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Lst>
  <p:notesMasterIdLst>
    <p:notesMasterId r:id="rId38"/>
  </p:notesMasterIdLst>
  <p:sldIdLst>
    <p:sldId id="256" r:id="rId6"/>
    <p:sldId id="447" r:id="rId7"/>
    <p:sldId id="448" r:id="rId8"/>
    <p:sldId id="520" r:id="rId9"/>
    <p:sldId id="440" r:id="rId10"/>
    <p:sldId id="405" r:id="rId11"/>
    <p:sldId id="406" r:id="rId12"/>
    <p:sldId id="521" r:id="rId13"/>
    <p:sldId id="480" r:id="rId14"/>
    <p:sldId id="523" r:id="rId15"/>
    <p:sldId id="257" r:id="rId16"/>
    <p:sldId id="259" r:id="rId17"/>
    <p:sldId id="279" r:id="rId18"/>
    <p:sldId id="280" r:id="rId19"/>
    <p:sldId id="289" r:id="rId20"/>
    <p:sldId id="525" r:id="rId21"/>
    <p:sldId id="293" r:id="rId22"/>
    <p:sldId id="260" r:id="rId23"/>
    <p:sldId id="528" r:id="rId24"/>
    <p:sldId id="264" r:id="rId25"/>
    <p:sldId id="526" r:id="rId26"/>
    <p:sldId id="263" r:id="rId27"/>
    <p:sldId id="267" r:id="rId28"/>
    <p:sldId id="266" r:id="rId29"/>
    <p:sldId id="278" r:id="rId30"/>
    <p:sldId id="283" r:id="rId31"/>
    <p:sldId id="288" r:id="rId32"/>
    <p:sldId id="294" r:id="rId33"/>
    <p:sldId id="522" r:id="rId34"/>
    <p:sldId id="282" r:id="rId35"/>
    <p:sldId id="291" r:id="rId36"/>
    <p:sldId id="290" r:id="rId37"/>
  </p:sldIdLst>
  <p:sldSz cx="15544800" cy="10058400"/>
  <p:notesSz cx="155448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B2889-6D1F-4B78-AB87-FFD3E100549C}" v="39" dt="2024-01-05T21:38:38.360"/>
    <p1510:client id="{7B23142F-859B-592D-555B-E6EACD415D81}" v="1" dt="2024-01-11T15:21:48.666"/>
    <p1510:client id="{EA3FF0E4-E176-4855-A801-1A9B27411EEC}" vWet="4" dt="2024-01-11T15:15:01.10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dy Cullen" userId="876a8fbf-e776-43e7-a6de-ef7355fad0ce" providerId="ADAL" clId="{EA3FF0E4-E176-4855-A801-1A9B27411EEC}"/>
    <pc:docChg chg="modSld">
      <pc:chgData name="Addy Cullen" userId="876a8fbf-e776-43e7-a6de-ef7355fad0ce" providerId="ADAL" clId="{EA3FF0E4-E176-4855-A801-1A9B27411EEC}" dt="2024-01-06T04:30:12.367" v="1" actId="14100"/>
      <pc:docMkLst>
        <pc:docMk/>
      </pc:docMkLst>
      <pc:sldChg chg="modSp mod">
        <pc:chgData name="Addy Cullen" userId="876a8fbf-e776-43e7-a6de-ef7355fad0ce" providerId="ADAL" clId="{EA3FF0E4-E176-4855-A801-1A9B27411EEC}" dt="2024-01-06T04:30:12.367" v="1" actId="14100"/>
        <pc:sldMkLst>
          <pc:docMk/>
          <pc:sldMk cId="4227873733" sldId="526"/>
        </pc:sldMkLst>
        <pc:cxnChg chg="mod">
          <ac:chgData name="Addy Cullen" userId="876a8fbf-e776-43e7-a6de-ef7355fad0ce" providerId="ADAL" clId="{EA3FF0E4-E176-4855-A801-1A9B27411EEC}" dt="2024-01-06T04:30:12.367" v="1" actId="14100"/>
          <ac:cxnSpMkLst>
            <pc:docMk/>
            <pc:sldMk cId="4227873733" sldId="526"/>
            <ac:cxnSpMk id="11" creationId="{402A1BEC-2CE3-C150-3C09-9FA14755F226}"/>
          </ac:cxnSpMkLst>
        </pc:cxnChg>
      </pc:sldChg>
    </pc:docChg>
  </pc:docChgLst>
  <pc:docChgLst>
    <pc:chgData name="noor.ismail@hacp.org" userId="S::urn:spo:guest#noor.ismail@hacp.org::" providerId="AD" clId="Web-{7B23142F-859B-592D-555B-E6EACD415D81}"/>
    <pc:docChg chg="modSld">
      <pc:chgData name="noor.ismail@hacp.org" userId="S::urn:spo:guest#noor.ismail@hacp.org::" providerId="AD" clId="Web-{7B23142F-859B-592D-555B-E6EACD415D81}" dt="2024-01-11T15:21:48.666" v="0" actId="1076"/>
      <pc:docMkLst>
        <pc:docMk/>
      </pc:docMkLst>
      <pc:sldChg chg="modSp">
        <pc:chgData name="noor.ismail@hacp.org" userId="S::urn:spo:guest#noor.ismail@hacp.org::" providerId="AD" clId="Web-{7B23142F-859B-592D-555B-E6EACD415D81}" dt="2024-01-11T15:21:48.666" v="0" actId="1076"/>
        <pc:sldMkLst>
          <pc:docMk/>
          <pc:sldMk cId="3574111259" sldId="520"/>
        </pc:sldMkLst>
        <pc:spChg chg="mod">
          <ac:chgData name="noor.ismail@hacp.org" userId="S::urn:spo:guest#noor.ismail@hacp.org::" providerId="AD" clId="Web-{7B23142F-859B-592D-555B-E6EACD415D81}" dt="2024-01-11T15:21:48.666" v="0" actId="1076"/>
          <ac:spMkLst>
            <pc:docMk/>
            <pc:sldMk cId="3574111259" sldId="520"/>
            <ac:spMk id="38" creationId="{FB31686A-478E-230A-8838-947C64E2A68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DE4B9-0FAA-41B5-AE92-D77AED330B24}" type="doc">
      <dgm:prSet loTypeId="urn:microsoft.com/office/officeart/2005/8/layout/list1" loCatId="list" qsTypeId="urn:microsoft.com/office/officeart/2005/8/quickstyle/simple2" qsCatId="simple" csTypeId="urn:microsoft.com/office/officeart/2005/8/colors/accent0_1" csCatId="mainScheme" phldr="1"/>
      <dgm:spPr/>
      <dgm:t>
        <a:bodyPr/>
        <a:lstStyle/>
        <a:p>
          <a:endParaRPr lang="en-US"/>
        </a:p>
      </dgm:t>
    </dgm:pt>
    <dgm:pt modelId="{E3835C72-48A1-4D27-BC65-D3540C00FDD3}">
      <dgm:prSet/>
      <dgm:spPr/>
      <dgm:t>
        <a:bodyPr/>
        <a:lstStyle/>
        <a:p>
          <a:r>
            <a:rPr lang="en-US" b="1" u="sng"/>
            <a:t>Address Historical Wrongs</a:t>
          </a:r>
          <a:endParaRPr lang="en-US"/>
        </a:p>
      </dgm:t>
    </dgm:pt>
    <dgm:pt modelId="{1A76CA4D-8075-4CA1-B03B-99C18A8692F5}" type="parTrans" cxnId="{52E00A49-3D19-4A2F-A5E2-D33827F45279}">
      <dgm:prSet/>
      <dgm:spPr/>
      <dgm:t>
        <a:bodyPr/>
        <a:lstStyle/>
        <a:p>
          <a:endParaRPr lang="en-US"/>
        </a:p>
      </dgm:t>
    </dgm:pt>
    <dgm:pt modelId="{AFF7C0E1-69C1-4189-95AB-1592A8CEEEDE}" type="sibTrans" cxnId="{52E00A49-3D19-4A2F-A5E2-D33827F45279}">
      <dgm:prSet/>
      <dgm:spPr/>
      <dgm:t>
        <a:bodyPr/>
        <a:lstStyle/>
        <a:p>
          <a:endParaRPr lang="en-US"/>
        </a:p>
      </dgm:t>
    </dgm:pt>
    <dgm:pt modelId="{284F91B8-F7FD-4B2B-A537-9C10AE1FEEA0}">
      <dgm:prSet/>
      <dgm:spPr/>
      <dgm:t>
        <a:bodyPr/>
        <a:lstStyle/>
        <a:p>
          <a:pPr>
            <a:buFont typeface="Wingdings" panose="05000000000000000000" pitchFamily="2" charset="2"/>
            <a:buChar char="ü"/>
          </a:pPr>
          <a:r>
            <a:rPr lang="en-US" b="1"/>
            <a:t>No Displacement of residents</a:t>
          </a:r>
          <a:endParaRPr lang="en-US"/>
        </a:p>
      </dgm:t>
    </dgm:pt>
    <dgm:pt modelId="{9AC471D2-F324-4C74-A3A2-D62E5651584F}" type="parTrans" cxnId="{7F4C37CB-D8C6-4F71-8BB9-6C2A2CBF73D1}">
      <dgm:prSet/>
      <dgm:spPr/>
      <dgm:t>
        <a:bodyPr/>
        <a:lstStyle/>
        <a:p>
          <a:endParaRPr lang="en-US"/>
        </a:p>
      </dgm:t>
    </dgm:pt>
    <dgm:pt modelId="{0634DD99-0868-42C1-8DB4-D737C86D5FDB}" type="sibTrans" cxnId="{7F4C37CB-D8C6-4F71-8BB9-6C2A2CBF73D1}">
      <dgm:prSet/>
      <dgm:spPr/>
      <dgm:t>
        <a:bodyPr/>
        <a:lstStyle/>
        <a:p>
          <a:endParaRPr lang="en-US"/>
        </a:p>
      </dgm:t>
    </dgm:pt>
    <dgm:pt modelId="{0F9324A0-76A9-4E01-8A9E-E69CB157EEC2}">
      <dgm:prSet/>
      <dgm:spPr/>
      <dgm:t>
        <a:bodyPr/>
        <a:lstStyle/>
        <a:p>
          <a:pPr>
            <a:buFont typeface="Wingdings" panose="05000000000000000000" pitchFamily="2" charset="2"/>
            <a:buChar char="ü"/>
          </a:pPr>
          <a:r>
            <a:rPr lang="en-US"/>
            <a:t>All units are 1 for 1 replacement with and will be affordable in perpetuity.</a:t>
          </a:r>
        </a:p>
      </dgm:t>
    </dgm:pt>
    <dgm:pt modelId="{4636CAF0-F6DA-4A9D-965D-F9A60471B77A}" type="parTrans" cxnId="{3795AA7A-5197-4063-BCED-C45269C6FA7B}">
      <dgm:prSet/>
      <dgm:spPr/>
      <dgm:t>
        <a:bodyPr/>
        <a:lstStyle/>
        <a:p>
          <a:endParaRPr lang="en-US"/>
        </a:p>
      </dgm:t>
    </dgm:pt>
    <dgm:pt modelId="{B5B6A566-C54B-422E-8C52-CE974B05DE51}" type="sibTrans" cxnId="{3795AA7A-5197-4063-BCED-C45269C6FA7B}">
      <dgm:prSet/>
      <dgm:spPr/>
      <dgm:t>
        <a:bodyPr/>
        <a:lstStyle/>
        <a:p>
          <a:endParaRPr lang="en-US"/>
        </a:p>
      </dgm:t>
    </dgm:pt>
    <dgm:pt modelId="{01D60088-E41B-4A77-83D1-FB53D6FD85ED}">
      <dgm:prSet/>
      <dgm:spPr/>
      <dgm:t>
        <a:bodyPr/>
        <a:lstStyle/>
        <a:p>
          <a:pPr>
            <a:buFont typeface="Wingdings" panose="05000000000000000000" pitchFamily="2" charset="2"/>
            <a:buChar char="ü"/>
          </a:pPr>
          <a:r>
            <a:rPr lang="en-US" b="1"/>
            <a:t>First Source Hiring Provisions and HUD Section 3 Compliance </a:t>
          </a:r>
          <a:endParaRPr lang="en-US"/>
        </a:p>
      </dgm:t>
    </dgm:pt>
    <dgm:pt modelId="{3F0E8F30-A4A1-4133-BE2F-E11DAE27FE68}" type="parTrans" cxnId="{FA47B2CA-D47E-4852-BC58-D84695D338BE}">
      <dgm:prSet/>
      <dgm:spPr/>
      <dgm:t>
        <a:bodyPr/>
        <a:lstStyle/>
        <a:p>
          <a:endParaRPr lang="en-US"/>
        </a:p>
      </dgm:t>
    </dgm:pt>
    <dgm:pt modelId="{45642C5A-892B-4525-AC5A-A8788FA7F279}" type="sibTrans" cxnId="{FA47B2CA-D47E-4852-BC58-D84695D338BE}">
      <dgm:prSet/>
      <dgm:spPr/>
      <dgm:t>
        <a:bodyPr/>
        <a:lstStyle/>
        <a:p>
          <a:endParaRPr lang="en-US"/>
        </a:p>
      </dgm:t>
    </dgm:pt>
    <dgm:pt modelId="{2F7183AC-5DA5-4755-B06D-E8E7A2A91BAB}">
      <dgm:prSet/>
      <dgm:spPr/>
      <dgm:t>
        <a:bodyPr/>
        <a:lstStyle/>
        <a:p>
          <a:pPr>
            <a:buFont typeface="Wingdings" panose="05000000000000000000" pitchFamily="2" charset="2"/>
            <a:buChar char="ü"/>
          </a:pPr>
          <a:r>
            <a:rPr lang="en-US"/>
            <a:t>Development team is committed to Davis Bacon Wage rates and Section 3 requirements.</a:t>
          </a:r>
        </a:p>
      </dgm:t>
    </dgm:pt>
    <dgm:pt modelId="{49303E31-1A28-46AE-8215-26F1A4C23E8C}" type="parTrans" cxnId="{A96BA4BF-22DE-42AF-9688-5905B24536F1}">
      <dgm:prSet/>
      <dgm:spPr/>
      <dgm:t>
        <a:bodyPr/>
        <a:lstStyle/>
        <a:p>
          <a:endParaRPr lang="en-US"/>
        </a:p>
      </dgm:t>
    </dgm:pt>
    <dgm:pt modelId="{D8975B5A-246B-44DE-A637-9E6155ED8303}" type="sibTrans" cxnId="{A96BA4BF-22DE-42AF-9688-5905B24536F1}">
      <dgm:prSet/>
      <dgm:spPr/>
      <dgm:t>
        <a:bodyPr/>
        <a:lstStyle/>
        <a:p>
          <a:endParaRPr lang="en-US"/>
        </a:p>
      </dgm:t>
    </dgm:pt>
    <dgm:pt modelId="{89A7A3EB-0C26-4C19-A500-66E71B5DD7AF}">
      <dgm:prSet/>
      <dgm:spPr/>
      <dgm:t>
        <a:bodyPr/>
        <a:lstStyle/>
        <a:p>
          <a:pPr>
            <a:buFont typeface="Wingdings" panose="05000000000000000000" pitchFamily="2" charset="2"/>
            <a:buChar char="ü"/>
          </a:pPr>
          <a:r>
            <a:rPr lang="en-US" b="1"/>
            <a:t>Development contracts to meet a minimum of 30% MBE participation and 15% WBE participation</a:t>
          </a:r>
          <a:endParaRPr lang="en-US"/>
        </a:p>
      </dgm:t>
    </dgm:pt>
    <dgm:pt modelId="{E14FBC23-DA0F-4209-9FF2-38C501C6A27A}" type="parTrans" cxnId="{97486D17-A272-4979-B272-88812ED5B9A1}">
      <dgm:prSet/>
      <dgm:spPr/>
      <dgm:t>
        <a:bodyPr/>
        <a:lstStyle/>
        <a:p>
          <a:endParaRPr lang="en-US"/>
        </a:p>
      </dgm:t>
    </dgm:pt>
    <dgm:pt modelId="{DD888AAF-0844-41C2-B224-0188874C0397}" type="sibTrans" cxnId="{97486D17-A272-4979-B272-88812ED5B9A1}">
      <dgm:prSet/>
      <dgm:spPr/>
      <dgm:t>
        <a:bodyPr/>
        <a:lstStyle/>
        <a:p>
          <a:endParaRPr lang="en-US"/>
        </a:p>
      </dgm:t>
    </dgm:pt>
    <dgm:pt modelId="{71B51C9C-45E7-4CF2-8F85-055CB584BC8C}">
      <dgm:prSet/>
      <dgm:spPr/>
      <dgm:t>
        <a:bodyPr/>
        <a:lstStyle/>
        <a:p>
          <a:pPr>
            <a:buFont typeface="Wingdings" panose="05000000000000000000" pitchFamily="2" charset="2"/>
            <a:buChar char="ü"/>
          </a:pPr>
          <a:r>
            <a:rPr lang="en-US"/>
            <a:t>Development team is committed to MBE/WBE compliance.</a:t>
          </a:r>
        </a:p>
      </dgm:t>
    </dgm:pt>
    <dgm:pt modelId="{9FB2E0FB-EE72-4A41-B1AA-A4B0E552B07B}" type="parTrans" cxnId="{28D5B282-832D-4591-9975-59FAF66A0415}">
      <dgm:prSet/>
      <dgm:spPr/>
      <dgm:t>
        <a:bodyPr/>
        <a:lstStyle/>
        <a:p>
          <a:endParaRPr lang="en-US"/>
        </a:p>
      </dgm:t>
    </dgm:pt>
    <dgm:pt modelId="{8F16EACF-3E91-4020-AA21-E94913BFBF4A}" type="sibTrans" cxnId="{28D5B282-832D-4591-9975-59FAF66A0415}">
      <dgm:prSet/>
      <dgm:spPr/>
      <dgm:t>
        <a:bodyPr/>
        <a:lstStyle/>
        <a:p>
          <a:endParaRPr lang="en-US"/>
        </a:p>
      </dgm:t>
    </dgm:pt>
    <dgm:pt modelId="{2F1C64FC-603C-43ED-8EFB-177CCC237029}">
      <dgm:prSet/>
      <dgm:spPr/>
      <dgm:t>
        <a:bodyPr/>
        <a:lstStyle/>
        <a:p>
          <a:r>
            <a:rPr lang="en-US" b="1" u="sng"/>
            <a:t>Reflect Neighborhood Driven Civic Design</a:t>
          </a:r>
          <a:endParaRPr lang="en-US"/>
        </a:p>
      </dgm:t>
    </dgm:pt>
    <dgm:pt modelId="{69D9E002-87C3-4D6C-A253-D4993ADB4858}" type="parTrans" cxnId="{D35DE8F6-F032-4155-8CD8-58D8CD38D9D7}">
      <dgm:prSet/>
      <dgm:spPr/>
      <dgm:t>
        <a:bodyPr/>
        <a:lstStyle/>
        <a:p>
          <a:endParaRPr lang="en-US"/>
        </a:p>
      </dgm:t>
    </dgm:pt>
    <dgm:pt modelId="{1EFE5BB5-2EB9-4444-AF5B-735E9CD28636}" type="sibTrans" cxnId="{D35DE8F6-F032-4155-8CD8-58D8CD38D9D7}">
      <dgm:prSet/>
      <dgm:spPr/>
      <dgm:t>
        <a:bodyPr/>
        <a:lstStyle/>
        <a:p>
          <a:endParaRPr lang="en-US"/>
        </a:p>
      </dgm:t>
    </dgm:pt>
    <dgm:pt modelId="{CDD72945-D0BA-4DF1-8D2E-D7944D3C0547}">
      <dgm:prSet/>
      <dgm:spPr/>
      <dgm:t>
        <a:bodyPr/>
        <a:lstStyle/>
        <a:p>
          <a:pPr>
            <a:buFont typeface="Wingdings" panose="05000000000000000000" pitchFamily="2" charset="2"/>
            <a:buChar char="ü"/>
          </a:pPr>
          <a:r>
            <a:rPr lang="en-US" b="1"/>
            <a:t>Resident access to parking and roadways </a:t>
          </a:r>
          <a:endParaRPr lang="en-US"/>
        </a:p>
      </dgm:t>
    </dgm:pt>
    <dgm:pt modelId="{2570A4F7-E6BE-404B-ABBC-95C778BF7A9C}" type="parTrans" cxnId="{D0854305-DE75-4626-ACD2-152A21051DBB}">
      <dgm:prSet/>
      <dgm:spPr/>
      <dgm:t>
        <a:bodyPr/>
        <a:lstStyle/>
        <a:p>
          <a:endParaRPr lang="en-US"/>
        </a:p>
      </dgm:t>
    </dgm:pt>
    <dgm:pt modelId="{3DA94EDC-C177-4600-A72A-7814B25BE80D}" type="sibTrans" cxnId="{D0854305-DE75-4626-ACD2-152A21051DBB}">
      <dgm:prSet/>
      <dgm:spPr/>
      <dgm:t>
        <a:bodyPr/>
        <a:lstStyle/>
        <a:p>
          <a:endParaRPr lang="en-US"/>
        </a:p>
      </dgm:t>
    </dgm:pt>
    <dgm:pt modelId="{A04D6A59-A80F-4B82-928E-91683453A644}">
      <dgm:prSet/>
      <dgm:spPr/>
      <dgm:t>
        <a:bodyPr/>
        <a:lstStyle/>
        <a:p>
          <a:pPr>
            <a:buFont typeface="Wingdings" panose="05000000000000000000" pitchFamily="2" charset="2"/>
            <a:buChar char="ü"/>
          </a:pPr>
          <a:r>
            <a:rPr lang="en-US"/>
            <a:t>The site will have off-street parking options for tenants and will reintegrate the street grid into the site.</a:t>
          </a:r>
        </a:p>
      </dgm:t>
    </dgm:pt>
    <dgm:pt modelId="{A899E2CE-8B17-4F1A-A4D3-E2BDEA498768}" type="parTrans" cxnId="{BA8D8E63-BFF6-452F-AC2C-F8BE9244B373}">
      <dgm:prSet/>
      <dgm:spPr/>
      <dgm:t>
        <a:bodyPr/>
        <a:lstStyle/>
        <a:p>
          <a:endParaRPr lang="en-US"/>
        </a:p>
      </dgm:t>
    </dgm:pt>
    <dgm:pt modelId="{38A604E3-CD1C-48D6-AE96-E7E494657A22}" type="sibTrans" cxnId="{BA8D8E63-BFF6-452F-AC2C-F8BE9244B373}">
      <dgm:prSet/>
      <dgm:spPr/>
      <dgm:t>
        <a:bodyPr/>
        <a:lstStyle/>
        <a:p>
          <a:endParaRPr lang="en-US"/>
        </a:p>
      </dgm:t>
    </dgm:pt>
    <dgm:pt modelId="{D4696621-7136-4846-8012-CCDA831A9CB9}">
      <dgm:prSet/>
      <dgm:spPr/>
      <dgm:t>
        <a:bodyPr/>
        <a:lstStyle/>
        <a:p>
          <a:pPr>
            <a:buFont typeface="Wingdings" panose="05000000000000000000" pitchFamily="2" charset="2"/>
            <a:buChar char="ü"/>
          </a:pPr>
          <a:r>
            <a:rPr lang="en-US" b="1"/>
            <a:t>Design recognizes that the Hill District is primarily a residential neighborhood </a:t>
          </a:r>
          <a:endParaRPr lang="en-US"/>
        </a:p>
      </dgm:t>
    </dgm:pt>
    <dgm:pt modelId="{70E14412-752E-42FF-AEE4-3ECF976E2D2C}" type="parTrans" cxnId="{A3548713-48E5-480C-AB59-B0196BB7D2F5}">
      <dgm:prSet/>
      <dgm:spPr/>
      <dgm:t>
        <a:bodyPr/>
        <a:lstStyle/>
        <a:p>
          <a:endParaRPr lang="en-US"/>
        </a:p>
      </dgm:t>
    </dgm:pt>
    <dgm:pt modelId="{82805FA6-7BC1-4EA8-A688-5E97DC187920}" type="sibTrans" cxnId="{A3548713-48E5-480C-AB59-B0196BB7D2F5}">
      <dgm:prSet/>
      <dgm:spPr/>
      <dgm:t>
        <a:bodyPr/>
        <a:lstStyle/>
        <a:p>
          <a:endParaRPr lang="en-US"/>
        </a:p>
      </dgm:t>
    </dgm:pt>
    <dgm:pt modelId="{D76EE653-C9E2-4ADC-B2EB-D2B9F2766C8D}">
      <dgm:prSet/>
      <dgm:spPr/>
      <dgm:t>
        <a:bodyPr/>
        <a:lstStyle/>
        <a:p>
          <a:pPr>
            <a:buFont typeface="Wingdings" panose="05000000000000000000" pitchFamily="2" charset="2"/>
            <a:buChar char="ü"/>
          </a:pPr>
          <a:r>
            <a:rPr lang="en-US"/>
            <a:t>The development plan is a new mixed-income residential development with space for a new park.</a:t>
          </a:r>
        </a:p>
      </dgm:t>
    </dgm:pt>
    <dgm:pt modelId="{5CC61C91-C3A0-4968-AB7F-7CFEABF7D278}" type="parTrans" cxnId="{CFE0FB6A-DE80-429C-85B3-3565AA9A5CC3}">
      <dgm:prSet/>
      <dgm:spPr/>
      <dgm:t>
        <a:bodyPr/>
        <a:lstStyle/>
        <a:p>
          <a:endParaRPr lang="en-US"/>
        </a:p>
      </dgm:t>
    </dgm:pt>
    <dgm:pt modelId="{40F43F3C-51B1-42C1-8BAF-11E87D1159D3}" type="sibTrans" cxnId="{CFE0FB6A-DE80-429C-85B3-3565AA9A5CC3}">
      <dgm:prSet/>
      <dgm:spPr/>
      <dgm:t>
        <a:bodyPr/>
        <a:lstStyle/>
        <a:p>
          <a:endParaRPr lang="en-US"/>
        </a:p>
      </dgm:t>
    </dgm:pt>
    <dgm:pt modelId="{A5958A1D-2D29-444C-AFAA-2B75D88440F5}">
      <dgm:prSet/>
      <dgm:spPr/>
      <dgm:t>
        <a:bodyPr/>
        <a:lstStyle/>
        <a:p>
          <a:pPr>
            <a:buFont typeface="Wingdings" panose="05000000000000000000" pitchFamily="2" charset="2"/>
            <a:buChar char="ü"/>
          </a:pPr>
          <a:r>
            <a:rPr lang="en-US" b="1"/>
            <a:t>Development plans benefit existing and future community residents while allowing for future growth </a:t>
          </a:r>
          <a:endParaRPr lang="en-US"/>
        </a:p>
      </dgm:t>
    </dgm:pt>
    <dgm:pt modelId="{10D49811-439D-48C2-BA34-D8492D5B59E7}" type="parTrans" cxnId="{12DCDCB1-FFB4-44FB-9A10-02115F7228B0}">
      <dgm:prSet/>
      <dgm:spPr/>
      <dgm:t>
        <a:bodyPr/>
        <a:lstStyle/>
        <a:p>
          <a:endParaRPr lang="en-US"/>
        </a:p>
      </dgm:t>
    </dgm:pt>
    <dgm:pt modelId="{7948D828-0BF5-4ED6-A8FE-ED91AF95EF33}" type="sibTrans" cxnId="{12DCDCB1-FFB4-44FB-9A10-02115F7228B0}">
      <dgm:prSet/>
      <dgm:spPr/>
      <dgm:t>
        <a:bodyPr/>
        <a:lstStyle/>
        <a:p>
          <a:endParaRPr lang="en-US"/>
        </a:p>
      </dgm:t>
    </dgm:pt>
    <dgm:pt modelId="{467465AD-0003-4458-8969-DBA2999010A5}">
      <dgm:prSet/>
      <dgm:spPr/>
      <dgm:t>
        <a:bodyPr/>
        <a:lstStyle/>
        <a:p>
          <a:pPr>
            <a:buFont typeface="Wingdings" panose="05000000000000000000" pitchFamily="2" charset="2"/>
            <a:buChar char="ü"/>
          </a:pPr>
          <a:r>
            <a:rPr lang="en-US"/>
            <a:t>The design also strives to be sensitive to the existing neighborhood fabric mirroring the height and density of the community and integrating into the existing street grid in order to energize the streets. Part of the site will be developed to be a public park as part of the Choice Neighborhood Implementation Grant.</a:t>
          </a:r>
        </a:p>
      </dgm:t>
    </dgm:pt>
    <dgm:pt modelId="{DDBD958D-AE95-4132-A231-DC809A43530B}" type="parTrans" cxnId="{015F359B-CDA8-42E1-AE18-2609E6852C44}">
      <dgm:prSet/>
      <dgm:spPr/>
      <dgm:t>
        <a:bodyPr/>
        <a:lstStyle/>
        <a:p>
          <a:endParaRPr lang="en-US"/>
        </a:p>
      </dgm:t>
    </dgm:pt>
    <dgm:pt modelId="{555A2EF8-303F-487E-8466-E90EAF73A847}" type="sibTrans" cxnId="{015F359B-CDA8-42E1-AE18-2609E6852C44}">
      <dgm:prSet/>
      <dgm:spPr/>
      <dgm:t>
        <a:bodyPr/>
        <a:lstStyle/>
        <a:p>
          <a:endParaRPr lang="en-US"/>
        </a:p>
      </dgm:t>
    </dgm:pt>
    <dgm:pt modelId="{71901788-786D-4E0F-80DB-6E2CABD653F7}" type="pres">
      <dgm:prSet presAssocID="{642DE4B9-0FAA-41B5-AE92-D77AED330B24}" presName="linear" presStyleCnt="0">
        <dgm:presLayoutVars>
          <dgm:dir/>
          <dgm:animLvl val="lvl"/>
          <dgm:resizeHandles val="exact"/>
        </dgm:presLayoutVars>
      </dgm:prSet>
      <dgm:spPr/>
    </dgm:pt>
    <dgm:pt modelId="{20E4A58F-9B22-4E66-814A-5704D9C8F233}" type="pres">
      <dgm:prSet presAssocID="{E3835C72-48A1-4D27-BC65-D3540C00FDD3}" presName="parentLin" presStyleCnt="0"/>
      <dgm:spPr/>
    </dgm:pt>
    <dgm:pt modelId="{84E2B3DA-78B2-44AD-AFEA-B9347C13178A}" type="pres">
      <dgm:prSet presAssocID="{E3835C72-48A1-4D27-BC65-D3540C00FDD3}" presName="parentLeftMargin" presStyleLbl="node1" presStyleIdx="0" presStyleCnt="2"/>
      <dgm:spPr/>
    </dgm:pt>
    <dgm:pt modelId="{24C08B8F-A68D-4DCD-8146-D67A2FC6BD77}" type="pres">
      <dgm:prSet presAssocID="{E3835C72-48A1-4D27-BC65-D3540C00FDD3}" presName="parentText" presStyleLbl="node1" presStyleIdx="0" presStyleCnt="2">
        <dgm:presLayoutVars>
          <dgm:chMax val="0"/>
          <dgm:bulletEnabled val="1"/>
        </dgm:presLayoutVars>
      </dgm:prSet>
      <dgm:spPr/>
    </dgm:pt>
    <dgm:pt modelId="{1C2E92D4-EF83-4A90-92A3-A0E6D4DB54AD}" type="pres">
      <dgm:prSet presAssocID="{E3835C72-48A1-4D27-BC65-D3540C00FDD3}" presName="negativeSpace" presStyleCnt="0"/>
      <dgm:spPr/>
    </dgm:pt>
    <dgm:pt modelId="{840A8799-D91F-477D-8C98-5CF946DDAC1F}" type="pres">
      <dgm:prSet presAssocID="{E3835C72-48A1-4D27-BC65-D3540C00FDD3}" presName="childText" presStyleLbl="conFgAcc1" presStyleIdx="0" presStyleCnt="2">
        <dgm:presLayoutVars>
          <dgm:bulletEnabled val="1"/>
        </dgm:presLayoutVars>
      </dgm:prSet>
      <dgm:spPr/>
    </dgm:pt>
    <dgm:pt modelId="{68AEAEDE-FE4C-42E4-A0DF-BE9F833EBC01}" type="pres">
      <dgm:prSet presAssocID="{AFF7C0E1-69C1-4189-95AB-1592A8CEEEDE}" presName="spaceBetweenRectangles" presStyleCnt="0"/>
      <dgm:spPr/>
    </dgm:pt>
    <dgm:pt modelId="{CDBFD0B5-AF8D-4CA1-95D6-C2D6EDA39BCD}" type="pres">
      <dgm:prSet presAssocID="{2F1C64FC-603C-43ED-8EFB-177CCC237029}" presName="parentLin" presStyleCnt="0"/>
      <dgm:spPr/>
    </dgm:pt>
    <dgm:pt modelId="{2BEAA506-97AE-463B-8AE2-EFA28C1E21E6}" type="pres">
      <dgm:prSet presAssocID="{2F1C64FC-603C-43ED-8EFB-177CCC237029}" presName="parentLeftMargin" presStyleLbl="node1" presStyleIdx="0" presStyleCnt="2"/>
      <dgm:spPr/>
    </dgm:pt>
    <dgm:pt modelId="{840C0BD7-F6CF-4208-A90C-15BCF5623C92}" type="pres">
      <dgm:prSet presAssocID="{2F1C64FC-603C-43ED-8EFB-177CCC237029}" presName="parentText" presStyleLbl="node1" presStyleIdx="1" presStyleCnt="2">
        <dgm:presLayoutVars>
          <dgm:chMax val="0"/>
          <dgm:bulletEnabled val="1"/>
        </dgm:presLayoutVars>
      </dgm:prSet>
      <dgm:spPr/>
    </dgm:pt>
    <dgm:pt modelId="{52E65041-DFEB-4DB7-BAFE-6F83142B0142}" type="pres">
      <dgm:prSet presAssocID="{2F1C64FC-603C-43ED-8EFB-177CCC237029}" presName="negativeSpace" presStyleCnt="0"/>
      <dgm:spPr/>
    </dgm:pt>
    <dgm:pt modelId="{07944B22-D604-403F-8A64-DEBFD1151CDE}" type="pres">
      <dgm:prSet presAssocID="{2F1C64FC-603C-43ED-8EFB-177CCC237029}" presName="childText" presStyleLbl="conFgAcc1" presStyleIdx="1" presStyleCnt="2">
        <dgm:presLayoutVars>
          <dgm:bulletEnabled val="1"/>
        </dgm:presLayoutVars>
      </dgm:prSet>
      <dgm:spPr/>
    </dgm:pt>
  </dgm:ptLst>
  <dgm:cxnLst>
    <dgm:cxn modelId="{D0854305-DE75-4626-ACD2-152A21051DBB}" srcId="{2F1C64FC-603C-43ED-8EFB-177CCC237029}" destId="{CDD72945-D0BA-4DF1-8D2E-D7944D3C0547}" srcOrd="0" destOrd="0" parTransId="{2570A4F7-E6BE-404B-ABBC-95C778BF7A9C}" sibTransId="{3DA94EDC-C177-4600-A72A-7814B25BE80D}"/>
    <dgm:cxn modelId="{AC30D410-AF86-46E3-9DD0-7807ADA6391C}" type="presOf" srcId="{D76EE653-C9E2-4ADC-B2EB-D2B9F2766C8D}" destId="{07944B22-D604-403F-8A64-DEBFD1151CDE}" srcOrd="0" destOrd="3" presId="urn:microsoft.com/office/officeart/2005/8/layout/list1"/>
    <dgm:cxn modelId="{50601D13-EE21-45FD-A5E4-DAC9810C2BCB}" type="presOf" srcId="{642DE4B9-0FAA-41B5-AE92-D77AED330B24}" destId="{71901788-786D-4E0F-80DB-6E2CABD653F7}" srcOrd="0" destOrd="0" presId="urn:microsoft.com/office/officeart/2005/8/layout/list1"/>
    <dgm:cxn modelId="{A3548713-48E5-480C-AB59-B0196BB7D2F5}" srcId="{2F1C64FC-603C-43ED-8EFB-177CCC237029}" destId="{D4696621-7136-4846-8012-CCDA831A9CB9}" srcOrd="1" destOrd="0" parTransId="{70E14412-752E-42FF-AEE4-3ECF976E2D2C}" sibTransId="{82805FA6-7BC1-4EA8-A688-5E97DC187920}"/>
    <dgm:cxn modelId="{9AB20614-92BF-4FE7-A3D4-2B2DCD9260C9}" type="presOf" srcId="{2F1C64FC-603C-43ED-8EFB-177CCC237029}" destId="{2BEAA506-97AE-463B-8AE2-EFA28C1E21E6}" srcOrd="0" destOrd="0" presId="urn:microsoft.com/office/officeart/2005/8/layout/list1"/>
    <dgm:cxn modelId="{97486D17-A272-4979-B272-88812ED5B9A1}" srcId="{E3835C72-48A1-4D27-BC65-D3540C00FDD3}" destId="{89A7A3EB-0C26-4C19-A500-66E71B5DD7AF}" srcOrd="2" destOrd="0" parTransId="{E14FBC23-DA0F-4209-9FF2-38C501C6A27A}" sibTransId="{DD888AAF-0844-41C2-B224-0188874C0397}"/>
    <dgm:cxn modelId="{41909929-0A88-4876-9CD7-A4D8466266FD}" type="presOf" srcId="{89A7A3EB-0C26-4C19-A500-66E71B5DD7AF}" destId="{840A8799-D91F-477D-8C98-5CF946DDAC1F}" srcOrd="0" destOrd="4" presId="urn:microsoft.com/office/officeart/2005/8/layout/list1"/>
    <dgm:cxn modelId="{52744B2E-DA9D-4406-BC1F-BD055FCA74E1}" type="presOf" srcId="{CDD72945-D0BA-4DF1-8D2E-D7944D3C0547}" destId="{07944B22-D604-403F-8A64-DEBFD1151CDE}" srcOrd="0" destOrd="0" presId="urn:microsoft.com/office/officeart/2005/8/layout/list1"/>
    <dgm:cxn modelId="{F0444E33-141B-4DD7-92D8-34D5C42051AC}" type="presOf" srcId="{2F7183AC-5DA5-4755-B06D-E8E7A2A91BAB}" destId="{840A8799-D91F-477D-8C98-5CF946DDAC1F}" srcOrd="0" destOrd="3" presId="urn:microsoft.com/office/officeart/2005/8/layout/list1"/>
    <dgm:cxn modelId="{BA8D8E63-BFF6-452F-AC2C-F8BE9244B373}" srcId="{CDD72945-D0BA-4DF1-8D2E-D7944D3C0547}" destId="{A04D6A59-A80F-4B82-928E-91683453A644}" srcOrd="0" destOrd="0" parTransId="{A899E2CE-8B17-4F1A-A4D3-E2BDEA498768}" sibTransId="{38A604E3-CD1C-48D6-AE96-E7E494657A22}"/>
    <dgm:cxn modelId="{0A74F843-E94F-40EE-82D6-7ECBA83B5D43}" type="presOf" srcId="{71B51C9C-45E7-4CF2-8F85-055CB584BC8C}" destId="{840A8799-D91F-477D-8C98-5CF946DDAC1F}" srcOrd="0" destOrd="5" presId="urn:microsoft.com/office/officeart/2005/8/layout/list1"/>
    <dgm:cxn modelId="{99A4CA48-BAF0-43A1-8DAB-FEBB26B35721}" type="presOf" srcId="{2F1C64FC-603C-43ED-8EFB-177CCC237029}" destId="{840C0BD7-F6CF-4208-A90C-15BCF5623C92}" srcOrd="1" destOrd="0" presId="urn:microsoft.com/office/officeart/2005/8/layout/list1"/>
    <dgm:cxn modelId="{52E00A49-3D19-4A2F-A5E2-D33827F45279}" srcId="{642DE4B9-0FAA-41B5-AE92-D77AED330B24}" destId="{E3835C72-48A1-4D27-BC65-D3540C00FDD3}" srcOrd="0" destOrd="0" parTransId="{1A76CA4D-8075-4CA1-B03B-99C18A8692F5}" sibTransId="{AFF7C0E1-69C1-4189-95AB-1592A8CEEEDE}"/>
    <dgm:cxn modelId="{CFE0FB6A-DE80-429C-85B3-3565AA9A5CC3}" srcId="{D4696621-7136-4846-8012-CCDA831A9CB9}" destId="{D76EE653-C9E2-4ADC-B2EB-D2B9F2766C8D}" srcOrd="0" destOrd="0" parTransId="{5CC61C91-C3A0-4968-AB7F-7CFEABF7D278}" sibTransId="{40F43F3C-51B1-42C1-8BAF-11E87D1159D3}"/>
    <dgm:cxn modelId="{964A3958-2D3F-46DD-B0C2-24A255A60C5E}" type="presOf" srcId="{A5958A1D-2D29-444C-AFAA-2B75D88440F5}" destId="{07944B22-D604-403F-8A64-DEBFD1151CDE}" srcOrd="0" destOrd="4" presId="urn:microsoft.com/office/officeart/2005/8/layout/list1"/>
    <dgm:cxn modelId="{3795AA7A-5197-4063-BCED-C45269C6FA7B}" srcId="{284F91B8-F7FD-4B2B-A537-9C10AE1FEEA0}" destId="{0F9324A0-76A9-4E01-8A9E-E69CB157EEC2}" srcOrd="0" destOrd="0" parTransId="{4636CAF0-F6DA-4A9D-965D-F9A60471B77A}" sibTransId="{B5B6A566-C54B-422E-8C52-CE974B05DE51}"/>
    <dgm:cxn modelId="{28D5B282-832D-4591-9975-59FAF66A0415}" srcId="{89A7A3EB-0C26-4C19-A500-66E71B5DD7AF}" destId="{71B51C9C-45E7-4CF2-8F85-055CB584BC8C}" srcOrd="0" destOrd="0" parTransId="{9FB2E0FB-EE72-4A41-B1AA-A4B0E552B07B}" sibTransId="{8F16EACF-3E91-4020-AA21-E94913BFBF4A}"/>
    <dgm:cxn modelId="{02450297-DADC-492F-8544-3423D19705A5}" type="presOf" srcId="{0F9324A0-76A9-4E01-8A9E-E69CB157EEC2}" destId="{840A8799-D91F-477D-8C98-5CF946DDAC1F}" srcOrd="0" destOrd="1" presId="urn:microsoft.com/office/officeart/2005/8/layout/list1"/>
    <dgm:cxn modelId="{015F359B-CDA8-42E1-AE18-2609E6852C44}" srcId="{A5958A1D-2D29-444C-AFAA-2B75D88440F5}" destId="{467465AD-0003-4458-8969-DBA2999010A5}" srcOrd="0" destOrd="0" parTransId="{DDBD958D-AE95-4132-A231-DC809A43530B}" sibTransId="{555A2EF8-303F-487E-8466-E90EAF73A847}"/>
    <dgm:cxn modelId="{8A5232AA-43D1-4D0B-A900-B63E8D5216B8}" type="presOf" srcId="{A04D6A59-A80F-4B82-928E-91683453A644}" destId="{07944B22-D604-403F-8A64-DEBFD1151CDE}" srcOrd="0" destOrd="1" presId="urn:microsoft.com/office/officeart/2005/8/layout/list1"/>
    <dgm:cxn modelId="{12DCDCB1-FFB4-44FB-9A10-02115F7228B0}" srcId="{2F1C64FC-603C-43ED-8EFB-177CCC237029}" destId="{A5958A1D-2D29-444C-AFAA-2B75D88440F5}" srcOrd="2" destOrd="0" parTransId="{10D49811-439D-48C2-BA34-D8492D5B59E7}" sibTransId="{7948D828-0BF5-4ED6-A8FE-ED91AF95EF33}"/>
    <dgm:cxn modelId="{A96BA4BF-22DE-42AF-9688-5905B24536F1}" srcId="{01D60088-E41B-4A77-83D1-FB53D6FD85ED}" destId="{2F7183AC-5DA5-4755-B06D-E8E7A2A91BAB}" srcOrd="0" destOrd="0" parTransId="{49303E31-1A28-46AE-8215-26F1A4C23E8C}" sibTransId="{D8975B5A-246B-44DE-A637-9E6155ED8303}"/>
    <dgm:cxn modelId="{D16FE2C8-7AEB-4C1F-8F56-C22D59A5DBFC}" type="presOf" srcId="{E3835C72-48A1-4D27-BC65-D3540C00FDD3}" destId="{24C08B8F-A68D-4DCD-8146-D67A2FC6BD77}" srcOrd="1" destOrd="0" presId="urn:microsoft.com/office/officeart/2005/8/layout/list1"/>
    <dgm:cxn modelId="{FA47B2CA-D47E-4852-BC58-D84695D338BE}" srcId="{E3835C72-48A1-4D27-BC65-D3540C00FDD3}" destId="{01D60088-E41B-4A77-83D1-FB53D6FD85ED}" srcOrd="1" destOrd="0" parTransId="{3F0E8F30-A4A1-4133-BE2F-E11DAE27FE68}" sibTransId="{45642C5A-892B-4525-AC5A-A8788FA7F279}"/>
    <dgm:cxn modelId="{7F4C37CB-D8C6-4F71-8BB9-6C2A2CBF73D1}" srcId="{E3835C72-48A1-4D27-BC65-D3540C00FDD3}" destId="{284F91B8-F7FD-4B2B-A537-9C10AE1FEEA0}" srcOrd="0" destOrd="0" parTransId="{9AC471D2-F324-4C74-A3A2-D62E5651584F}" sibTransId="{0634DD99-0868-42C1-8DB4-D737C86D5FDB}"/>
    <dgm:cxn modelId="{1D0A0ED3-5591-4E17-9A4A-7CB15570EF2C}" type="presOf" srcId="{284F91B8-F7FD-4B2B-A537-9C10AE1FEEA0}" destId="{840A8799-D91F-477D-8C98-5CF946DDAC1F}" srcOrd="0" destOrd="0" presId="urn:microsoft.com/office/officeart/2005/8/layout/list1"/>
    <dgm:cxn modelId="{A670DDD6-99F5-4697-8EE1-D94143319C1A}" type="presOf" srcId="{D4696621-7136-4846-8012-CCDA831A9CB9}" destId="{07944B22-D604-403F-8A64-DEBFD1151CDE}" srcOrd="0" destOrd="2" presId="urn:microsoft.com/office/officeart/2005/8/layout/list1"/>
    <dgm:cxn modelId="{E622DADA-5928-4243-B755-8DA2B9052EB0}" type="presOf" srcId="{467465AD-0003-4458-8969-DBA2999010A5}" destId="{07944B22-D604-403F-8A64-DEBFD1151CDE}" srcOrd="0" destOrd="5" presId="urn:microsoft.com/office/officeart/2005/8/layout/list1"/>
    <dgm:cxn modelId="{25BBACDC-1B6F-4505-8F99-96F43C641514}" type="presOf" srcId="{E3835C72-48A1-4D27-BC65-D3540C00FDD3}" destId="{84E2B3DA-78B2-44AD-AFEA-B9347C13178A}" srcOrd="0" destOrd="0" presId="urn:microsoft.com/office/officeart/2005/8/layout/list1"/>
    <dgm:cxn modelId="{ABB198F0-E530-4D79-83AE-F3E1BB9B9D03}" type="presOf" srcId="{01D60088-E41B-4A77-83D1-FB53D6FD85ED}" destId="{840A8799-D91F-477D-8C98-5CF946DDAC1F}" srcOrd="0" destOrd="2" presId="urn:microsoft.com/office/officeart/2005/8/layout/list1"/>
    <dgm:cxn modelId="{D35DE8F6-F032-4155-8CD8-58D8CD38D9D7}" srcId="{642DE4B9-0FAA-41B5-AE92-D77AED330B24}" destId="{2F1C64FC-603C-43ED-8EFB-177CCC237029}" srcOrd="1" destOrd="0" parTransId="{69D9E002-87C3-4D6C-A253-D4993ADB4858}" sibTransId="{1EFE5BB5-2EB9-4444-AF5B-735E9CD28636}"/>
    <dgm:cxn modelId="{1BF3BF18-B396-45D5-BE9C-3E09E44FB9FC}" type="presParOf" srcId="{71901788-786D-4E0F-80DB-6E2CABD653F7}" destId="{20E4A58F-9B22-4E66-814A-5704D9C8F233}" srcOrd="0" destOrd="0" presId="urn:microsoft.com/office/officeart/2005/8/layout/list1"/>
    <dgm:cxn modelId="{D405F15B-796E-4EF2-BF45-E082754529A1}" type="presParOf" srcId="{20E4A58F-9B22-4E66-814A-5704D9C8F233}" destId="{84E2B3DA-78B2-44AD-AFEA-B9347C13178A}" srcOrd="0" destOrd="0" presId="urn:microsoft.com/office/officeart/2005/8/layout/list1"/>
    <dgm:cxn modelId="{E4B5FE64-5212-4480-80D0-2F4170EADE08}" type="presParOf" srcId="{20E4A58F-9B22-4E66-814A-5704D9C8F233}" destId="{24C08B8F-A68D-4DCD-8146-D67A2FC6BD77}" srcOrd="1" destOrd="0" presId="urn:microsoft.com/office/officeart/2005/8/layout/list1"/>
    <dgm:cxn modelId="{F94355AC-5263-400D-A064-CFC1AD455814}" type="presParOf" srcId="{71901788-786D-4E0F-80DB-6E2CABD653F7}" destId="{1C2E92D4-EF83-4A90-92A3-A0E6D4DB54AD}" srcOrd="1" destOrd="0" presId="urn:microsoft.com/office/officeart/2005/8/layout/list1"/>
    <dgm:cxn modelId="{F20974F6-9441-4102-BB78-6D0B55D6A5BD}" type="presParOf" srcId="{71901788-786D-4E0F-80DB-6E2CABD653F7}" destId="{840A8799-D91F-477D-8C98-5CF946DDAC1F}" srcOrd="2" destOrd="0" presId="urn:microsoft.com/office/officeart/2005/8/layout/list1"/>
    <dgm:cxn modelId="{D73ADCC0-A97B-4096-A16A-E9D09FD992F5}" type="presParOf" srcId="{71901788-786D-4E0F-80DB-6E2CABD653F7}" destId="{68AEAEDE-FE4C-42E4-A0DF-BE9F833EBC01}" srcOrd="3" destOrd="0" presId="urn:microsoft.com/office/officeart/2005/8/layout/list1"/>
    <dgm:cxn modelId="{E0DBFBB6-5986-4047-B833-7027F963267D}" type="presParOf" srcId="{71901788-786D-4E0F-80DB-6E2CABD653F7}" destId="{CDBFD0B5-AF8D-4CA1-95D6-C2D6EDA39BCD}" srcOrd="4" destOrd="0" presId="urn:microsoft.com/office/officeart/2005/8/layout/list1"/>
    <dgm:cxn modelId="{314DE8FE-3275-49FF-91B1-F31E20338B2B}" type="presParOf" srcId="{CDBFD0B5-AF8D-4CA1-95D6-C2D6EDA39BCD}" destId="{2BEAA506-97AE-463B-8AE2-EFA28C1E21E6}" srcOrd="0" destOrd="0" presId="urn:microsoft.com/office/officeart/2005/8/layout/list1"/>
    <dgm:cxn modelId="{B4B3832C-84FF-4E61-9751-DBA32AF7E711}" type="presParOf" srcId="{CDBFD0B5-AF8D-4CA1-95D6-C2D6EDA39BCD}" destId="{840C0BD7-F6CF-4208-A90C-15BCF5623C92}" srcOrd="1" destOrd="0" presId="urn:microsoft.com/office/officeart/2005/8/layout/list1"/>
    <dgm:cxn modelId="{0C7D6E69-FC4F-466B-8D73-5CF434B52D42}" type="presParOf" srcId="{71901788-786D-4E0F-80DB-6E2CABD653F7}" destId="{52E65041-DFEB-4DB7-BAFE-6F83142B0142}" srcOrd="5" destOrd="0" presId="urn:microsoft.com/office/officeart/2005/8/layout/list1"/>
    <dgm:cxn modelId="{FE8EFAE8-54C2-40EA-9EED-12CE7B87659C}" type="presParOf" srcId="{71901788-786D-4E0F-80DB-6E2CABD653F7}" destId="{07944B22-D604-403F-8A64-DEBFD1151CD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749455-0EDB-4DF7-8770-D0848AE0F5B3}" type="doc">
      <dgm:prSet loTypeId="urn:microsoft.com/office/officeart/2005/8/layout/list1" loCatId="list" qsTypeId="urn:microsoft.com/office/officeart/2005/8/quickstyle/simple2" qsCatId="simple" csTypeId="urn:microsoft.com/office/officeart/2005/8/colors/accent0_1" csCatId="mainScheme" phldr="1"/>
      <dgm:spPr/>
      <dgm:t>
        <a:bodyPr/>
        <a:lstStyle/>
        <a:p>
          <a:endParaRPr lang="en-US"/>
        </a:p>
      </dgm:t>
    </dgm:pt>
    <dgm:pt modelId="{3332D78E-D5AF-4730-B878-0CE34737CA96}">
      <dgm:prSet/>
      <dgm:spPr/>
      <dgm:t>
        <a:bodyPr/>
        <a:lstStyle/>
        <a:p>
          <a:r>
            <a:rPr lang="en-US" b="1" u="sng"/>
            <a:t>Promote a Green and Healthy Environment</a:t>
          </a:r>
          <a:endParaRPr lang="en-US"/>
        </a:p>
      </dgm:t>
    </dgm:pt>
    <dgm:pt modelId="{34312A79-6A30-428C-9143-A50C119D2955}" type="parTrans" cxnId="{B031B0BF-DC4B-4454-9F4E-52ABD1323D83}">
      <dgm:prSet/>
      <dgm:spPr/>
      <dgm:t>
        <a:bodyPr/>
        <a:lstStyle/>
        <a:p>
          <a:endParaRPr lang="en-US"/>
        </a:p>
      </dgm:t>
    </dgm:pt>
    <dgm:pt modelId="{6925B706-C7F8-4AE6-B934-7C76E993D92D}" type="sibTrans" cxnId="{B031B0BF-DC4B-4454-9F4E-52ABD1323D83}">
      <dgm:prSet/>
      <dgm:spPr/>
      <dgm:t>
        <a:bodyPr/>
        <a:lstStyle/>
        <a:p>
          <a:endParaRPr lang="en-US"/>
        </a:p>
      </dgm:t>
    </dgm:pt>
    <dgm:pt modelId="{E8071150-6C69-4457-9928-401F5426AB7D}">
      <dgm:prSet/>
      <dgm:spPr/>
      <dgm:t>
        <a:bodyPr/>
        <a:lstStyle/>
        <a:p>
          <a:pPr>
            <a:buFont typeface="Wingdings" panose="05000000000000000000" pitchFamily="2" charset="2"/>
            <a:buChar char="ü"/>
          </a:pPr>
          <a:r>
            <a:rPr lang="en-US" b="1"/>
            <a:t>Plans include provisions for green and sustainable development</a:t>
          </a:r>
          <a:endParaRPr lang="en-US"/>
        </a:p>
      </dgm:t>
    </dgm:pt>
    <dgm:pt modelId="{1247738A-A6FA-4895-A8D3-2D1E7B859DF4}" type="parTrans" cxnId="{504C9D4F-762D-435C-BFE9-1DEC0EACF196}">
      <dgm:prSet/>
      <dgm:spPr/>
      <dgm:t>
        <a:bodyPr/>
        <a:lstStyle/>
        <a:p>
          <a:endParaRPr lang="en-US"/>
        </a:p>
      </dgm:t>
    </dgm:pt>
    <dgm:pt modelId="{24929DE5-EB4F-4A4B-9FE8-94C970F2B548}" type="sibTrans" cxnId="{504C9D4F-762D-435C-BFE9-1DEC0EACF196}">
      <dgm:prSet/>
      <dgm:spPr/>
      <dgm:t>
        <a:bodyPr/>
        <a:lstStyle/>
        <a:p>
          <a:endParaRPr lang="en-US"/>
        </a:p>
      </dgm:t>
    </dgm:pt>
    <dgm:pt modelId="{87FBFAAF-216A-4A73-8A6B-13DE2F1398BE}">
      <dgm:prSet/>
      <dgm:spPr/>
      <dgm:t>
        <a:bodyPr/>
        <a:lstStyle/>
        <a:p>
          <a:pPr>
            <a:buFont typeface="Wingdings" panose="05000000000000000000" pitchFamily="2" charset="2"/>
            <a:buChar char="ü"/>
          </a:pPr>
          <a:r>
            <a:rPr lang="en-US"/>
            <a:t>This development will be sustainable and will meeting the Energy Star Green Communities program and the US Department of Energy’s Zero Energy Ready Home Program.</a:t>
          </a:r>
        </a:p>
      </dgm:t>
    </dgm:pt>
    <dgm:pt modelId="{0591299A-B4FB-4705-88D8-81A4B1759EB4}" type="parTrans" cxnId="{FA18C95D-6462-4FE9-B9A9-462101D9DAE0}">
      <dgm:prSet/>
      <dgm:spPr/>
      <dgm:t>
        <a:bodyPr/>
        <a:lstStyle/>
        <a:p>
          <a:endParaRPr lang="en-US"/>
        </a:p>
      </dgm:t>
    </dgm:pt>
    <dgm:pt modelId="{7AD2A448-41D5-4A88-B772-00F1F6D37E33}" type="sibTrans" cxnId="{FA18C95D-6462-4FE9-B9A9-462101D9DAE0}">
      <dgm:prSet/>
      <dgm:spPr/>
      <dgm:t>
        <a:bodyPr/>
        <a:lstStyle/>
        <a:p>
          <a:endParaRPr lang="en-US"/>
        </a:p>
      </dgm:t>
    </dgm:pt>
    <dgm:pt modelId="{C710960A-5E33-4ABC-AD10-5F3D13397BDD}">
      <dgm:prSet/>
      <dgm:spPr/>
      <dgm:t>
        <a:bodyPr/>
        <a:lstStyle/>
        <a:p>
          <a:pPr>
            <a:buFont typeface="Wingdings" panose="05000000000000000000" pitchFamily="2" charset="2"/>
            <a:buChar char="ü"/>
          </a:pPr>
          <a:r>
            <a:rPr lang="en-US" b="1"/>
            <a:t>Design preserves views from the Hill District in all directions</a:t>
          </a:r>
          <a:endParaRPr lang="en-US"/>
        </a:p>
      </dgm:t>
    </dgm:pt>
    <dgm:pt modelId="{C90E109D-451C-4511-8AD0-E6472304DF92}" type="parTrans" cxnId="{28D5E281-BA9A-4536-9074-3A3AAB6154FD}">
      <dgm:prSet/>
      <dgm:spPr/>
      <dgm:t>
        <a:bodyPr/>
        <a:lstStyle/>
        <a:p>
          <a:endParaRPr lang="en-US"/>
        </a:p>
      </dgm:t>
    </dgm:pt>
    <dgm:pt modelId="{82ADBC2F-5D42-42D6-AE8F-F0055FC6F17E}" type="sibTrans" cxnId="{28D5E281-BA9A-4536-9074-3A3AAB6154FD}">
      <dgm:prSet/>
      <dgm:spPr/>
      <dgm:t>
        <a:bodyPr/>
        <a:lstStyle/>
        <a:p>
          <a:endParaRPr lang="en-US"/>
        </a:p>
      </dgm:t>
    </dgm:pt>
    <dgm:pt modelId="{399D956A-D14A-4CE7-804C-12D843D6DC63}">
      <dgm:prSet/>
      <dgm:spPr/>
      <dgm:t>
        <a:bodyPr/>
        <a:lstStyle/>
        <a:p>
          <a:pPr>
            <a:buFont typeface="Wingdings" panose="05000000000000000000" pitchFamily="2" charset="2"/>
            <a:buChar char="ü"/>
          </a:pPr>
          <a:r>
            <a:rPr lang="en-US"/>
            <a:t>Development will maintain views and will allow for selective additional views over the bluff to the Strip District and Allegheny River.</a:t>
          </a:r>
        </a:p>
      </dgm:t>
    </dgm:pt>
    <dgm:pt modelId="{0E2007B7-4466-49C4-AA66-CCB7130122A8}" type="parTrans" cxnId="{ECDB6661-7252-45DD-9588-C3217EBBDF19}">
      <dgm:prSet/>
      <dgm:spPr/>
      <dgm:t>
        <a:bodyPr/>
        <a:lstStyle/>
        <a:p>
          <a:endParaRPr lang="en-US"/>
        </a:p>
      </dgm:t>
    </dgm:pt>
    <dgm:pt modelId="{8C55E76A-2B27-487D-B61A-58DD248294DB}" type="sibTrans" cxnId="{ECDB6661-7252-45DD-9588-C3217EBBDF19}">
      <dgm:prSet/>
      <dgm:spPr/>
      <dgm:t>
        <a:bodyPr/>
        <a:lstStyle/>
        <a:p>
          <a:endParaRPr lang="en-US"/>
        </a:p>
      </dgm:t>
    </dgm:pt>
    <dgm:pt modelId="{50892961-B3FA-49BC-AC93-9CFAFDB6C3F4}">
      <dgm:prSet/>
      <dgm:spPr/>
      <dgm:t>
        <a:bodyPr/>
        <a:lstStyle/>
        <a:p>
          <a:r>
            <a:rPr lang="en-US" b="1" u="sng"/>
            <a:t>Renter Support</a:t>
          </a:r>
          <a:endParaRPr lang="en-US"/>
        </a:p>
      </dgm:t>
    </dgm:pt>
    <dgm:pt modelId="{852F3864-A21C-4205-83DA-F140F96F919E}" type="parTrans" cxnId="{7D2EABDC-2885-4B36-B3DF-6EBA85F6BF8F}">
      <dgm:prSet/>
      <dgm:spPr/>
      <dgm:t>
        <a:bodyPr/>
        <a:lstStyle/>
        <a:p>
          <a:endParaRPr lang="en-US"/>
        </a:p>
      </dgm:t>
    </dgm:pt>
    <dgm:pt modelId="{BCD608F2-16E2-4EA8-8894-22B03B3CB87E}" type="sibTrans" cxnId="{7D2EABDC-2885-4B36-B3DF-6EBA85F6BF8F}">
      <dgm:prSet/>
      <dgm:spPr/>
      <dgm:t>
        <a:bodyPr/>
        <a:lstStyle/>
        <a:p>
          <a:endParaRPr lang="en-US"/>
        </a:p>
      </dgm:t>
    </dgm:pt>
    <dgm:pt modelId="{E5864890-0097-412E-A843-A2B57C31DED7}">
      <dgm:prSet/>
      <dgm:spPr/>
      <dgm:t>
        <a:bodyPr/>
        <a:lstStyle/>
        <a:p>
          <a:pPr>
            <a:buFont typeface="Wingdings" panose="05000000000000000000" pitchFamily="2" charset="2"/>
            <a:buChar char="ü"/>
          </a:pPr>
          <a:r>
            <a:rPr lang="en-US" b="1"/>
            <a:t>No displacement of Residents</a:t>
          </a:r>
          <a:endParaRPr lang="en-US"/>
        </a:p>
      </dgm:t>
    </dgm:pt>
    <dgm:pt modelId="{D59435F9-F633-4B2C-8F5D-88E45C1913A9}" type="parTrans" cxnId="{070897B3-7CC6-4B19-A04D-ADC9F34984C8}">
      <dgm:prSet/>
      <dgm:spPr/>
      <dgm:t>
        <a:bodyPr/>
        <a:lstStyle/>
        <a:p>
          <a:endParaRPr lang="en-US"/>
        </a:p>
      </dgm:t>
    </dgm:pt>
    <dgm:pt modelId="{5D965738-1FDF-48C9-8602-8651F0B47CA6}" type="sibTrans" cxnId="{070897B3-7CC6-4B19-A04D-ADC9F34984C8}">
      <dgm:prSet/>
      <dgm:spPr/>
      <dgm:t>
        <a:bodyPr/>
        <a:lstStyle/>
        <a:p>
          <a:endParaRPr lang="en-US"/>
        </a:p>
      </dgm:t>
    </dgm:pt>
    <dgm:pt modelId="{54D1FE03-7391-4B0F-9645-14A853C338ED}">
      <dgm:prSet/>
      <dgm:spPr/>
      <dgm:t>
        <a:bodyPr/>
        <a:lstStyle/>
        <a:p>
          <a:pPr>
            <a:buFont typeface="Wingdings" panose="05000000000000000000" pitchFamily="2" charset="2"/>
            <a:buChar char="ü"/>
          </a:pPr>
          <a:r>
            <a:rPr lang="en-US"/>
            <a:t>Residents will be relocated from Bedford Dwellings.  All units will be replaced 1 for 1 with no loss of affordability.</a:t>
          </a:r>
        </a:p>
      </dgm:t>
    </dgm:pt>
    <dgm:pt modelId="{6165D06E-C2EE-4C87-99E1-B70EE49A4858}" type="parTrans" cxnId="{2EA4C150-9F2D-4FDA-8102-CF72523E1D06}">
      <dgm:prSet/>
      <dgm:spPr/>
      <dgm:t>
        <a:bodyPr/>
        <a:lstStyle/>
        <a:p>
          <a:endParaRPr lang="en-US"/>
        </a:p>
      </dgm:t>
    </dgm:pt>
    <dgm:pt modelId="{8CF8624D-A6FF-430A-BBA5-E1D5E6257860}" type="sibTrans" cxnId="{2EA4C150-9F2D-4FDA-8102-CF72523E1D06}">
      <dgm:prSet/>
      <dgm:spPr/>
      <dgm:t>
        <a:bodyPr/>
        <a:lstStyle/>
        <a:p>
          <a:endParaRPr lang="en-US"/>
        </a:p>
      </dgm:t>
    </dgm:pt>
    <dgm:pt modelId="{9D2D9602-C6A1-42EB-93E0-E433468B7105}">
      <dgm:prSet/>
      <dgm:spPr/>
      <dgm:t>
        <a:bodyPr/>
        <a:lstStyle/>
        <a:p>
          <a:pPr>
            <a:buFont typeface="Wingdings" panose="05000000000000000000" pitchFamily="2" charset="2"/>
            <a:buChar char="ü"/>
          </a:pPr>
          <a:r>
            <a:rPr lang="en-US" b="1"/>
            <a:t>The redevelopment plan for Bedford Dwellings to a new mixed-income community</a:t>
          </a:r>
          <a:endParaRPr lang="en-US"/>
        </a:p>
      </dgm:t>
    </dgm:pt>
    <dgm:pt modelId="{680E0DC9-7754-4352-8BC3-4171D0082653}" type="parTrans" cxnId="{CE3188DA-E637-411F-9EC5-B8DF64A0EC73}">
      <dgm:prSet/>
      <dgm:spPr/>
      <dgm:t>
        <a:bodyPr/>
        <a:lstStyle/>
        <a:p>
          <a:endParaRPr lang="en-US"/>
        </a:p>
      </dgm:t>
    </dgm:pt>
    <dgm:pt modelId="{56AB860F-070D-4231-8ECB-C0E7C645A622}" type="sibTrans" cxnId="{CE3188DA-E637-411F-9EC5-B8DF64A0EC73}">
      <dgm:prSet/>
      <dgm:spPr/>
      <dgm:t>
        <a:bodyPr/>
        <a:lstStyle/>
        <a:p>
          <a:endParaRPr lang="en-US"/>
        </a:p>
      </dgm:t>
    </dgm:pt>
    <dgm:pt modelId="{7B99CE59-0E19-4AD2-A7CA-C32763AF643A}">
      <dgm:prSet/>
      <dgm:spPr/>
      <dgm:t>
        <a:bodyPr/>
        <a:lstStyle/>
        <a:p>
          <a:pPr>
            <a:buFont typeface="Wingdings" panose="05000000000000000000" pitchFamily="2" charset="2"/>
            <a:buChar char="ü"/>
          </a:pPr>
          <a:r>
            <a:rPr lang="en-US"/>
            <a:t>Francis Street will be approximately 57%  Replacement, 24% Additional Affordable and 18% Market- Rate Housing.</a:t>
          </a:r>
        </a:p>
      </dgm:t>
    </dgm:pt>
    <dgm:pt modelId="{47982B77-7129-47F3-AC9B-36CE9870D26C}" type="parTrans" cxnId="{5CBA5C8E-1C13-4DE0-AAC2-E041F5269348}">
      <dgm:prSet/>
      <dgm:spPr/>
      <dgm:t>
        <a:bodyPr/>
        <a:lstStyle/>
        <a:p>
          <a:endParaRPr lang="en-US"/>
        </a:p>
      </dgm:t>
    </dgm:pt>
    <dgm:pt modelId="{F7DF8DC6-6F8C-422C-8297-1F240FC0D58E}" type="sibTrans" cxnId="{5CBA5C8E-1C13-4DE0-AAC2-E041F5269348}">
      <dgm:prSet/>
      <dgm:spPr/>
      <dgm:t>
        <a:bodyPr/>
        <a:lstStyle/>
        <a:p>
          <a:endParaRPr lang="en-US"/>
        </a:p>
      </dgm:t>
    </dgm:pt>
    <dgm:pt modelId="{F6817454-027B-4CB1-A18F-27036CB95F63}" type="pres">
      <dgm:prSet presAssocID="{8C749455-0EDB-4DF7-8770-D0848AE0F5B3}" presName="linear" presStyleCnt="0">
        <dgm:presLayoutVars>
          <dgm:dir/>
          <dgm:animLvl val="lvl"/>
          <dgm:resizeHandles val="exact"/>
        </dgm:presLayoutVars>
      </dgm:prSet>
      <dgm:spPr/>
    </dgm:pt>
    <dgm:pt modelId="{8F445D1F-A3A1-4ACF-A81E-CD9C03D5674D}" type="pres">
      <dgm:prSet presAssocID="{3332D78E-D5AF-4730-B878-0CE34737CA96}" presName="parentLin" presStyleCnt="0"/>
      <dgm:spPr/>
    </dgm:pt>
    <dgm:pt modelId="{EA553E0E-2D04-40B5-8A71-9BD6F935A464}" type="pres">
      <dgm:prSet presAssocID="{3332D78E-D5AF-4730-B878-0CE34737CA96}" presName="parentLeftMargin" presStyleLbl="node1" presStyleIdx="0" presStyleCnt="2"/>
      <dgm:spPr/>
    </dgm:pt>
    <dgm:pt modelId="{6036A439-1FD6-4EE4-9D68-22D0C473223E}" type="pres">
      <dgm:prSet presAssocID="{3332D78E-D5AF-4730-B878-0CE34737CA96}" presName="parentText" presStyleLbl="node1" presStyleIdx="0" presStyleCnt="2">
        <dgm:presLayoutVars>
          <dgm:chMax val="0"/>
          <dgm:bulletEnabled val="1"/>
        </dgm:presLayoutVars>
      </dgm:prSet>
      <dgm:spPr/>
    </dgm:pt>
    <dgm:pt modelId="{AEB344EE-4706-49D7-987A-C6CFB341B955}" type="pres">
      <dgm:prSet presAssocID="{3332D78E-D5AF-4730-B878-0CE34737CA96}" presName="negativeSpace" presStyleCnt="0"/>
      <dgm:spPr/>
    </dgm:pt>
    <dgm:pt modelId="{F1B734F9-A0B5-42CF-BB64-D8DFE68AF71B}" type="pres">
      <dgm:prSet presAssocID="{3332D78E-D5AF-4730-B878-0CE34737CA96}" presName="childText" presStyleLbl="conFgAcc1" presStyleIdx="0" presStyleCnt="2">
        <dgm:presLayoutVars>
          <dgm:bulletEnabled val="1"/>
        </dgm:presLayoutVars>
      </dgm:prSet>
      <dgm:spPr/>
    </dgm:pt>
    <dgm:pt modelId="{39340E85-B087-473A-A02B-71ADA2AF2D29}" type="pres">
      <dgm:prSet presAssocID="{6925B706-C7F8-4AE6-B934-7C76E993D92D}" presName="spaceBetweenRectangles" presStyleCnt="0"/>
      <dgm:spPr/>
    </dgm:pt>
    <dgm:pt modelId="{A3B2BD55-DA35-4BC4-992A-8B858B31D78C}" type="pres">
      <dgm:prSet presAssocID="{50892961-B3FA-49BC-AC93-9CFAFDB6C3F4}" presName="parentLin" presStyleCnt="0"/>
      <dgm:spPr/>
    </dgm:pt>
    <dgm:pt modelId="{E73F419C-F40A-4112-8AA9-4F1A1470DF85}" type="pres">
      <dgm:prSet presAssocID="{50892961-B3FA-49BC-AC93-9CFAFDB6C3F4}" presName="parentLeftMargin" presStyleLbl="node1" presStyleIdx="0" presStyleCnt="2"/>
      <dgm:spPr/>
    </dgm:pt>
    <dgm:pt modelId="{59E8A573-8B44-466E-A331-39EC357AD283}" type="pres">
      <dgm:prSet presAssocID="{50892961-B3FA-49BC-AC93-9CFAFDB6C3F4}" presName="parentText" presStyleLbl="node1" presStyleIdx="1" presStyleCnt="2">
        <dgm:presLayoutVars>
          <dgm:chMax val="0"/>
          <dgm:bulletEnabled val="1"/>
        </dgm:presLayoutVars>
      </dgm:prSet>
      <dgm:spPr/>
    </dgm:pt>
    <dgm:pt modelId="{6FA2D2AA-1A20-477C-8DC3-F531B73ED2B1}" type="pres">
      <dgm:prSet presAssocID="{50892961-B3FA-49BC-AC93-9CFAFDB6C3F4}" presName="negativeSpace" presStyleCnt="0"/>
      <dgm:spPr/>
    </dgm:pt>
    <dgm:pt modelId="{869A2A6B-CAC8-4BEC-B844-F7EB7DE65DE6}" type="pres">
      <dgm:prSet presAssocID="{50892961-B3FA-49BC-AC93-9CFAFDB6C3F4}" presName="childText" presStyleLbl="conFgAcc1" presStyleIdx="1" presStyleCnt="2">
        <dgm:presLayoutVars>
          <dgm:bulletEnabled val="1"/>
        </dgm:presLayoutVars>
      </dgm:prSet>
      <dgm:spPr/>
    </dgm:pt>
  </dgm:ptLst>
  <dgm:cxnLst>
    <dgm:cxn modelId="{FA18C95D-6462-4FE9-B9A9-462101D9DAE0}" srcId="{E8071150-6C69-4457-9928-401F5426AB7D}" destId="{87FBFAAF-216A-4A73-8A6B-13DE2F1398BE}" srcOrd="0" destOrd="0" parTransId="{0591299A-B4FB-4705-88D8-81A4B1759EB4}" sibTransId="{7AD2A448-41D5-4A88-B772-00F1F6D37E33}"/>
    <dgm:cxn modelId="{ECDB6661-7252-45DD-9588-C3217EBBDF19}" srcId="{C710960A-5E33-4ABC-AD10-5F3D13397BDD}" destId="{399D956A-D14A-4CE7-804C-12D843D6DC63}" srcOrd="0" destOrd="0" parTransId="{0E2007B7-4466-49C4-AA66-CCB7130122A8}" sibTransId="{8C55E76A-2B27-487D-B61A-58DD248294DB}"/>
    <dgm:cxn modelId="{504C9D4F-762D-435C-BFE9-1DEC0EACF196}" srcId="{3332D78E-D5AF-4730-B878-0CE34737CA96}" destId="{E8071150-6C69-4457-9928-401F5426AB7D}" srcOrd="0" destOrd="0" parTransId="{1247738A-A6FA-4895-A8D3-2D1E7B859DF4}" sibTransId="{24929DE5-EB4F-4A4B-9FE8-94C970F2B548}"/>
    <dgm:cxn modelId="{2EA4C150-9F2D-4FDA-8102-CF72523E1D06}" srcId="{E5864890-0097-412E-A843-A2B57C31DED7}" destId="{54D1FE03-7391-4B0F-9645-14A853C338ED}" srcOrd="0" destOrd="0" parTransId="{6165D06E-C2EE-4C87-99E1-B70EE49A4858}" sibTransId="{8CF8624D-A6FF-430A-BBA5-E1D5E6257860}"/>
    <dgm:cxn modelId="{9C170252-DC01-427B-B685-C878BA383ED6}" type="presOf" srcId="{50892961-B3FA-49BC-AC93-9CFAFDB6C3F4}" destId="{E73F419C-F40A-4112-8AA9-4F1A1470DF85}" srcOrd="0" destOrd="0" presId="urn:microsoft.com/office/officeart/2005/8/layout/list1"/>
    <dgm:cxn modelId="{332AA85A-B62E-446A-82F8-561C3BB80B55}" type="presOf" srcId="{9D2D9602-C6A1-42EB-93E0-E433468B7105}" destId="{869A2A6B-CAC8-4BEC-B844-F7EB7DE65DE6}" srcOrd="0" destOrd="2" presId="urn:microsoft.com/office/officeart/2005/8/layout/list1"/>
    <dgm:cxn modelId="{28D5E281-BA9A-4536-9074-3A3AAB6154FD}" srcId="{3332D78E-D5AF-4730-B878-0CE34737CA96}" destId="{C710960A-5E33-4ABC-AD10-5F3D13397BDD}" srcOrd="1" destOrd="0" parTransId="{C90E109D-451C-4511-8AD0-E6472304DF92}" sibTransId="{82ADBC2F-5D42-42D6-AE8F-F0055FC6F17E}"/>
    <dgm:cxn modelId="{5CBA5C8E-1C13-4DE0-AAC2-E041F5269348}" srcId="{9D2D9602-C6A1-42EB-93E0-E433468B7105}" destId="{7B99CE59-0E19-4AD2-A7CA-C32763AF643A}" srcOrd="0" destOrd="0" parTransId="{47982B77-7129-47F3-AC9B-36CE9870D26C}" sibTransId="{F7DF8DC6-6F8C-422C-8297-1F240FC0D58E}"/>
    <dgm:cxn modelId="{2D1CBB92-361B-4778-B195-00DF94378F0B}" type="presOf" srcId="{3332D78E-D5AF-4730-B878-0CE34737CA96}" destId="{6036A439-1FD6-4EE4-9D68-22D0C473223E}" srcOrd="1" destOrd="0" presId="urn:microsoft.com/office/officeart/2005/8/layout/list1"/>
    <dgm:cxn modelId="{8011F99D-FFB2-4E66-8E90-BAF9C8886FC0}" type="presOf" srcId="{3332D78E-D5AF-4730-B878-0CE34737CA96}" destId="{EA553E0E-2D04-40B5-8A71-9BD6F935A464}" srcOrd="0" destOrd="0" presId="urn:microsoft.com/office/officeart/2005/8/layout/list1"/>
    <dgm:cxn modelId="{B3F988A4-EA2C-4CC2-B1DA-83D478F0B7C6}" type="presOf" srcId="{8C749455-0EDB-4DF7-8770-D0848AE0F5B3}" destId="{F6817454-027B-4CB1-A18F-27036CB95F63}" srcOrd="0" destOrd="0" presId="urn:microsoft.com/office/officeart/2005/8/layout/list1"/>
    <dgm:cxn modelId="{070897B3-7CC6-4B19-A04D-ADC9F34984C8}" srcId="{50892961-B3FA-49BC-AC93-9CFAFDB6C3F4}" destId="{E5864890-0097-412E-A843-A2B57C31DED7}" srcOrd="0" destOrd="0" parTransId="{D59435F9-F633-4B2C-8F5D-88E45C1913A9}" sibTransId="{5D965738-1FDF-48C9-8602-8651F0B47CA6}"/>
    <dgm:cxn modelId="{40B727BE-C3CF-406B-BD37-05F58FA6444B}" type="presOf" srcId="{E5864890-0097-412E-A843-A2B57C31DED7}" destId="{869A2A6B-CAC8-4BEC-B844-F7EB7DE65DE6}" srcOrd="0" destOrd="0" presId="urn:microsoft.com/office/officeart/2005/8/layout/list1"/>
    <dgm:cxn modelId="{98432FBE-9248-491D-BB25-0CEE14F0FF6F}" type="presOf" srcId="{87FBFAAF-216A-4A73-8A6B-13DE2F1398BE}" destId="{F1B734F9-A0B5-42CF-BB64-D8DFE68AF71B}" srcOrd="0" destOrd="1" presId="urn:microsoft.com/office/officeart/2005/8/layout/list1"/>
    <dgm:cxn modelId="{B031B0BF-DC4B-4454-9F4E-52ABD1323D83}" srcId="{8C749455-0EDB-4DF7-8770-D0848AE0F5B3}" destId="{3332D78E-D5AF-4730-B878-0CE34737CA96}" srcOrd="0" destOrd="0" parTransId="{34312A79-6A30-428C-9143-A50C119D2955}" sibTransId="{6925B706-C7F8-4AE6-B934-7C76E993D92D}"/>
    <dgm:cxn modelId="{3DC081C2-877B-46BE-A9D1-5AFFF8563B23}" type="presOf" srcId="{399D956A-D14A-4CE7-804C-12D843D6DC63}" destId="{F1B734F9-A0B5-42CF-BB64-D8DFE68AF71B}" srcOrd="0" destOrd="3" presId="urn:microsoft.com/office/officeart/2005/8/layout/list1"/>
    <dgm:cxn modelId="{CE3188DA-E637-411F-9EC5-B8DF64A0EC73}" srcId="{50892961-B3FA-49BC-AC93-9CFAFDB6C3F4}" destId="{9D2D9602-C6A1-42EB-93E0-E433468B7105}" srcOrd="1" destOrd="0" parTransId="{680E0DC9-7754-4352-8BC3-4171D0082653}" sibTransId="{56AB860F-070D-4231-8ECB-C0E7C645A622}"/>
    <dgm:cxn modelId="{7D2EABDC-2885-4B36-B3DF-6EBA85F6BF8F}" srcId="{8C749455-0EDB-4DF7-8770-D0848AE0F5B3}" destId="{50892961-B3FA-49BC-AC93-9CFAFDB6C3F4}" srcOrd="1" destOrd="0" parTransId="{852F3864-A21C-4205-83DA-F140F96F919E}" sibTransId="{BCD608F2-16E2-4EA8-8894-22B03B3CB87E}"/>
    <dgm:cxn modelId="{5CDDC8DC-C01E-480E-BD6C-2AF56B8D47B1}" type="presOf" srcId="{E8071150-6C69-4457-9928-401F5426AB7D}" destId="{F1B734F9-A0B5-42CF-BB64-D8DFE68AF71B}" srcOrd="0" destOrd="0" presId="urn:microsoft.com/office/officeart/2005/8/layout/list1"/>
    <dgm:cxn modelId="{4CC3CBDC-C8BD-4C9F-960C-523A74D8A082}" type="presOf" srcId="{54D1FE03-7391-4B0F-9645-14A853C338ED}" destId="{869A2A6B-CAC8-4BEC-B844-F7EB7DE65DE6}" srcOrd="0" destOrd="1" presId="urn:microsoft.com/office/officeart/2005/8/layout/list1"/>
    <dgm:cxn modelId="{8F3013DE-107B-4739-AB65-0F0AEF0A28ED}" type="presOf" srcId="{50892961-B3FA-49BC-AC93-9CFAFDB6C3F4}" destId="{59E8A573-8B44-466E-A331-39EC357AD283}" srcOrd="1" destOrd="0" presId="urn:microsoft.com/office/officeart/2005/8/layout/list1"/>
    <dgm:cxn modelId="{9A1AD0E2-4945-49C6-BBDB-FA4C70427960}" type="presOf" srcId="{C710960A-5E33-4ABC-AD10-5F3D13397BDD}" destId="{F1B734F9-A0B5-42CF-BB64-D8DFE68AF71B}" srcOrd="0" destOrd="2" presId="urn:microsoft.com/office/officeart/2005/8/layout/list1"/>
    <dgm:cxn modelId="{1C4C41F8-9B41-493F-B81A-CB537B75D4D1}" type="presOf" srcId="{7B99CE59-0E19-4AD2-A7CA-C32763AF643A}" destId="{869A2A6B-CAC8-4BEC-B844-F7EB7DE65DE6}" srcOrd="0" destOrd="3" presId="urn:microsoft.com/office/officeart/2005/8/layout/list1"/>
    <dgm:cxn modelId="{FB62AF55-DA0D-4A4D-884C-B4ADEE2B5CC4}" type="presParOf" srcId="{F6817454-027B-4CB1-A18F-27036CB95F63}" destId="{8F445D1F-A3A1-4ACF-A81E-CD9C03D5674D}" srcOrd="0" destOrd="0" presId="urn:microsoft.com/office/officeart/2005/8/layout/list1"/>
    <dgm:cxn modelId="{A9E8E9C5-B18A-4C13-9079-2624D4971344}" type="presParOf" srcId="{8F445D1F-A3A1-4ACF-A81E-CD9C03D5674D}" destId="{EA553E0E-2D04-40B5-8A71-9BD6F935A464}" srcOrd="0" destOrd="0" presId="urn:microsoft.com/office/officeart/2005/8/layout/list1"/>
    <dgm:cxn modelId="{1948F55F-4CE6-4C09-BAF2-C1F2597518B5}" type="presParOf" srcId="{8F445D1F-A3A1-4ACF-A81E-CD9C03D5674D}" destId="{6036A439-1FD6-4EE4-9D68-22D0C473223E}" srcOrd="1" destOrd="0" presId="urn:microsoft.com/office/officeart/2005/8/layout/list1"/>
    <dgm:cxn modelId="{885C9D0B-AC99-46B3-B1E5-AAF56166D966}" type="presParOf" srcId="{F6817454-027B-4CB1-A18F-27036CB95F63}" destId="{AEB344EE-4706-49D7-987A-C6CFB341B955}" srcOrd="1" destOrd="0" presId="urn:microsoft.com/office/officeart/2005/8/layout/list1"/>
    <dgm:cxn modelId="{7B15F49B-1C30-4344-95E8-A428A90CDB04}" type="presParOf" srcId="{F6817454-027B-4CB1-A18F-27036CB95F63}" destId="{F1B734F9-A0B5-42CF-BB64-D8DFE68AF71B}" srcOrd="2" destOrd="0" presId="urn:microsoft.com/office/officeart/2005/8/layout/list1"/>
    <dgm:cxn modelId="{9ED84C17-3429-48A9-9426-0DE0B8D9ABAE}" type="presParOf" srcId="{F6817454-027B-4CB1-A18F-27036CB95F63}" destId="{39340E85-B087-473A-A02B-71ADA2AF2D29}" srcOrd="3" destOrd="0" presId="urn:microsoft.com/office/officeart/2005/8/layout/list1"/>
    <dgm:cxn modelId="{04B85862-B258-4C31-8C2D-71EA9AC60A55}" type="presParOf" srcId="{F6817454-027B-4CB1-A18F-27036CB95F63}" destId="{A3B2BD55-DA35-4BC4-992A-8B858B31D78C}" srcOrd="4" destOrd="0" presId="urn:microsoft.com/office/officeart/2005/8/layout/list1"/>
    <dgm:cxn modelId="{B2E4E77E-3CC9-4D7C-A6B6-D2EBEFD05BB7}" type="presParOf" srcId="{A3B2BD55-DA35-4BC4-992A-8B858B31D78C}" destId="{E73F419C-F40A-4112-8AA9-4F1A1470DF85}" srcOrd="0" destOrd="0" presId="urn:microsoft.com/office/officeart/2005/8/layout/list1"/>
    <dgm:cxn modelId="{631CC50E-BC19-4378-AD9D-6FDC94040DDC}" type="presParOf" srcId="{A3B2BD55-DA35-4BC4-992A-8B858B31D78C}" destId="{59E8A573-8B44-466E-A331-39EC357AD283}" srcOrd="1" destOrd="0" presId="urn:microsoft.com/office/officeart/2005/8/layout/list1"/>
    <dgm:cxn modelId="{99AD47C5-8AC1-4631-B815-B537ED210112}" type="presParOf" srcId="{F6817454-027B-4CB1-A18F-27036CB95F63}" destId="{6FA2D2AA-1A20-477C-8DC3-F531B73ED2B1}" srcOrd="5" destOrd="0" presId="urn:microsoft.com/office/officeart/2005/8/layout/list1"/>
    <dgm:cxn modelId="{751FBB14-9A6F-4DF9-8849-1A1D6268EDBF}" type="presParOf" srcId="{F6817454-027B-4CB1-A18F-27036CB95F63}" destId="{869A2A6B-CAC8-4BEC-B844-F7EB7DE65DE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C5AB8A8-D2C0-4933-B858-B432C61F2254}" type="doc">
      <dgm:prSet loTypeId="urn:microsoft.com/office/officeart/2005/8/layout/list1" loCatId="list" qsTypeId="urn:microsoft.com/office/officeart/2005/8/quickstyle/simple2" qsCatId="simple" csTypeId="urn:microsoft.com/office/officeart/2005/8/colors/accent0_1" csCatId="mainScheme" phldr="1"/>
      <dgm:spPr/>
      <dgm:t>
        <a:bodyPr/>
        <a:lstStyle/>
        <a:p>
          <a:endParaRPr lang="en-US"/>
        </a:p>
      </dgm:t>
    </dgm:pt>
    <dgm:pt modelId="{28A69672-0A65-40B8-B873-55E022E671FE}">
      <dgm:prSet/>
      <dgm:spPr/>
      <dgm:t>
        <a:bodyPr/>
        <a:lstStyle/>
        <a:p>
          <a:r>
            <a:rPr lang="en-US" b="1" u="sng"/>
            <a:t>Non-Displacement Strategies</a:t>
          </a:r>
          <a:endParaRPr lang="en-US"/>
        </a:p>
      </dgm:t>
    </dgm:pt>
    <dgm:pt modelId="{83E984B1-83CF-42C4-B234-58F87C565BD0}" type="parTrans" cxnId="{F2C0FF32-DC9E-4F25-A8B5-7771FCFFE6B7}">
      <dgm:prSet/>
      <dgm:spPr/>
      <dgm:t>
        <a:bodyPr/>
        <a:lstStyle/>
        <a:p>
          <a:endParaRPr lang="en-US"/>
        </a:p>
      </dgm:t>
    </dgm:pt>
    <dgm:pt modelId="{EA095A87-0357-46F8-8FBE-DE4A38FD8BD7}" type="sibTrans" cxnId="{F2C0FF32-DC9E-4F25-A8B5-7771FCFFE6B7}">
      <dgm:prSet/>
      <dgm:spPr/>
      <dgm:t>
        <a:bodyPr/>
        <a:lstStyle/>
        <a:p>
          <a:endParaRPr lang="en-US"/>
        </a:p>
      </dgm:t>
    </dgm:pt>
    <dgm:pt modelId="{95217055-FFD6-43D1-98E3-A4C260970D7F}">
      <dgm:prSet/>
      <dgm:spPr/>
      <dgm:t>
        <a:bodyPr/>
        <a:lstStyle/>
        <a:p>
          <a:pPr>
            <a:buFont typeface="Wingdings" panose="05000000000000000000" pitchFamily="2" charset="2"/>
            <a:buChar char="ü"/>
          </a:pPr>
          <a:r>
            <a:rPr lang="en-US" b="1"/>
            <a:t>Developers will meet with a Hill District-based employment center to meet mutually agreed upon hiring goals</a:t>
          </a:r>
          <a:endParaRPr lang="en-US"/>
        </a:p>
      </dgm:t>
    </dgm:pt>
    <dgm:pt modelId="{7A98E2C2-EC58-421D-BD3F-DB1448B9F529}" type="parTrans" cxnId="{A950F763-51BF-4F6A-8B61-0FADF2425306}">
      <dgm:prSet/>
      <dgm:spPr/>
      <dgm:t>
        <a:bodyPr/>
        <a:lstStyle/>
        <a:p>
          <a:endParaRPr lang="en-US"/>
        </a:p>
      </dgm:t>
    </dgm:pt>
    <dgm:pt modelId="{435CF583-AAAC-44D7-B469-1D36F2925824}" type="sibTrans" cxnId="{A950F763-51BF-4F6A-8B61-0FADF2425306}">
      <dgm:prSet/>
      <dgm:spPr/>
      <dgm:t>
        <a:bodyPr/>
        <a:lstStyle/>
        <a:p>
          <a:endParaRPr lang="en-US"/>
        </a:p>
      </dgm:t>
    </dgm:pt>
    <dgm:pt modelId="{4AAE041C-6662-4342-9144-071E3BD93D51}">
      <dgm:prSet/>
      <dgm:spPr/>
      <dgm:t>
        <a:bodyPr/>
        <a:lstStyle/>
        <a:p>
          <a:pPr>
            <a:buFont typeface="Wingdings" panose="05000000000000000000" pitchFamily="2" charset="2"/>
            <a:buChar char="ü"/>
          </a:pPr>
          <a:r>
            <a:rPr lang="en-US"/>
            <a:t>Developer must meet HUD section 3 requirements and agrees to partner with a local employment Center.</a:t>
          </a:r>
        </a:p>
      </dgm:t>
    </dgm:pt>
    <dgm:pt modelId="{E2DCAF17-4B9A-4B29-B644-CB5C52D5B1F4}" type="parTrans" cxnId="{D3F954A6-2A68-4D60-9AB9-B2917B410A54}">
      <dgm:prSet/>
      <dgm:spPr/>
      <dgm:t>
        <a:bodyPr/>
        <a:lstStyle/>
        <a:p>
          <a:endParaRPr lang="en-US"/>
        </a:p>
      </dgm:t>
    </dgm:pt>
    <dgm:pt modelId="{0EDD41FB-380B-46A7-ABDE-2F371BF383F9}" type="sibTrans" cxnId="{D3F954A6-2A68-4D60-9AB9-B2917B410A54}">
      <dgm:prSet/>
      <dgm:spPr/>
      <dgm:t>
        <a:bodyPr/>
        <a:lstStyle/>
        <a:p>
          <a:endParaRPr lang="en-US"/>
        </a:p>
      </dgm:t>
    </dgm:pt>
    <dgm:pt modelId="{C930C2BE-C485-4906-9E11-F16A8D736515}">
      <dgm:prSet/>
      <dgm:spPr/>
      <dgm:t>
        <a:bodyPr/>
        <a:lstStyle/>
        <a:p>
          <a:pPr>
            <a:buFont typeface="Wingdings" panose="05000000000000000000" pitchFamily="2" charset="2"/>
            <a:buChar char="ü"/>
          </a:pPr>
          <a:r>
            <a:rPr lang="en-US" b="1"/>
            <a:t>Developers are committed to meet 30% MBE participation and 15% WBE participation</a:t>
          </a:r>
          <a:endParaRPr lang="en-US"/>
        </a:p>
      </dgm:t>
    </dgm:pt>
    <dgm:pt modelId="{29965015-7803-458C-9FCF-B861A2D942A9}" type="parTrans" cxnId="{BE52C7D3-9E32-4282-A540-B24BBADC392B}">
      <dgm:prSet/>
      <dgm:spPr/>
      <dgm:t>
        <a:bodyPr/>
        <a:lstStyle/>
        <a:p>
          <a:endParaRPr lang="en-US"/>
        </a:p>
      </dgm:t>
    </dgm:pt>
    <dgm:pt modelId="{78E177B0-C9EF-4544-A8BC-A8A89531DD8F}" type="sibTrans" cxnId="{BE52C7D3-9E32-4282-A540-B24BBADC392B}">
      <dgm:prSet/>
      <dgm:spPr/>
      <dgm:t>
        <a:bodyPr/>
        <a:lstStyle/>
        <a:p>
          <a:endParaRPr lang="en-US"/>
        </a:p>
      </dgm:t>
    </dgm:pt>
    <dgm:pt modelId="{12E9A2B8-8CFC-41AA-AB17-F091FA6314E1}">
      <dgm:prSet/>
      <dgm:spPr/>
      <dgm:t>
        <a:bodyPr/>
        <a:lstStyle/>
        <a:p>
          <a:pPr>
            <a:buFont typeface="Wingdings" panose="05000000000000000000" pitchFamily="2" charset="2"/>
            <a:buChar char="ü"/>
          </a:pPr>
          <a:r>
            <a:rPr lang="en-US"/>
            <a:t>Development team is committed to MBE/WBE compliance.</a:t>
          </a:r>
        </a:p>
      </dgm:t>
    </dgm:pt>
    <dgm:pt modelId="{7D734B9E-178A-4EF5-9472-71C67A5FCA36}" type="parTrans" cxnId="{28079A21-A46B-4B1F-BFFC-8143BF0E3962}">
      <dgm:prSet/>
      <dgm:spPr/>
      <dgm:t>
        <a:bodyPr/>
        <a:lstStyle/>
        <a:p>
          <a:endParaRPr lang="en-US"/>
        </a:p>
      </dgm:t>
    </dgm:pt>
    <dgm:pt modelId="{C3CC1AFF-9DCE-4CD4-84AF-CC099EBA3326}" type="sibTrans" cxnId="{28079A21-A46B-4B1F-BFFC-8143BF0E3962}">
      <dgm:prSet/>
      <dgm:spPr/>
      <dgm:t>
        <a:bodyPr/>
        <a:lstStyle/>
        <a:p>
          <a:endParaRPr lang="en-US"/>
        </a:p>
      </dgm:t>
    </dgm:pt>
    <dgm:pt modelId="{5D352739-60BD-40F3-93A2-37E8FEE6E588}">
      <dgm:prSet/>
      <dgm:spPr/>
      <dgm:t>
        <a:bodyPr/>
        <a:lstStyle/>
        <a:p>
          <a:pPr>
            <a:buFont typeface="Wingdings" panose="05000000000000000000" pitchFamily="2" charset="2"/>
            <a:buChar char="ü"/>
          </a:pPr>
          <a:r>
            <a:rPr lang="en-US" b="1"/>
            <a:t>Eminent domain will not be used to acquire properties</a:t>
          </a:r>
          <a:endParaRPr lang="en-US"/>
        </a:p>
      </dgm:t>
    </dgm:pt>
    <dgm:pt modelId="{B5F493A8-4C5A-4F52-917A-24672F3AE752}" type="parTrans" cxnId="{55A791CD-347C-4B9E-9CF3-6FC77A0377E6}">
      <dgm:prSet/>
      <dgm:spPr/>
      <dgm:t>
        <a:bodyPr/>
        <a:lstStyle/>
        <a:p>
          <a:endParaRPr lang="en-US"/>
        </a:p>
      </dgm:t>
    </dgm:pt>
    <dgm:pt modelId="{C32771C6-0097-4EDB-B577-68BC1EA61816}" type="sibTrans" cxnId="{55A791CD-347C-4B9E-9CF3-6FC77A0377E6}">
      <dgm:prSet/>
      <dgm:spPr/>
      <dgm:t>
        <a:bodyPr/>
        <a:lstStyle/>
        <a:p>
          <a:endParaRPr lang="en-US"/>
        </a:p>
      </dgm:t>
    </dgm:pt>
    <dgm:pt modelId="{686F02D6-4F38-4148-9B3D-0CDCBF14FF3B}">
      <dgm:prSet/>
      <dgm:spPr/>
      <dgm:t>
        <a:bodyPr/>
        <a:lstStyle/>
        <a:p>
          <a:pPr>
            <a:buFont typeface="Wingdings" panose="05000000000000000000" pitchFamily="2" charset="2"/>
            <a:buChar char="ü"/>
          </a:pPr>
          <a:r>
            <a:rPr lang="en-US"/>
            <a:t>Eminent Domain has not and will not be used to acquire any properties.</a:t>
          </a:r>
        </a:p>
      </dgm:t>
    </dgm:pt>
    <dgm:pt modelId="{9C6C9CC2-F575-4C50-9C6E-0F38225C5995}" type="parTrans" cxnId="{1555A6FE-0345-46C6-A3A4-5C31F0962FDD}">
      <dgm:prSet/>
      <dgm:spPr/>
      <dgm:t>
        <a:bodyPr/>
        <a:lstStyle/>
        <a:p>
          <a:endParaRPr lang="en-US"/>
        </a:p>
      </dgm:t>
    </dgm:pt>
    <dgm:pt modelId="{D4552077-6338-49AB-B51B-64A9B3DD5051}" type="sibTrans" cxnId="{1555A6FE-0345-46C6-A3A4-5C31F0962FDD}">
      <dgm:prSet/>
      <dgm:spPr/>
      <dgm:t>
        <a:bodyPr/>
        <a:lstStyle/>
        <a:p>
          <a:endParaRPr lang="en-US"/>
        </a:p>
      </dgm:t>
    </dgm:pt>
    <dgm:pt modelId="{9C8576AA-17F2-40C3-ADB0-73686C3D7BAA}">
      <dgm:prSet/>
      <dgm:spPr/>
      <dgm:t>
        <a:bodyPr/>
        <a:lstStyle/>
        <a:p>
          <a:r>
            <a:rPr lang="en-US" b="1" u="sng"/>
            <a:t>Preserving Affordability</a:t>
          </a:r>
          <a:endParaRPr lang="en-US"/>
        </a:p>
      </dgm:t>
    </dgm:pt>
    <dgm:pt modelId="{D64DB7BE-55C5-4783-A4C1-6E2B91F6B830}" type="parTrans" cxnId="{075718F7-24C2-452D-9774-40284388E269}">
      <dgm:prSet/>
      <dgm:spPr/>
      <dgm:t>
        <a:bodyPr/>
        <a:lstStyle/>
        <a:p>
          <a:endParaRPr lang="en-US"/>
        </a:p>
      </dgm:t>
    </dgm:pt>
    <dgm:pt modelId="{0999C3D7-7DB7-4011-B12E-E54125E4AB1F}" type="sibTrans" cxnId="{075718F7-24C2-452D-9774-40284388E269}">
      <dgm:prSet/>
      <dgm:spPr/>
      <dgm:t>
        <a:bodyPr/>
        <a:lstStyle/>
        <a:p>
          <a:endParaRPr lang="en-US"/>
        </a:p>
      </dgm:t>
    </dgm:pt>
    <dgm:pt modelId="{DC408CD4-5A92-4DCD-9D50-5624AA1757F1}">
      <dgm:prSet/>
      <dgm:spPr/>
      <dgm:t>
        <a:bodyPr/>
        <a:lstStyle/>
        <a:p>
          <a:pPr>
            <a:buFont typeface="Wingdings" panose="05000000000000000000" pitchFamily="2" charset="2"/>
            <a:buChar char="ü"/>
          </a:pPr>
          <a:r>
            <a:rPr lang="en-US" b="1"/>
            <a:t>Greater than 30% of the units will be available to residents at or below 50%</a:t>
          </a:r>
          <a:endParaRPr lang="en-US"/>
        </a:p>
      </dgm:t>
    </dgm:pt>
    <dgm:pt modelId="{8E9D3A11-447C-4028-B4B2-5276C0BEF58F}" type="parTrans" cxnId="{4F253D07-5676-41A7-ADEB-223C2B189356}">
      <dgm:prSet/>
      <dgm:spPr/>
      <dgm:t>
        <a:bodyPr/>
        <a:lstStyle/>
        <a:p>
          <a:endParaRPr lang="en-US"/>
        </a:p>
      </dgm:t>
    </dgm:pt>
    <dgm:pt modelId="{7984E674-0E3F-40EC-9C37-C22816E331E0}" type="sibTrans" cxnId="{4F253D07-5676-41A7-ADEB-223C2B189356}">
      <dgm:prSet/>
      <dgm:spPr/>
      <dgm:t>
        <a:bodyPr/>
        <a:lstStyle/>
        <a:p>
          <a:endParaRPr lang="en-US"/>
        </a:p>
      </dgm:t>
    </dgm:pt>
    <dgm:pt modelId="{4207C693-77B7-408E-9834-E9DBF917ACD0}">
      <dgm:prSet/>
      <dgm:spPr/>
      <dgm:t>
        <a:bodyPr/>
        <a:lstStyle/>
        <a:p>
          <a:pPr>
            <a:buFont typeface="Wingdings" panose="05000000000000000000" pitchFamily="2" charset="2"/>
            <a:buChar char="ü"/>
          </a:pPr>
          <a:r>
            <a:rPr lang="en-US"/>
            <a:t>45% of the units will be available to residents at or below 50% AMI.</a:t>
          </a:r>
        </a:p>
      </dgm:t>
    </dgm:pt>
    <dgm:pt modelId="{8D926FA5-6B7C-4190-9A74-E34A6A50C5FB}" type="parTrans" cxnId="{77A83401-8A39-4822-8B5F-0187B8A0D66D}">
      <dgm:prSet/>
      <dgm:spPr/>
      <dgm:t>
        <a:bodyPr/>
        <a:lstStyle/>
        <a:p>
          <a:endParaRPr lang="en-US"/>
        </a:p>
      </dgm:t>
    </dgm:pt>
    <dgm:pt modelId="{42C83941-CAB3-43CE-97F3-26D438D1044E}" type="sibTrans" cxnId="{77A83401-8A39-4822-8B5F-0187B8A0D66D}">
      <dgm:prSet/>
      <dgm:spPr/>
      <dgm:t>
        <a:bodyPr/>
        <a:lstStyle/>
        <a:p>
          <a:endParaRPr lang="en-US"/>
        </a:p>
      </dgm:t>
    </dgm:pt>
    <dgm:pt modelId="{289B7661-4AFB-473D-95D0-E59259A62F41}">
      <dgm:prSet/>
      <dgm:spPr/>
      <dgm:t>
        <a:bodyPr/>
        <a:lstStyle/>
        <a:p>
          <a:pPr>
            <a:buFont typeface="Wingdings" panose="05000000000000000000" pitchFamily="2" charset="2"/>
            <a:buChar char="ü"/>
          </a:pPr>
          <a:r>
            <a:rPr lang="en-US" b="1"/>
            <a:t>The development preserves the project based rental subsidy</a:t>
          </a:r>
          <a:endParaRPr lang="en-US"/>
        </a:p>
      </dgm:t>
    </dgm:pt>
    <dgm:pt modelId="{C959DC03-9C00-4E4E-A641-9A02A04B7FB6}" type="parTrans" cxnId="{0B4E8FA8-0CE3-4C2B-AAF3-8BB4B900681A}">
      <dgm:prSet/>
      <dgm:spPr/>
      <dgm:t>
        <a:bodyPr/>
        <a:lstStyle/>
        <a:p>
          <a:endParaRPr lang="en-US"/>
        </a:p>
      </dgm:t>
    </dgm:pt>
    <dgm:pt modelId="{C22E889A-1406-4FA8-8017-8D18476AC66D}" type="sibTrans" cxnId="{0B4E8FA8-0CE3-4C2B-AAF3-8BB4B900681A}">
      <dgm:prSet/>
      <dgm:spPr/>
      <dgm:t>
        <a:bodyPr/>
        <a:lstStyle/>
        <a:p>
          <a:endParaRPr lang="en-US"/>
        </a:p>
      </dgm:t>
    </dgm:pt>
    <dgm:pt modelId="{E59D4282-448C-427D-9FB6-F69365C07D0A}">
      <dgm:prSet/>
      <dgm:spPr/>
      <dgm:t>
        <a:bodyPr/>
        <a:lstStyle/>
        <a:p>
          <a:pPr>
            <a:buFont typeface="Wingdings" panose="05000000000000000000" pitchFamily="2" charset="2"/>
            <a:buChar char="ü"/>
          </a:pPr>
          <a:r>
            <a:rPr lang="en-US"/>
            <a:t>All Bedford Dwellings replacement units will maintain affordability through PBV subsidy and HACP land ownership to maintain affordability indefinitely. </a:t>
          </a:r>
        </a:p>
      </dgm:t>
    </dgm:pt>
    <dgm:pt modelId="{61472DC2-497D-424F-B2C3-250215FFD0C8}" type="parTrans" cxnId="{C0ECA25F-77B7-440C-9980-5A2603040D55}">
      <dgm:prSet/>
      <dgm:spPr/>
      <dgm:t>
        <a:bodyPr/>
        <a:lstStyle/>
        <a:p>
          <a:endParaRPr lang="en-US"/>
        </a:p>
      </dgm:t>
    </dgm:pt>
    <dgm:pt modelId="{007C2969-A60C-4D8D-84A2-BC85004384D1}" type="sibTrans" cxnId="{C0ECA25F-77B7-440C-9980-5A2603040D55}">
      <dgm:prSet/>
      <dgm:spPr/>
      <dgm:t>
        <a:bodyPr/>
        <a:lstStyle/>
        <a:p>
          <a:endParaRPr lang="en-US"/>
        </a:p>
      </dgm:t>
    </dgm:pt>
    <dgm:pt modelId="{1049FF99-702A-4BCA-B11D-83FC9B0435B3}" type="pres">
      <dgm:prSet presAssocID="{0C5AB8A8-D2C0-4933-B858-B432C61F2254}" presName="linear" presStyleCnt="0">
        <dgm:presLayoutVars>
          <dgm:dir/>
          <dgm:animLvl val="lvl"/>
          <dgm:resizeHandles val="exact"/>
        </dgm:presLayoutVars>
      </dgm:prSet>
      <dgm:spPr/>
    </dgm:pt>
    <dgm:pt modelId="{602D3E52-DCC6-4C1B-B60F-979AD2851D9D}" type="pres">
      <dgm:prSet presAssocID="{28A69672-0A65-40B8-B873-55E022E671FE}" presName="parentLin" presStyleCnt="0"/>
      <dgm:spPr/>
    </dgm:pt>
    <dgm:pt modelId="{7D10409F-4587-413F-B9B1-695528016C80}" type="pres">
      <dgm:prSet presAssocID="{28A69672-0A65-40B8-B873-55E022E671FE}" presName="parentLeftMargin" presStyleLbl="node1" presStyleIdx="0" presStyleCnt="2"/>
      <dgm:spPr/>
    </dgm:pt>
    <dgm:pt modelId="{7D823779-C729-4749-84DB-13173AB4C3F3}" type="pres">
      <dgm:prSet presAssocID="{28A69672-0A65-40B8-B873-55E022E671FE}" presName="parentText" presStyleLbl="node1" presStyleIdx="0" presStyleCnt="2">
        <dgm:presLayoutVars>
          <dgm:chMax val="0"/>
          <dgm:bulletEnabled val="1"/>
        </dgm:presLayoutVars>
      </dgm:prSet>
      <dgm:spPr/>
    </dgm:pt>
    <dgm:pt modelId="{609A80E6-74B8-44E8-A6C8-088E779ED02E}" type="pres">
      <dgm:prSet presAssocID="{28A69672-0A65-40B8-B873-55E022E671FE}" presName="negativeSpace" presStyleCnt="0"/>
      <dgm:spPr/>
    </dgm:pt>
    <dgm:pt modelId="{95122537-8B3A-41DC-BBA1-62338B4643A7}" type="pres">
      <dgm:prSet presAssocID="{28A69672-0A65-40B8-B873-55E022E671FE}" presName="childText" presStyleLbl="conFgAcc1" presStyleIdx="0" presStyleCnt="2">
        <dgm:presLayoutVars>
          <dgm:bulletEnabled val="1"/>
        </dgm:presLayoutVars>
      </dgm:prSet>
      <dgm:spPr/>
    </dgm:pt>
    <dgm:pt modelId="{3CF19F74-71F1-461F-B287-FD4D87476F15}" type="pres">
      <dgm:prSet presAssocID="{EA095A87-0357-46F8-8FBE-DE4A38FD8BD7}" presName="spaceBetweenRectangles" presStyleCnt="0"/>
      <dgm:spPr/>
    </dgm:pt>
    <dgm:pt modelId="{0039EF0B-B428-48DC-A93B-10B8C5E4C0DF}" type="pres">
      <dgm:prSet presAssocID="{9C8576AA-17F2-40C3-ADB0-73686C3D7BAA}" presName="parentLin" presStyleCnt="0"/>
      <dgm:spPr/>
    </dgm:pt>
    <dgm:pt modelId="{64BE0B9D-F88B-475C-BBCB-55E0604922A8}" type="pres">
      <dgm:prSet presAssocID="{9C8576AA-17F2-40C3-ADB0-73686C3D7BAA}" presName="parentLeftMargin" presStyleLbl="node1" presStyleIdx="0" presStyleCnt="2"/>
      <dgm:spPr/>
    </dgm:pt>
    <dgm:pt modelId="{5CD001EB-D444-4EBF-98A6-EBA173E341DC}" type="pres">
      <dgm:prSet presAssocID="{9C8576AA-17F2-40C3-ADB0-73686C3D7BAA}" presName="parentText" presStyleLbl="node1" presStyleIdx="1" presStyleCnt="2">
        <dgm:presLayoutVars>
          <dgm:chMax val="0"/>
          <dgm:bulletEnabled val="1"/>
        </dgm:presLayoutVars>
      </dgm:prSet>
      <dgm:spPr/>
    </dgm:pt>
    <dgm:pt modelId="{3FD68418-0DAD-446C-A0EC-E9D19EB81502}" type="pres">
      <dgm:prSet presAssocID="{9C8576AA-17F2-40C3-ADB0-73686C3D7BAA}" presName="negativeSpace" presStyleCnt="0"/>
      <dgm:spPr/>
    </dgm:pt>
    <dgm:pt modelId="{9DABE556-DF32-4DFF-9FB5-309925E21CFA}" type="pres">
      <dgm:prSet presAssocID="{9C8576AA-17F2-40C3-ADB0-73686C3D7BAA}" presName="childText" presStyleLbl="conFgAcc1" presStyleIdx="1" presStyleCnt="2">
        <dgm:presLayoutVars>
          <dgm:bulletEnabled val="1"/>
        </dgm:presLayoutVars>
      </dgm:prSet>
      <dgm:spPr/>
    </dgm:pt>
  </dgm:ptLst>
  <dgm:cxnLst>
    <dgm:cxn modelId="{77A83401-8A39-4822-8B5F-0187B8A0D66D}" srcId="{DC408CD4-5A92-4DCD-9D50-5624AA1757F1}" destId="{4207C693-77B7-408E-9834-E9DBF917ACD0}" srcOrd="0" destOrd="0" parTransId="{8D926FA5-6B7C-4190-9A74-E34A6A50C5FB}" sibTransId="{42C83941-CAB3-43CE-97F3-26D438D1044E}"/>
    <dgm:cxn modelId="{8FE55404-215E-4E95-A825-AE05BB35EBA9}" type="presOf" srcId="{C930C2BE-C485-4906-9E11-F16A8D736515}" destId="{95122537-8B3A-41DC-BBA1-62338B4643A7}" srcOrd="0" destOrd="2" presId="urn:microsoft.com/office/officeart/2005/8/layout/list1"/>
    <dgm:cxn modelId="{4F253D07-5676-41A7-ADEB-223C2B189356}" srcId="{9C8576AA-17F2-40C3-ADB0-73686C3D7BAA}" destId="{DC408CD4-5A92-4DCD-9D50-5624AA1757F1}" srcOrd="0" destOrd="0" parTransId="{8E9D3A11-447C-4028-B4B2-5276C0BEF58F}" sibTransId="{7984E674-0E3F-40EC-9C37-C22816E331E0}"/>
    <dgm:cxn modelId="{C30DD70C-9FAA-4052-BFDF-70959E519F2E}" type="presOf" srcId="{4207C693-77B7-408E-9834-E9DBF917ACD0}" destId="{9DABE556-DF32-4DFF-9FB5-309925E21CFA}" srcOrd="0" destOrd="1" presId="urn:microsoft.com/office/officeart/2005/8/layout/list1"/>
    <dgm:cxn modelId="{28079A21-A46B-4B1F-BFFC-8143BF0E3962}" srcId="{C930C2BE-C485-4906-9E11-F16A8D736515}" destId="{12E9A2B8-8CFC-41AA-AB17-F091FA6314E1}" srcOrd="0" destOrd="0" parTransId="{7D734B9E-178A-4EF5-9472-71C67A5FCA36}" sibTransId="{C3CC1AFF-9DCE-4CD4-84AF-CC099EBA3326}"/>
    <dgm:cxn modelId="{90651725-8E14-4415-BDA7-20E9B9F7E2EF}" type="presOf" srcId="{686F02D6-4F38-4148-9B3D-0CDCBF14FF3B}" destId="{95122537-8B3A-41DC-BBA1-62338B4643A7}" srcOrd="0" destOrd="5" presId="urn:microsoft.com/office/officeart/2005/8/layout/list1"/>
    <dgm:cxn modelId="{F2C0FF32-DC9E-4F25-A8B5-7771FCFFE6B7}" srcId="{0C5AB8A8-D2C0-4933-B858-B432C61F2254}" destId="{28A69672-0A65-40B8-B873-55E022E671FE}" srcOrd="0" destOrd="0" parTransId="{83E984B1-83CF-42C4-B234-58F87C565BD0}" sibTransId="{EA095A87-0357-46F8-8FBE-DE4A38FD8BD7}"/>
    <dgm:cxn modelId="{C0ECA25F-77B7-440C-9980-5A2603040D55}" srcId="{289B7661-4AFB-473D-95D0-E59259A62F41}" destId="{E59D4282-448C-427D-9FB6-F69365C07D0A}" srcOrd="0" destOrd="0" parTransId="{61472DC2-497D-424F-B2C3-250215FFD0C8}" sibTransId="{007C2969-A60C-4D8D-84A2-BC85004384D1}"/>
    <dgm:cxn modelId="{A950F763-51BF-4F6A-8B61-0FADF2425306}" srcId="{28A69672-0A65-40B8-B873-55E022E671FE}" destId="{95217055-FFD6-43D1-98E3-A4C260970D7F}" srcOrd="0" destOrd="0" parTransId="{7A98E2C2-EC58-421D-BD3F-DB1448B9F529}" sibTransId="{435CF583-AAAC-44D7-B469-1D36F2925824}"/>
    <dgm:cxn modelId="{31154B69-FF56-46D8-B71B-A49841B9C584}" type="presOf" srcId="{28A69672-0A65-40B8-B873-55E022E671FE}" destId="{7D10409F-4587-413F-B9B1-695528016C80}" srcOrd="0" destOrd="0" presId="urn:microsoft.com/office/officeart/2005/8/layout/list1"/>
    <dgm:cxn modelId="{C1B7E94B-401B-4FB8-8632-B2A067F5C4BF}" type="presOf" srcId="{12E9A2B8-8CFC-41AA-AB17-F091FA6314E1}" destId="{95122537-8B3A-41DC-BBA1-62338B4643A7}" srcOrd="0" destOrd="3" presId="urn:microsoft.com/office/officeart/2005/8/layout/list1"/>
    <dgm:cxn modelId="{58E5FA6C-890F-495C-BA4E-C3C54C4FCD5F}" type="presOf" srcId="{9C8576AA-17F2-40C3-ADB0-73686C3D7BAA}" destId="{64BE0B9D-F88B-475C-BBCB-55E0604922A8}" srcOrd="0" destOrd="0" presId="urn:microsoft.com/office/officeart/2005/8/layout/list1"/>
    <dgm:cxn modelId="{CCCAC04E-EB13-4389-AC83-8DA78579CAA9}" type="presOf" srcId="{28A69672-0A65-40B8-B873-55E022E671FE}" destId="{7D823779-C729-4749-84DB-13173AB4C3F3}" srcOrd="1" destOrd="0" presId="urn:microsoft.com/office/officeart/2005/8/layout/list1"/>
    <dgm:cxn modelId="{B1EA4B74-8B3C-4A44-A64B-F6A6B9676673}" type="presOf" srcId="{289B7661-4AFB-473D-95D0-E59259A62F41}" destId="{9DABE556-DF32-4DFF-9FB5-309925E21CFA}" srcOrd="0" destOrd="2" presId="urn:microsoft.com/office/officeart/2005/8/layout/list1"/>
    <dgm:cxn modelId="{84072190-1E78-47C1-8ABB-49C9DA00312E}" type="presOf" srcId="{E59D4282-448C-427D-9FB6-F69365C07D0A}" destId="{9DABE556-DF32-4DFF-9FB5-309925E21CFA}" srcOrd="0" destOrd="3" presId="urn:microsoft.com/office/officeart/2005/8/layout/list1"/>
    <dgm:cxn modelId="{B3C06993-332B-46CF-BE88-DCAEB57A744B}" type="presOf" srcId="{9C8576AA-17F2-40C3-ADB0-73686C3D7BAA}" destId="{5CD001EB-D444-4EBF-98A6-EBA173E341DC}" srcOrd="1" destOrd="0" presId="urn:microsoft.com/office/officeart/2005/8/layout/list1"/>
    <dgm:cxn modelId="{0D5EC998-AB94-4FF8-BF08-BBFB2246B9A1}" type="presOf" srcId="{4AAE041C-6662-4342-9144-071E3BD93D51}" destId="{95122537-8B3A-41DC-BBA1-62338B4643A7}" srcOrd="0" destOrd="1" presId="urn:microsoft.com/office/officeart/2005/8/layout/list1"/>
    <dgm:cxn modelId="{6893FA98-A61E-43E9-919B-EB8F9D07C98D}" type="presOf" srcId="{5D352739-60BD-40F3-93A2-37E8FEE6E588}" destId="{95122537-8B3A-41DC-BBA1-62338B4643A7}" srcOrd="0" destOrd="4" presId="urn:microsoft.com/office/officeart/2005/8/layout/list1"/>
    <dgm:cxn modelId="{D3F954A6-2A68-4D60-9AB9-B2917B410A54}" srcId="{95217055-FFD6-43D1-98E3-A4C260970D7F}" destId="{4AAE041C-6662-4342-9144-071E3BD93D51}" srcOrd="0" destOrd="0" parTransId="{E2DCAF17-4B9A-4B29-B644-CB5C52D5B1F4}" sibTransId="{0EDD41FB-380B-46A7-ABDE-2F371BF383F9}"/>
    <dgm:cxn modelId="{0B4E8FA8-0CE3-4C2B-AAF3-8BB4B900681A}" srcId="{9C8576AA-17F2-40C3-ADB0-73686C3D7BAA}" destId="{289B7661-4AFB-473D-95D0-E59259A62F41}" srcOrd="1" destOrd="0" parTransId="{C959DC03-9C00-4E4E-A641-9A02A04B7FB6}" sibTransId="{C22E889A-1406-4FA8-8017-8D18476AC66D}"/>
    <dgm:cxn modelId="{A41CDFB9-BD2B-4873-848E-262E33CFD8F7}" type="presOf" srcId="{0C5AB8A8-D2C0-4933-B858-B432C61F2254}" destId="{1049FF99-702A-4BCA-B11D-83FC9B0435B3}" srcOrd="0" destOrd="0" presId="urn:microsoft.com/office/officeart/2005/8/layout/list1"/>
    <dgm:cxn modelId="{63B6A2C2-F95F-4CD1-9D3D-685B3D2638E6}" type="presOf" srcId="{95217055-FFD6-43D1-98E3-A4C260970D7F}" destId="{95122537-8B3A-41DC-BBA1-62338B4643A7}" srcOrd="0" destOrd="0" presId="urn:microsoft.com/office/officeart/2005/8/layout/list1"/>
    <dgm:cxn modelId="{55A791CD-347C-4B9E-9CF3-6FC77A0377E6}" srcId="{28A69672-0A65-40B8-B873-55E022E671FE}" destId="{5D352739-60BD-40F3-93A2-37E8FEE6E588}" srcOrd="2" destOrd="0" parTransId="{B5F493A8-4C5A-4F52-917A-24672F3AE752}" sibTransId="{C32771C6-0097-4EDB-B577-68BC1EA61816}"/>
    <dgm:cxn modelId="{BE52C7D3-9E32-4282-A540-B24BBADC392B}" srcId="{28A69672-0A65-40B8-B873-55E022E671FE}" destId="{C930C2BE-C485-4906-9E11-F16A8D736515}" srcOrd="1" destOrd="0" parTransId="{29965015-7803-458C-9FCF-B861A2D942A9}" sibTransId="{78E177B0-C9EF-4544-A8BC-A8A89531DD8F}"/>
    <dgm:cxn modelId="{699772DA-CC27-4586-A3AD-D82A0869CA57}" type="presOf" srcId="{DC408CD4-5A92-4DCD-9D50-5624AA1757F1}" destId="{9DABE556-DF32-4DFF-9FB5-309925E21CFA}" srcOrd="0" destOrd="0" presId="urn:microsoft.com/office/officeart/2005/8/layout/list1"/>
    <dgm:cxn modelId="{075718F7-24C2-452D-9774-40284388E269}" srcId="{0C5AB8A8-D2C0-4933-B858-B432C61F2254}" destId="{9C8576AA-17F2-40C3-ADB0-73686C3D7BAA}" srcOrd="1" destOrd="0" parTransId="{D64DB7BE-55C5-4783-A4C1-6E2B91F6B830}" sibTransId="{0999C3D7-7DB7-4011-B12E-E54125E4AB1F}"/>
    <dgm:cxn modelId="{1555A6FE-0345-46C6-A3A4-5C31F0962FDD}" srcId="{5D352739-60BD-40F3-93A2-37E8FEE6E588}" destId="{686F02D6-4F38-4148-9B3D-0CDCBF14FF3B}" srcOrd="0" destOrd="0" parTransId="{9C6C9CC2-F575-4C50-9C6E-0F38225C5995}" sibTransId="{D4552077-6338-49AB-B51B-64A9B3DD5051}"/>
    <dgm:cxn modelId="{F82BA7A1-A703-4A6F-AB7B-D88B9DBF7EFE}" type="presParOf" srcId="{1049FF99-702A-4BCA-B11D-83FC9B0435B3}" destId="{602D3E52-DCC6-4C1B-B60F-979AD2851D9D}" srcOrd="0" destOrd="0" presId="urn:microsoft.com/office/officeart/2005/8/layout/list1"/>
    <dgm:cxn modelId="{7BA37E82-6CAB-4329-A59E-BDC8BB8CEACB}" type="presParOf" srcId="{602D3E52-DCC6-4C1B-B60F-979AD2851D9D}" destId="{7D10409F-4587-413F-B9B1-695528016C80}" srcOrd="0" destOrd="0" presId="urn:microsoft.com/office/officeart/2005/8/layout/list1"/>
    <dgm:cxn modelId="{16CAFEEC-8931-4AC3-A722-C564F1B678E0}" type="presParOf" srcId="{602D3E52-DCC6-4C1B-B60F-979AD2851D9D}" destId="{7D823779-C729-4749-84DB-13173AB4C3F3}" srcOrd="1" destOrd="0" presId="urn:microsoft.com/office/officeart/2005/8/layout/list1"/>
    <dgm:cxn modelId="{0415B338-B2CE-4CDD-92B2-25628A6CBA18}" type="presParOf" srcId="{1049FF99-702A-4BCA-B11D-83FC9B0435B3}" destId="{609A80E6-74B8-44E8-A6C8-088E779ED02E}" srcOrd="1" destOrd="0" presId="urn:microsoft.com/office/officeart/2005/8/layout/list1"/>
    <dgm:cxn modelId="{DA84F979-F83B-448F-B31D-54885895C048}" type="presParOf" srcId="{1049FF99-702A-4BCA-B11D-83FC9B0435B3}" destId="{95122537-8B3A-41DC-BBA1-62338B4643A7}" srcOrd="2" destOrd="0" presId="urn:microsoft.com/office/officeart/2005/8/layout/list1"/>
    <dgm:cxn modelId="{421E1ABE-E972-4C43-9756-93891336C58E}" type="presParOf" srcId="{1049FF99-702A-4BCA-B11D-83FC9B0435B3}" destId="{3CF19F74-71F1-461F-B287-FD4D87476F15}" srcOrd="3" destOrd="0" presId="urn:microsoft.com/office/officeart/2005/8/layout/list1"/>
    <dgm:cxn modelId="{AC3608B2-5058-4A14-A07D-B68C183EEBC4}" type="presParOf" srcId="{1049FF99-702A-4BCA-B11D-83FC9B0435B3}" destId="{0039EF0B-B428-48DC-A93B-10B8C5E4C0DF}" srcOrd="4" destOrd="0" presId="urn:microsoft.com/office/officeart/2005/8/layout/list1"/>
    <dgm:cxn modelId="{39A2C096-5AB4-40AD-A1A2-0BC5010D1504}" type="presParOf" srcId="{0039EF0B-B428-48DC-A93B-10B8C5E4C0DF}" destId="{64BE0B9D-F88B-475C-BBCB-55E0604922A8}" srcOrd="0" destOrd="0" presId="urn:microsoft.com/office/officeart/2005/8/layout/list1"/>
    <dgm:cxn modelId="{BAF40CAF-A47E-4FE5-AF6B-15D2EE5AE738}" type="presParOf" srcId="{0039EF0B-B428-48DC-A93B-10B8C5E4C0DF}" destId="{5CD001EB-D444-4EBF-98A6-EBA173E341DC}" srcOrd="1" destOrd="0" presId="urn:microsoft.com/office/officeart/2005/8/layout/list1"/>
    <dgm:cxn modelId="{2A798CB3-2289-448E-9F8D-49BCFF47B83B}" type="presParOf" srcId="{1049FF99-702A-4BCA-B11D-83FC9B0435B3}" destId="{3FD68418-0DAD-446C-A0EC-E9D19EB81502}" srcOrd="5" destOrd="0" presId="urn:microsoft.com/office/officeart/2005/8/layout/list1"/>
    <dgm:cxn modelId="{F346C615-40F7-4838-80D0-0C758B17CB90}" type="presParOf" srcId="{1049FF99-702A-4BCA-B11D-83FC9B0435B3}" destId="{9DABE556-DF32-4DFF-9FB5-309925E21CF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A8799-D91F-477D-8C98-5CF946DDAC1F}">
      <dsp:nvSpPr>
        <dsp:cNvPr id="0" name=""/>
        <dsp:cNvSpPr/>
      </dsp:nvSpPr>
      <dsp:spPr>
        <a:xfrm>
          <a:off x="0" y="329638"/>
          <a:ext cx="14048612" cy="26460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90328" tIns="437388" rIns="1090328" bIns="149352" numCol="1" spcCol="1270" anchor="t" anchorCtr="0">
          <a:noAutofit/>
        </a:bodyPr>
        <a:lstStyle/>
        <a:p>
          <a:pPr marL="228600" lvl="1" indent="-228600" algn="l" defTabSz="933450">
            <a:lnSpc>
              <a:spcPct val="90000"/>
            </a:lnSpc>
            <a:spcBef>
              <a:spcPct val="0"/>
            </a:spcBef>
            <a:spcAft>
              <a:spcPct val="15000"/>
            </a:spcAft>
            <a:buFont typeface="Wingdings" panose="05000000000000000000" pitchFamily="2" charset="2"/>
            <a:buChar char="ü"/>
          </a:pPr>
          <a:r>
            <a:rPr lang="en-US" sz="2100" b="1" kern="1200"/>
            <a:t>No Displacement of residents</a:t>
          </a:r>
          <a:endParaRPr lang="en-US" sz="2100" kern="1200"/>
        </a:p>
        <a:p>
          <a:pPr marL="457200" lvl="2" indent="-228600" algn="l" defTabSz="933450">
            <a:lnSpc>
              <a:spcPct val="90000"/>
            </a:lnSpc>
            <a:spcBef>
              <a:spcPct val="0"/>
            </a:spcBef>
            <a:spcAft>
              <a:spcPct val="15000"/>
            </a:spcAft>
            <a:buFont typeface="Wingdings" panose="05000000000000000000" pitchFamily="2" charset="2"/>
            <a:buChar char="ü"/>
          </a:pPr>
          <a:r>
            <a:rPr lang="en-US" sz="2100" kern="1200"/>
            <a:t>All units are 1 for 1 replacement with and will be affordable in perpetuity.</a:t>
          </a:r>
        </a:p>
        <a:p>
          <a:pPr marL="228600" lvl="1" indent="-228600" algn="l" defTabSz="933450">
            <a:lnSpc>
              <a:spcPct val="90000"/>
            </a:lnSpc>
            <a:spcBef>
              <a:spcPct val="0"/>
            </a:spcBef>
            <a:spcAft>
              <a:spcPct val="15000"/>
            </a:spcAft>
            <a:buFont typeface="Wingdings" panose="05000000000000000000" pitchFamily="2" charset="2"/>
            <a:buChar char="ü"/>
          </a:pPr>
          <a:r>
            <a:rPr lang="en-US" sz="2100" b="1" kern="1200"/>
            <a:t>First Source Hiring Provisions and HUD Section 3 Compliance </a:t>
          </a:r>
          <a:endParaRPr lang="en-US" sz="2100" kern="1200"/>
        </a:p>
        <a:p>
          <a:pPr marL="457200" lvl="2" indent="-228600" algn="l" defTabSz="933450">
            <a:lnSpc>
              <a:spcPct val="90000"/>
            </a:lnSpc>
            <a:spcBef>
              <a:spcPct val="0"/>
            </a:spcBef>
            <a:spcAft>
              <a:spcPct val="15000"/>
            </a:spcAft>
            <a:buFont typeface="Wingdings" panose="05000000000000000000" pitchFamily="2" charset="2"/>
            <a:buChar char="ü"/>
          </a:pPr>
          <a:r>
            <a:rPr lang="en-US" sz="2100" kern="1200"/>
            <a:t>Development team is committed to Davis Bacon Wage rates and Section 3 requirements.</a:t>
          </a:r>
        </a:p>
        <a:p>
          <a:pPr marL="228600" lvl="1" indent="-228600" algn="l" defTabSz="933450">
            <a:lnSpc>
              <a:spcPct val="90000"/>
            </a:lnSpc>
            <a:spcBef>
              <a:spcPct val="0"/>
            </a:spcBef>
            <a:spcAft>
              <a:spcPct val="15000"/>
            </a:spcAft>
            <a:buFont typeface="Wingdings" panose="05000000000000000000" pitchFamily="2" charset="2"/>
            <a:buChar char="ü"/>
          </a:pPr>
          <a:r>
            <a:rPr lang="en-US" sz="2100" b="1" kern="1200"/>
            <a:t>Development contracts to meet a minimum of 30% MBE participation and 15% WBE participation</a:t>
          </a:r>
          <a:endParaRPr lang="en-US" sz="2100" kern="1200"/>
        </a:p>
        <a:p>
          <a:pPr marL="457200" lvl="2" indent="-228600" algn="l" defTabSz="933450">
            <a:lnSpc>
              <a:spcPct val="90000"/>
            </a:lnSpc>
            <a:spcBef>
              <a:spcPct val="0"/>
            </a:spcBef>
            <a:spcAft>
              <a:spcPct val="15000"/>
            </a:spcAft>
            <a:buFont typeface="Wingdings" panose="05000000000000000000" pitchFamily="2" charset="2"/>
            <a:buChar char="ü"/>
          </a:pPr>
          <a:r>
            <a:rPr lang="en-US" sz="2100" kern="1200"/>
            <a:t>Development team is committed to MBE/WBE compliance.</a:t>
          </a:r>
        </a:p>
      </dsp:txBody>
      <dsp:txXfrm>
        <a:off x="0" y="329638"/>
        <a:ext cx="14048612" cy="2646000"/>
      </dsp:txXfrm>
    </dsp:sp>
    <dsp:sp modelId="{24C08B8F-A68D-4DCD-8146-D67A2FC6BD77}">
      <dsp:nvSpPr>
        <dsp:cNvPr id="0" name=""/>
        <dsp:cNvSpPr/>
      </dsp:nvSpPr>
      <dsp:spPr>
        <a:xfrm>
          <a:off x="702430" y="19678"/>
          <a:ext cx="9834028" cy="61992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71703" tIns="0" rIns="371703" bIns="0" numCol="1" spcCol="1270" anchor="ctr" anchorCtr="0">
          <a:noAutofit/>
        </a:bodyPr>
        <a:lstStyle/>
        <a:p>
          <a:pPr marL="0" lvl="0" indent="0" algn="l" defTabSz="933450">
            <a:lnSpc>
              <a:spcPct val="90000"/>
            </a:lnSpc>
            <a:spcBef>
              <a:spcPct val="0"/>
            </a:spcBef>
            <a:spcAft>
              <a:spcPct val="35000"/>
            </a:spcAft>
            <a:buNone/>
          </a:pPr>
          <a:r>
            <a:rPr lang="en-US" sz="2100" b="1" u="sng" kern="1200"/>
            <a:t>Address Historical Wrongs</a:t>
          </a:r>
          <a:endParaRPr lang="en-US" sz="2100" kern="1200"/>
        </a:p>
      </dsp:txBody>
      <dsp:txXfrm>
        <a:off x="732692" y="49940"/>
        <a:ext cx="9773504" cy="559396"/>
      </dsp:txXfrm>
    </dsp:sp>
    <dsp:sp modelId="{07944B22-D604-403F-8A64-DEBFD1151CDE}">
      <dsp:nvSpPr>
        <dsp:cNvPr id="0" name=""/>
        <dsp:cNvSpPr/>
      </dsp:nvSpPr>
      <dsp:spPr>
        <a:xfrm>
          <a:off x="0" y="3398998"/>
          <a:ext cx="14048612" cy="350595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90328" tIns="437388" rIns="1090328" bIns="149352" numCol="1" spcCol="1270" anchor="t" anchorCtr="0">
          <a:noAutofit/>
        </a:bodyPr>
        <a:lstStyle/>
        <a:p>
          <a:pPr marL="228600" lvl="1" indent="-228600" algn="l" defTabSz="933450">
            <a:lnSpc>
              <a:spcPct val="90000"/>
            </a:lnSpc>
            <a:spcBef>
              <a:spcPct val="0"/>
            </a:spcBef>
            <a:spcAft>
              <a:spcPct val="15000"/>
            </a:spcAft>
            <a:buFont typeface="Wingdings" panose="05000000000000000000" pitchFamily="2" charset="2"/>
            <a:buChar char="ü"/>
          </a:pPr>
          <a:r>
            <a:rPr lang="en-US" sz="2100" b="1" kern="1200"/>
            <a:t>Resident access to parking and roadways </a:t>
          </a:r>
          <a:endParaRPr lang="en-US" sz="2100" kern="1200"/>
        </a:p>
        <a:p>
          <a:pPr marL="457200" lvl="2" indent="-228600" algn="l" defTabSz="933450">
            <a:lnSpc>
              <a:spcPct val="90000"/>
            </a:lnSpc>
            <a:spcBef>
              <a:spcPct val="0"/>
            </a:spcBef>
            <a:spcAft>
              <a:spcPct val="15000"/>
            </a:spcAft>
            <a:buFont typeface="Wingdings" panose="05000000000000000000" pitchFamily="2" charset="2"/>
            <a:buChar char="ü"/>
          </a:pPr>
          <a:r>
            <a:rPr lang="en-US" sz="2100" kern="1200"/>
            <a:t>The site will have off-street parking options for tenants and will reintegrate the street grid into the site.</a:t>
          </a:r>
        </a:p>
        <a:p>
          <a:pPr marL="228600" lvl="1" indent="-228600" algn="l" defTabSz="933450">
            <a:lnSpc>
              <a:spcPct val="90000"/>
            </a:lnSpc>
            <a:spcBef>
              <a:spcPct val="0"/>
            </a:spcBef>
            <a:spcAft>
              <a:spcPct val="15000"/>
            </a:spcAft>
            <a:buFont typeface="Wingdings" panose="05000000000000000000" pitchFamily="2" charset="2"/>
            <a:buChar char="ü"/>
          </a:pPr>
          <a:r>
            <a:rPr lang="en-US" sz="2100" b="1" kern="1200"/>
            <a:t>Design recognizes that the Hill District is primarily a residential neighborhood </a:t>
          </a:r>
          <a:endParaRPr lang="en-US" sz="2100" kern="1200"/>
        </a:p>
        <a:p>
          <a:pPr marL="457200" lvl="2" indent="-228600" algn="l" defTabSz="933450">
            <a:lnSpc>
              <a:spcPct val="90000"/>
            </a:lnSpc>
            <a:spcBef>
              <a:spcPct val="0"/>
            </a:spcBef>
            <a:spcAft>
              <a:spcPct val="15000"/>
            </a:spcAft>
            <a:buFont typeface="Wingdings" panose="05000000000000000000" pitchFamily="2" charset="2"/>
            <a:buChar char="ü"/>
          </a:pPr>
          <a:r>
            <a:rPr lang="en-US" sz="2100" kern="1200"/>
            <a:t>The development plan is a new mixed-income residential development with space for a new park.</a:t>
          </a:r>
        </a:p>
        <a:p>
          <a:pPr marL="228600" lvl="1" indent="-228600" algn="l" defTabSz="933450">
            <a:lnSpc>
              <a:spcPct val="90000"/>
            </a:lnSpc>
            <a:spcBef>
              <a:spcPct val="0"/>
            </a:spcBef>
            <a:spcAft>
              <a:spcPct val="15000"/>
            </a:spcAft>
            <a:buFont typeface="Wingdings" panose="05000000000000000000" pitchFamily="2" charset="2"/>
            <a:buChar char="ü"/>
          </a:pPr>
          <a:r>
            <a:rPr lang="en-US" sz="2100" b="1" kern="1200"/>
            <a:t>Development plans benefit existing and future community residents while allowing for future growth </a:t>
          </a:r>
          <a:endParaRPr lang="en-US" sz="2100" kern="1200"/>
        </a:p>
        <a:p>
          <a:pPr marL="457200" lvl="2" indent="-228600" algn="l" defTabSz="933450">
            <a:lnSpc>
              <a:spcPct val="90000"/>
            </a:lnSpc>
            <a:spcBef>
              <a:spcPct val="0"/>
            </a:spcBef>
            <a:spcAft>
              <a:spcPct val="15000"/>
            </a:spcAft>
            <a:buFont typeface="Wingdings" panose="05000000000000000000" pitchFamily="2" charset="2"/>
            <a:buChar char="ü"/>
          </a:pPr>
          <a:r>
            <a:rPr lang="en-US" sz="2100" kern="1200"/>
            <a:t>The design also strives to be sensitive to the existing neighborhood fabric mirroring the height and density of the community and integrating into the existing street grid in order to energize the streets. Part of the site will be developed to be a public park as part of the Choice Neighborhood Implementation Grant.</a:t>
          </a:r>
        </a:p>
      </dsp:txBody>
      <dsp:txXfrm>
        <a:off x="0" y="3398998"/>
        <a:ext cx="14048612" cy="3505950"/>
      </dsp:txXfrm>
    </dsp:sp>
    <dsp:sp modelId="{840C0BD7-F6CF-4208-A90C-15BCF5623C92}">
      <dsp:nvSpPr>
        <dsp:cNvPr id="0" name=""/>
        <dsp:cNvSpPr/>
      </dsp:nvSpPr>
      <dsp:spPr>
        <a:xfrm>
          <a:off x="702430" y="3089038"/>
          <a:ext cx="9834028" cy="61992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71703" tIns="0" rIns="371703" bIns="0" numCol="1" spcCol="1270" anchor="ctr" anchorCtr="0">
          <a:noAutofit/>
        </a:bodyPr>
        <a:lstStyle/>
        <a:p>
          <a:pPr marL="0" lvl="0" indent="0" algn="l" defTabSz="933450">
            <a:lnSpc>
              <a:spcPct val="90000"/>
            </a:lnSpc>
            <a:spcBef>
              <a:spcPct val="0"/>
            </a:spcBef>
            <a:spcAft>
              <a:spcPct val="35000"/>
            </a:spcAft>
            <a:buNone/>
          </a:pPr>
          <a:r>
            <a:rPr lang="en-US" sz="2100" b="1" u="sng" kern="1200"/>
            <a:t>Reflect Neighborhood Driven Civic Design</a:t>
          </a:r>
          <a:endParaRPr lang="en-US" sz="2100" kern="1200"/>
        </a:p>
      </dsp:txBody>
      <dsp:txXfrm>
        <a:off x="732692" y="3119300"/>
        <a:ext cx="9773504"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734F9-A0B5-42CF-BB64-D8DFE68AF71B}">
      <dsp:nvSpPr>
        <dsp:cNvPr id="0" name=""/>
        <dsp:cNvSpPr/>
      </dsp:nvSpPr>
      <dsp:spPr>
        <a:xfrm>
          <a:off x="0" y="393503"/>
          <a:ext cx="13790295" cy="28728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0280" tIns="499872" rIns="1070280" bIns="170688" numCol="1" spcCol="1270" anchor="t"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ü"/>
          </a:pPr>
          <a:r>
            <a:rPr lang="en-US" sz="2400" b="1" kern="1200"/>
            <a:t>Plans include provisions for green and sustainable development</a:t>
          </a:r>
          <a:endParaRPr lang="en-US" sz="2400" kern="1200"/>
        </a:p>
        <a:p>
          <a:pPr marL="457200" lvl="2" indent="-228600" algn="l" defTabSz="1066800">
            <a:lnSpc>
              <a:spcPct val="90000"/>
            </a:lnSpc>
            <a:spcBef>
              <a:spcPct val="0"/>
            </a:spcBef>
            <a:spcAft>
              <a:spcPct val="15000"/>
            </a:spcAft>
            <a:buFont typeface="Wingdings" panose="05000000000000000000" pitchFamily="2" charset="2"/>
            <a:buChar char="ü"/>
          </a:pPr>
          <a:r>
            <a:rPr lang="en-US" sz="2400" kern="1200"/>
            <a:t>This development will be sustainable and will meeting the Energy Star Green Communities program and the US Department of Energy’s Zero Energy Ready Home Program.</a:t>
          </a:r>
        </a:p>
        <a:p>
          <a:pPr marL="228600" lvl="1" indent="-228600" algn="l" defTabSz="1066800">
            <a:lnSpc>
              <a:spcPct val="90000"/>
            </a:lnSpc>
            <a:spcBef>
              <a:spcPct val="0"/>
            </a:spcBef>
            <a:spcAft>
              <a:spcPct val="15000"/>
            </a:spcAft>
            <a:buFont typeface="Wingdings" panose="05000000000000000000" pitchFamily="2" charset="2"/>
            <a:buChar char="ü"/>
          </a:pPr>
          <a:r>
            <a:rPr lang="en-US" sz="2400" b="1" kern="1200"/>
            <a:t>Design preserves views from the Hill District in all directions</a:t>
          </a:r>
          <a:endParaRPr lang="en-US" sz="2400" kern="1200"/>
        </a:p>
        <a:p>
          <a:pPr marL="457200" lvl="2" indent="-228600" algn="l" defTabSz="1066800">
            <a:lnSpc>
              <a:spcPct val="90000"/>
            </a:lnSpc>
            <a:spcBef>
              <a:spcPct val="0"/>
            </a:spcBef>
            <a:spcAft>
              <a:spcPct val="15000"/>
            </a:spcAft>
            <a:buFont typeface="Wingdings" panose="05000000000000000000" pitchFamily="2" charset="2"/>
            <a:buChar char="ü"/>
          </a:pPr>
          <a:r>
            <a:rPr lang="en-US" sz="2400" kern="1200"/>
            <a:t>Development will maintain views and will allow for selective additional views over the bluff to the Strip District and Allegheny River.</a:t>
          </a:r>
        </a:p>
      </dsp:txBody>
      <dsp:txXfrm>
        <a:off x="0" y="393503"/>
        <a:ext cx="13790295" cy="2872800"/>
      </dsp:txXfrm>
    </dsp:sp>
    <dsp:sp modelId="{6036A439-1FD6-4EE4-9D68-22D0C473223E}">
      <dsp:nvSpPr>
        <dsp:cNvPr id="0" name=""/>
        <dsp:cNvSpPr/>
      </dsp:nvSpPr>
      <dsp:spPr>
        <a:xfrm>
          <a:off x="689514" y="39263"/>
          <a:ext cx="9653206" cy="70848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4868" tIns="0" rIns="364868" bIns="0" numCol="1" spcCol="1270" anchor="ctr" anchorCtr="0">
          <a:noAutofit/>
        </a:bodyPr>
        <a:lstStyle/>
        <a:p>
          <a:pPr marL="0" lvl="0" indent="0" algn="l" defTabSz="1066800">
            <a:lnSpc>
              <a:spcPct val="90000"/>
            </a:lnSpc>
            <a:spcBef>
              <a:spcPct val="0"/>
            </a:spcBef>
            <a:spcAft>
              <a:spcPct val="35000"/>
            </a:spcAft>
            <a:buNone/>
          </a:pPr>
          <a:r>
            <a:rPr lang="en-US" sz="2400" b="1" u="sng" kern="1200"/>
            <a:t>Promote a Green and Healthy Environment</a:t>
          </a:r>
          <a:endParaRPr lang="en-US" sz="2400" kern="1200"/>
        </a:p>
      </dsp:txBody>
      <dsp:txXfrm>
        <a:off x="724099" y="73848"/>
        <a:ext cx="9584036" cy="639310"/>
      </dsp:txXfrm>
    </dsp:sp>
    <dsp:sp modelId="{869A2A6B-CAC8-4BEC-B844-F7EB7DE65DE6}">
      <dsp:nvSpPr>
        <dsp:cNvPr id="0" name=""/>
        <dsp:cNvSpPr/>
      </dsp:nvSpPr>
      <dsp:spPr>
        <a:xfrm>
          <a:off x="0" y="3750144"/>
          <a:ext cx="13790295" cy="28728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0280" tIns="499872" rIns="1070280" bIns="170688" numCol="1" spcCol="1270" anchor="t" anchorCtr="0">
          <a:noAutofit/>
        </a:bodyPr>
        <a:lstStyle/>
        <a:p>
          <a:pPr marL="228600" lvl="1" indent="-228600" algn="l" defTabSz="1066800">
            <a:lnSpc>
              <a:spcPct val="90000"/>
            </a:lnSpc>
            <a:spcBef>
              <a:spcPct val="0"/>
            </a:spcBef>
            <a:spcAft>
              <a:spcPct val="15000"/>
            </a:spcAft>
            <a:buFont typeface="Wingdings" panose="05000000000000000000" pitchFamily="2" charset="2"/>
            <a:buChar char="ü"/>
          </a:pPr>
          <a:r>
            <a:rPr lang="en-US" sz="2400" b="1" kern="1200"/>
            <a:t>No displacement of Residents</a:t>
          </a:r>
          <a:endParaRPr lang="en-US" sz="2400" kern="1200"/>
        </a:p>
        <a:p>
          <a:pPr marL="457200" lvl="2" indent="-228600" algn="l" defTabSz="1066800">
            <a:lnSpc>
              <a:spcPct val="90000"/>
            </a:lnSpc>
            <a:spcBef>
              <a:spcPct val="0"/>
            </a:spcBef>
            <a:spcAft>
              <a:spcPct val="15000"/>
            </a:spcAft>
            <a:buFont typeface="Wingdings" panose="05000000000000000000" pitchFamily="2" charset="2"/>
            <a:buChar char="ü"/>
          </a:pPr>
          <a:r>
            <a:rPr lang="en-US" sz="2400" kern="1200"/>
            <a:t>Residents will be relocated from Bedford Dwellings.  All units will be replaced 1 for 1 with no loss of affordability.</a:t>
          </a:r>
        </a:p>
        <a:p>
          <a:pPr marL="228600" lvl="1" indent="-228600" algn="l" defTabSz="1066800">
            <a:lnSpc>
              <a:spcPct val="90000"/>
            </a:lnSpc>
            <a:spcBef>
              <a:spcPct val="0"/>
            </a:spcBef>
            <a:spcAft>
              <a:spcPct val="15000"/>
            </a:spcAft>
            <a:buFont typeface="Wingdings" panose="05000000000000000000" pitchFamily="2" charset="2"/>
            <a:buChar char="ü"/>
          </a:pPr>
          <a:r>
            <a:rPr lang="en-US" sz="2400" b="1" kern="1200"/>
            <a:t>The redevelopment plan for Bedford Dwellings to a new mixed-income community</a:t>
          </a:r>
          <a:endParaRPr lang="en-US" sz="2400" kern="1200"/>
        </a:p>
        <a:p>
          <a:pPr marL="457200" lvl="2" indent="-228600" algn="l" defTabSz="1066800">
            <a:lnSpc>
              <a:spcPct val="90000"/>
            </a:lnSpc>
            <a:spcBef>
              <a:spcPct val="0"/>
            </a:spcBef>
            <a:spcAft>
              <a:spcPct val="15000"/>
            </a:spcAft>
            <a:buFont typeface="Wingdings" panose="05000000000000000000" pitchFamily="2" charset="2"/>
            <a:buChar char="ü"/>
          </a:pPr>
          <a:r>
            <a:rPr lang="en-US" sz="2400" kern="1200"/>
            <a:t>Francis Street will be approximately 57%  Replacement, 24% Additional Affordable and 18% Market- Rate Housing.</a:t>
          </a:r>
        </a:p>
      </dsp:txBody>
      <dsp:txXfrm>
        <a:off x="0" y="3750144"/>
        <a:ext cx="13790295" cy="2872800"/>
      </dsp:txXfrm>
    </dsp:sp>
    <dsp:sp modelId="{59E8A573-8B44-466E-A331-39EC357AD283}">
      <dsp:nvSpPr>
        <dsp:cNvPr id="0" name=""/>
        <dsp:cNvSpPr/>
      </dsp:nvSpPr>
      <dsp:spPr>
        <a:xfrm>
          <a:off x="689514" y="3395904"/>
          <a:ext cx="9653206" cy="70848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4868" tIns="0" rIns="364868" bIns="0" numCol="1" spcCol="1270" anchor="ctr" anchorCtr="0">
          <a:noAutofit/>
        </a:bodyPr>
        <a:lstStyle/>
        <a:p>
          <a:pPr marL="0" lvl="0" indent="0" algn="l" defTabSz="1066800">
            <a:lnSpc>
              <a:spcPct val="90000"/>
            </a:lnSpc>
            <a:spcBef>
              <a:spcPct val="0"/>
            </a:spcBef>
            <a:spcAft>
              <a:spcPct val="35000"/>
            </a:spcAft>
            <a:buNone/>
          </a:pPr>
          <a:r>
            <a:rPr lang="en-US" sz="2400" b="1" u="sng" kern="1200"/>
            <a:t>Renter Support</a:t>
          </a:r>
          <a:endParaRPr lang="en-US" sz="2400" kern="1200"/>
        </a:p>
      </dsp:txBody>
      <dsp:txXfrm>
        <a:off x="724099" y="3430489"/>
        <a:ext cx="9584036"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22537-8B3A-41DC-BBA1-62338B4643A7}">
      <dsp:nvSpPr>
        <dsp:cNvPr id="0" name=""/>
        <dsp:cNvSpPr/>
      </dsp:nvSpPr>
      <dsp:spPr>
        <a:xfrm>
          <a:off x="0" y="343606"/>
          <a:ext cx="13824272" cy="33264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2917" tIns="458216" rIns="1072917" bIns="156464"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ü"/>
          </a:pPr>
          <a:r>
            <a:rPr lang="en-US" sz="2200" b="1" kern="1200"/>
            <a:t>Developers will meet with a Hill District-based employment center to meet mutually agreed upon hiring goals</a:t>
          </a:r>
          <a:endParaRPr lang="en-US" sz="2200" kern="1200"/>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a:t>Developer must meet HUD section 3 requirements and agrees to partner with a local employment Center.</a:t>
          </a:r>
        </a:p>
        <a:p>
          <a:pPr marL="228600" lvl="1" indent="-228600" algn="l" defTabSz="977900">
            <a:lnSpc>
              <a:spcPct val="90000"/>
            </a:lnSpc>
            <a:spcBef>
              <a:spcPct val="0"/>
            </a:spcBef>
            <a:spcAft>
              <a:spcPct val="15000"/>
            </a:spcAft>
            <a:buFont typeface="Wingdings" panose="05000000000000000000" pitchFamily="2" charset="2"/>
            <a:buChar char="ü"/>
          </a:pPr>
          <a:r>
            <a:rPr lang="en-US" sz="2200" b="1" kern="1200"/>
            <a:t>Developers are committed to meet 30% MBE participation and 15% WBE participation</a:t>
          </a:r>
          <a:endParaRPr lang="en-US" sz="2200" kern="1200"/>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a:t>Development team is committed to MBE/WBE compliance.</a:t>
          </a:r>
        </a:p>
        <a:p>
          <a:pPr marL="228600" lvl="1" indent="-228600" algn="l" defTabSz="977900">
            <a:lnSpc>
              <a:spcPct val="90000"/>
            </a:lnSpc>
            <a:spcBef>
              <a:spcPct val="0"/>
            </a:spcBef>
            <a:spcAft>
              <a:spcPct val="15000"/>
            </a:spcAft>
            <a:buFont typeface="Wingdings" panose="05000000000000000000" pitchFamily="2" charset="2"/>
            <a:buChar char="ü"/>
          </a:pPr>
          <a:r>
            <a:rPr lang="en-US" sz="2200" b="1" kern="1200"/>
            <a:t>Eminent domain will not be used to acquire properties</a:t>
          </a:r>
          <a:endParaRPr lang="en-US" sz="2200" kern="1200"/>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a:t>Eminent Domain has not and will not be used to acquire any properties.</a:t>
          </a:r>
        </a:p>
      </dsp:txBody>
      <dsp:txXfrm>
        <a:off x="0" y="343606"/>
        <a:ext cx="13824272" cy="3326400"/>
      </dsp:txXfrm>
    </dsp:sp>
    <dsp:sp modelId="{7D823779-C729-4749-84DB-13173AB4C3F3}">
      <dsp:nvSpPr>
        <dsp:cNvPr id="0" name=""/>
        <dsp:cNvSpPr/>
      </dsp:nvSpPr>
      <dsp:spPr>
        <a:xfrm>
          <a:off x="691213" y="18886"/>
          <a:ext cx="9676990" cy="64944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5767" tIns="0" rIns="365767" bIns="0" numCol="1" spcCol="1270" anchor="ctr" anchorCtr="0">
          <a:noAutofit/>
        </a:bodyPr>
        <a:lstStyle/>
        <a:p>
          <a:pPr marL="0" lvl="0" indent="0" algn="l" defTabSz="977900">
            <a:lnSpc>
              <a:spcPct val="90000"/>
            </a:lnSpc>
            <a:spcBef>
              <a:spcPct val="0"/>
            </a:spcBef>
            <a:spcAft>
              <a:spcPct val="35000"/>
            </a:spcAft>
            <a:buNone/>
          </a:pPr>
          <a:r>
            <a:rPr lang="en-US" sz="2200" b="1" u="sng" kern="1200"/>
            <a:t>Non-Displacement Strategies</a:t>
          </a:r>
          <a:endParaRPr lang="en-US" sz="2200" kern="1200"/>
        </a:p>
      </dsp:txBody>
      <dsp:txXfrm>
        <a:off x="722916" y="50589"/>
        <a:ext cx="9613584" cy="586034"/>
      </dsp:txXfrm>
    </dsp:sp>
    <dsp:sp modelId="{9DABE556-DF32-4DFF-9FB5-309925E21CFA}">
      <dsp:nvSpPr>
        <dsp:cNvPr id="0" name=""/>
        <dsp:cNvSpPr/>
      </dsp:nvSpPr>
      <dsp:spPr>
        <a:xfrm>
          <a:off x="0" y="4113526"/>
          <a:ext cx="13824272" cy="23562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2917" tIns="458216" rIns="1072917" bIns="156464"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ü"/>
          </a:pPr>
          <a:r>
            <a:rPr lang="en-US" sz="2200" b="1" kern="1200"/>
            <a:t>Greater than 30% of the units will be available to residents at or below 50%</a:t>
          </a:r>
          <a:endParaRPr lang="en-US" sz="2200" kern="1200"/>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a:t>45% of the units will be available to residents at or below 50% AMI.</a:t>
          </a:r>
        </a:p>
        <a:p>
          <a:pPr marL="228600" lvl="1" indent="-228600" algn="l" defTabSz="977900">
            <a:lnSpc>
              <a:spcPct val="90000"/>
            </a:lnSpc>
            <a:spcBef>
              <a:spcPct val="0"/>
            </a:spcBef>
            <a:spcAft>
              <a:spcPct val="15000"/>
            </a:spcAft>
            <a:buFont typeface="Wingdings" panose="05000000000000000000" pitchFamily="2" charset="2"/>
            <a:buChar char="ü"/>
          </a:pPr>
          <a:r>
            <a:rPr lang="en-US" sz="2200" b="1" kern="1200"/>
            <a:t>The development preserves the project based rental subsidy</a:t>
          </a:r>
          <a:endParaRPr lang="en-US" sz="2200" kern="1200"/>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a:t>All Bedford Dwellings replacement units will maintain affordability through PBV subsidy and HACP land ownership to maintain affordability indefinitely. </a:t>
          </a:r>
        </a:p>
      </dsp:txBody>
      <dsp:txXfrm>
        <a:off x="0" y="4113526"/>
        <a:ext cx="13824272" cy="2356200"/>
      </dsp:txXfrm>
    </dsp:sp>
    <dsp:sp modelId="{5CD001EB-D444-4EBF-98A6-EBA173E341DC}">
      <dsp:nvSpPr>
        <dsp:cNvPr id="0" name=""/>
        <dsp:cNvSpPr/>
      </dsp:nvSpPr>
      <dsp:spPr>
        <a:xfrm>
          <a:off x="691213" y="3788806"/>
          <a:ext cx="9676990" cy="649440"/>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5767" tIns="0" rIns="365767" bIns="0" numCol="1" spcCol="1270" anchor="ctr" anchorCtr="0">
          <a:noAutofit/>
        </a:bodyPr>
        <a:lstStyle/>
        <a:p>
          <a:pPr marL="0" lvl="0" indent="0" algn="l" defTabSz="977900">
            <a:lnSpc>
              <a:spcPct val="90000"/>
            </a:lnSpc>
            <a:spcBef>
              <a:spcPct val="0"/>
            </a:spcBef>
            <a:spcAft>
              <a:spcPct val="35000"/>
            </a:spcAft>
            <a:buNone/>
          </a:pPr>
          <a:r>
            <a:rPr lang="en-US" sz="2200" b="1" u="sng" kern="1200"/>
            <a:t>Preserving Affordability</a:t>
          </a:r>
          <a:endParaRPr lang="en-US" sz="2200" kern="1200"/>
        </a:p>
      </dsp:txBody>
      <dsp:txXfrm>
        <a:off x="722916" y="3820509"/>
        <a:ext cx="961358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735763"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805863" y="0"/>
            <a:ext cx="6735762" cy="504825"/>
          </a:xfrm>
          <a:prstGeom prst="rect">
            <a:avLst/>
          </a:prstGeom>
        </p:spPr>
        <p:txBody>
          <a:bodyPr vert="horz" lIns="91440" tIns="45720" rIns="91440" bIns="45720" rtlCol="0"/>
          <a:lstStyle>
            <a:lvl1pPr algn="r">
              <a:defRPr sz="1200"/>
            </a:lvl1pPr>
          </a:lstStyle>
          <a:p>
            <a:fld id="{4AD3D6DC-8AE3-4AB5-BE6B-810C7D23595E}" type="datetimeFigureOut">
              <a:rPr lang="en-US" smtClean="0"/>
              <a:t>1/11/2024</a:t>
            </a:fld>
            <a:endParaRPr lang="en-US"/>
          </a:p>
        </p:txBody>
      </p:sp>
      <p:sp>
        <p:nvSpPr>
          <p:cNvPr id="4" name="Slide Image Placeholder 3"/>
          <p:cNvSpPr>
            <a:spLocks noGrp="1" noRot="1" noChangeAspect="1"/>
          </p:cNvSpPr>
          <p:nvPr>
            <p:ph type="sldImg" idx="2"/>
          </p:nvPr>
        </p:nvSpPr>
        <p:spPr>
          <a:xfrm>
            <a:off x="5149850" y="1257300"/>
            <a:ext cx="52451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554163" y="4840288"/>
            <a:ext cx="12436475"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6735763"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805863" y="9553575"/>
            <a:ext cx="6735762" cy="504825"/>
          </a:xfrm>
          <a:prstGeom prst="rect">
            <a:avLst/>
          </a:prstGeom>
        </p:spPr>
        <p:txBody>
          <a:bodyPr vert="horz" lIns="91440" tIns="45720" rIns="91440" bIns="45720" rtlCol="0" anchor="b"/>
          <a:lstStyle>
            <a:lvl1pPr algn="r">
              <a:defRPr sz="1200"/>
            </a:lvl1pPr>
          </a:lstStyle>
          <a:p>
            <a:fld id="{AA35BBA0-29DC-4F02-8B37-0B44AFEB5E85}" type="slidenum">
              <a:rPr lang="en-US" smtClean="0"/>
              <a:t>‹#›</a:t>
            </a:fld>
            <a:endParaRPr lang="en-US"/>
          </a:p>
        </p:txBody>
      </p:sp>
    </p:spTree>
    <p:extLst>
      <p:ext uri="{BB962C8B-B14F-4D97-AF65-F5344CB8AC3E}">
        <p14:creationId xmlns:p14="http://schemas.microsoft.com/office/powerpoint/2010/main" val="1343947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talking points: </a:t>
            </a:r>
          </a:p>
          <a:p>
            <a:pPr marL="228600" indent="-228600">
              <a:buAutoNum type="arabicPeriod"/>
            </a:pPr>
            <a:r>
              <a:rPr lang="en-US"/>
              <a:t>caseload ratios: up to 50</a:t>
            </a:r>
          </a:p>
          <a:p>
            <a:pPr marL="228600" indent="-228600">
              <a:buAutoNum type="arabicPeriod"/>
            </a:pPr>
            <a:r>
              <a:rPr lang="en-US"/>
              <a:t>Case management approach: trauma-informed, coaching style</a:t>
            </a:r>
          </a:p>
          <a:p>
            <a:pPr marL="228600" indent="-228600">
              <a:buAutoNum type="arabicPeriod"/>
            </a:pPr>
            <a:r>
              <a:rPr lang="en-US"/>
              <a:t>No formal assessments completed; engaged and assisted12 families so far through meetings and events</a:t>
            </a:r>
          </a:p>
          <a:p>
            <a:pPr marL="228600" indent="-228600">
              <a:buAutoNum type="arabicPeriod"/>
            </a:pPr>
            <a:r>
              <a:rPr lang="en-US"/>
              <a:t>Data management and data sharing: DHS data warehouse, client path molded for HUD metrics </a:t>
            </a:r>
          </a:p>
        </p:txBody>
      </p:sp>
      <p:sp>
        <p:nvSpPr>
          <p:cNvPr id="4" name="Slide Number Placeholder 3"/>
          <p:cNvSpPr>
            <a:spLocks noGrp="1"/>
          </p:cNvSpPr>
          <p:nvPr>
            <p:ph type="sldNum" sz="quarter" idx="5"/>
          </p:nvPr>
        </p:nvSpPr>
        <p:spPr/>
        <p:txBody>
          <a:bodyPr/>
          <a:lstStyle/>
          <a:p>
            <a:fld id="{A76381E6-EE10-48FA-BAED-9C718D9DDF4A}" type="slidenum">
              <a:rPr lang="en-US" smtClean="0"/>
              <a:t>4</a:t>
            </a:fld>
            <a:endParaRPr lang="en-US"/>
          </a:p>
        </p:txBody>
      </p:sp>
    </p:spTree>
    <p:extLst>
      <p:ext uri="{BB962C8B-B14F-4D97-AF65-F5344CB8AC3E}">
        <p14:creationId xmlns:p14="http://schemas.microsoft.com/office/powerpoint/2010/main" val="2276472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35BBA0-29DC-4F02-8B37-0B44AFEB5E85}" type="slidenum">
              <a:rPr lang="en-US" smtClean="0"/>
              <a:t>19</a:t>
            </a:fld>
            <a:endParaRPr lang="en-US"/>
          </a:p>
        </p:txBody>
      </p:sp>
    </p:spTree>
    <p:extLst>
      <p:ext uri="{BB962C8B-B14F-4D97-AF65-F5344CB8AC3E}">
        <p14:creationId xmlns:p14="http://schemas.microsoft.com/office/powerpoint/2010/main" val="1218795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Discussion: Architecture/ Building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Larger unit types and storage</a:t>
            </a:r>
          </a:p>
          <a:p>
            <a:endParaRPr lang="en-US"/>
          </a:p>
        </p:txBody>
      </p:sp>
      <p:sp>
        <p:nvSpPr>
          <p:cNvPr id="4" name="Slide Number Placeholder 3"/>
          <p:cNvSpPr>
            <a:spLocks noGrp="1"/>
          </p:cNvSpPr>
          <p:nvPr>
            <p:ph type="sldNum" sz="quarter" idx="5"/>
          </p:nvPr>
        </p:nvSpPr>
        <p:spPr/>
        <p:txBody>
          <a:bodyPr/>
          <a:lstStyle/>
          <a:p>
            <a:fld id="{AA35BBA0-29DC-4F02-8B37-0B44AFEB5E85}" type="slidenum">
              <a:rPr lang="en-US" smtClean="0"/>
              <a:t>20</a:t>
            </a:fld>
            <a:endParaRPr lang="en-US"/>
          </a:p>
        </p:txBody>
      </p:sp>
    </p:spTree>
    <p:extLst>
      <p:ext uri="{BB962C8B-B14F-4D97-AF65-F5344CB8AC3E}">
        <p14:creationId xmlns:p14="http://schemas.microsoft.com/office/powerpoint/2010/main" val="727708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 Larger unit types and storage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t>scussion</a:t>
            </a:r>
            <a:r>
              <a:rPr lang="en-US"/>
              <a:t>: Architecture/ Building types</a:t>
            </a:r>
          </a:p>
        </p:txBody>
      </p:sp>
      <p:sp>
        <p:nvSpPr>
          <p:cNvPr id="4" name="Slide Number Placeholder 3"/>
          <p:cNvSpPr>
            <a:spLocks noGrp="1"/>
          </p:cNvSpPr>
          <p:nvPr>
            <p:ph type="sldNum" sz="quarter" idx="5"/>
          </p:nvPr>
        </p:nvSpPr>
        <p:spPr/>
        <p:txBody>
          <a:bodyPr/>
          <a:lstStyle/>
          <a:p>
            <a:fld id="{AA35BBA0-29DC-4F02-8B37-0B44AFEB5E85}" type="slidenum">
              <a:rPr lang="en-US" smtClean="0"/>
              <a:t>22</a:t>
            </a:fld>
            <a:endParaRPr lang="en-US"/>
          </a:p>
        </p:txBody>
      </p:sp>
    </p:spTree>
    <p:extLst>
      <p:ext uri="{BB962C8B-B14F-4D97-AF65-F5344CB8AC3E}">
        <p14:creationId xmlns:p14="http://schemas.microsoft.com/office/powerpoint/2010/main" val="982777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Discussion: Architecture/ Building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Highlight amenities (more discussion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Larger unit types and storage</a:t>
            </a:r>
          </a:p>
          <a:p>
            <a:endParaRPr lang="en-US"/>
          </a:p>
        </p:txBody>
      </p:sp>
      <p:sp>
        <p:nvSpPr>
          <p:cNvPr id="4" name="Slide Number Placeholder 3"/>
          <p:cNvSpPr>
            <a:spLocks noGrp="1"/>
          </p:cNvSpPr>
          <p:nvPr>
            <p:ph type="sldNum" sz="quarter" idx="5"/>
          </p:nvPr>
        </p:nvSpPr>
        <p:spPr/>
        <p:txBody>
          <a:bodyPr/>
          <a:lstStyle/>
          <a:p>
            <a:fld id="{AA35BBA0-29DC-4F02-8B37-0B44AFEB5E85}" type="slidenum">
              <a:rPr lang="en-US" smtClean="0"/>
              <a:t>23</a:t>
            </a:fld>
            <a:endParaRPr lang="en-US"/>
          </a:p>
        </p:txBody>
      </p:sp>
    </p:spTree>
    <p:extLst>
      <p:ext uri="{BB962C8B-B14F-4D97-AF65-F5344CB8AC3E}">
        <p14:creationId xmlns:p14="http://schemas.microsoft.com/office/powerpoint/2010/main" val="1531116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Discussion: Architecture/ Building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Highlight amenities (more discussion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Larger unit types and storage</a:t>
            </a:r>
          </a:p>
          <a:p>
            <a:endParaRPr lang="en-US"/>
          </a:p>
        </p:txBody>
      </p:sp>
      <p:sp>
        <p:nvSpPr>
          <p:cNvPr id="4" name="Slide Number Placeholder 3"/>
          <p:cNvSpPr>
            <a:spLocks noGrp="1"/>
          </p:cNvSpPr>
          <p:nvPr>
            <p:ph type="sldNum" sz="quarter" idx="5"/>
          </p:nvPr>
        </p:nvSpPr>
        <p:spPr/>
        <p:txBody>
          <a:bodyPr/>
          <a:lstStyle/>
          <a:p>
            <a:fld id="{AA35BBA0-29DC-4F02-8B37-0B44AFEB5E85}" type="slidenum">
              <a:rPr lang="en-US" smtClean="0"/>
              <a:t>24</a:t>
            </a:fld>
            <a:endParaRPr lang="en-US"/>
          </a:p>
        </p:txBody>
      </p:sp>
    </p:spTree>
    <p:extLst>
      <p:ext uri="{BB962C8B-B14F-4D97-AF65-F5344CB8AC3E}">
        <p14:creationId xmlns:p14="http://schemas.microsoft.com/office/powerpoint/2010/main" val="2383917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Green Features of the buildings- much more energy efficient- lower energy bills</a:t>
            </a:r>
          </a:p>
          <a:p>
            <a:pPr marL="285750" indent="-285750">
              <a:buFontTx/>
              <a:buChar char="-"/>
            </a:pPr>
            <a:r>
              <a:rPr lang="en-US" sz="1800" b="0" i="0" u="none" strike="noStrike" baseline="0">
                <a:solidFill>
                  <a:srgbClr val="000000"/>
                </a:solidFill>
                <a:latin typeface="Calibri" panose="020F0502020204030204" pitchFamily="34" charset="0"/>
              </a:rPr>
              <a:t>meet Energy Star Green Communities program and the US Department of Energy’s Zero Energy Ready Home Program </a:t>
            </a:r>
          </a:p>
          <a:p>
            <a:pPr marL="285750" indent="-285750">
              <a:buFontTx/>
              <a:buChar char="-"/>
            </a:pPr>
            <a:r>
              <a:rPr lang="en-US" sz="1800" b="0" i="0" u="none" strike="noStrike" baseline="0">
                <a:solidFill>
                  <a:srgbClr val="000000"/>
                </a:solidFill>
                <a:latin typeface="Calibri" panose="020F0502020204030204" pitchFamily="34" charset="0"/>
              </a:rPr>
              <a:t>Commitment to meet or exceed cities stormwater management code- no additional storm run off</a:t>
            </a:r>
          </a:p>
          <a:p>
            <a:pPr marL="742950" lvl="1" indent="-285750">
              <a:buFontTx/>
              <a:buChar char="-"/>
            </a:pPr>
            <a:r>
              <a:rPr lang="en-US" sz="1800" b="0" i="0" u="none" strike="noStrike" baseline="0">
                <a:solidFill>
                  <a:srgbClr val="000000"/>
                </a:solidFill>
                <a:latin typeface="Calibri" panose="020F0502020204030204" pitchFamily="34" charset="0"/>
              </a:rPr>
              <a:t>Green roofs</a:t>
            </a:r>
          </a:p>
          <a:p>
            <a:pPr marL="0" indent="0">
              <a:buFontTx/>
              <a:buNone/>
            </a:pPr>
            <a:endParaRPr lang="en-US"/>
          </a:p>
        </p:txBody>
      </p:sp>
      <p:sp>
        <p:nvSpPr>
          <p:cNvPr id="4" name="Slide Number Placeholder 3"/>
          <p:cNvSpPr>
            <a:spLocks noGrp="1"/>
          </p:cNvSpPr>
          <p:nvPr>
            <p:ph type="sldNum" sz="quarter" idx="5"/>
          </p:nvPr>
        </p:nvSpPr>
        <p:spPr/>
        <p:txBody>
          <a:bodyPr/>
          <a:lstStyle/>
          <a:p>
            <a:fld id="{AA35BBA0-29DC-4F02-8B37-0B44AFEB5E85}" type="slidenum">
              <a:rPr lang="en-US" smtClean="0"/>
              <a:t>25</a:t>
            </a:fld>
            <a:endParaRPr lang="en-US"/>
          </a:p>
        </p:txBody>
      </p:sp>
    </p:spTree>
    <p:extLst>
      <p:ext uri="{BB962C8B-B14F-4D97-AF65-F5344CB8AC3E}">
        <p14:creationId xmlns:p14="http://schemas.microsoft.com/office/powerpoint/2010/main" val="1686255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For the conclusion to show how we are meeting the goals of the community with the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Need to note- </a:t>
            </a:r>
            <a:r>
              <a:rPr lang="en-US" kern="0">
                <a:solidFill>
                  <a:sysClr val="windowText" lastClr="000000"/>
                </a:solidFill>
              </a:rPr>
              <a:t>- </a:t>
            </a:r>
            <a:r>
              <a:rPr lang="en-US" kern="0">
                <a:solidFill>
                  <a:srgbClr val="000000"/>
                </a:solidFill>
                <a:latin typeface="Calibri" panose="020F0502020204030204" pitchFamily="34" charset="0"/>
              </a:rPr>
              <a:t>S</a:t>
            </a:r>
            <a:r>
              <a:rPr lang="en-US" sz="1200" b="0" i="0" u="none" strike="noStrike" baseline="0">
                <a:solidFill>
                  <a:srgbClr val="000000"/>
                </a:solidFill>
                <a:latin typeface="Calibri" panose="020F0502020204030204" pitchFamily="34" charset="0"/>
              </a:rPr>
              <a:t>ite will be requesting City approval from the Planning Commission and could require approval from the Zoning Board of Adjustment </a:t>
            </a:r>
            <a:endParaRPr lang="en-US" kern="0">
              <a:solidFill>
                <a:sysClr val="windowText" lastClr="000000"/>
              </a:solidFill>
            </a:endParaRPr>
          </a:p>
          <a:p>
            <a:endParaRPr lang="en-US"/>
          </a:p>
        </p:txBody>
      </p:sp>
      <p:sp>
        <p:nvSpPr>
          <p:cNvPr id="4" name="Slide Number Placeholder 3"/>
          <p:cNvSpPr>
            <a:spLocks noGrp="1"/>
          </p:cNvSpPr>
          <p:nvPr>
            <p:ph type="sldNum" sz="quarter" idx="5"/>
          </p:nvPr>
        </p:nvSpPr>
        <p:spPr/>
        <p:txBody>
          <a:bodyPr/>
          <a:lstStyle/>
          <a:p>
            <a:fld id="{AA35BBA0-29DC-4F02-8B37-0B44AFEB5E85}" type="slidenum">
              <a:rPr lang="en-US" smtClean="0"/>
              <a:t>30</a:t>
            </a:fld>
            <a:endParaRPr lang="en-US"/>
          </a:p>
        </p:txBody>
      </p:sp>
    </p:spTree>
    <p:extLst>
      <p:ext uri="{BB962C8B-B14F-4D97-AF65-F5344CB8AC3E}">
        <p14:creationId xmlns:p14="http://schemas.microsoft.com/office/powerpoint/2010/main" val="3400559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For the conclusion to show how we are meeting the goals of the community with the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Need to note in discussion- </a:t>
            </a:r>
            <a:r>
              <a:rPr lang="en-US" kern="0">
                <a:solidFill>
                  <a:sysClr val="windowText" lastClr="000000"/>
                </a:solidFill>
              </a:rPr>
              <a:t>- </a:t>
            </a:r>
            <a:r>
              <a:rPr lang="en-US" kern="0">
                <a:solidFill>
                  <a:srgbClr val="000000"/>
                </a:solidFill>
                <a:latin typeface="Calibri" panose="020F0502020204030204" pitchFamily="34" charset="0"/>
              </a:rPr>
              <a:t>S</a:t>
            </a:r>
            <a:r>
              <a:rPr lang="en-US" sz="1200" b="0" i="0" u="none" strike="noStrike" baseline="0">
                <a:solidFill>
                  <a:srgbClr val="000000"/>
                </a:solidFill>
                <a:latin typeface="Calibri" panose="020F0502020204030204" pitchFamily="34" charset="0"/>
              </a:rPr>
              <a:t>ite will be requesting City approval from the Planning Commission and could require approval from the Zoning Board of Adjustment </a:t>
            </a:r>
            <a:endParaRPr lang="en-US" kern="0">
              <a:solidFill>
                <a:sysClr val="windowText" lastClr="000000"/>
              </a:solidFill>
            </a:endParaRPr>
          </a:p>
          <a:p>
            <a:endParaRPr lang="en-US"/>
          </a:p>
        </p:txBody>
      </p:sp>
      <p:sp>
        <p:nvSpPr>
          <p:cNvPr id="4" name="Slide Number Placeholder 3"/>
          <p:cNvSpPr>
            <a:spLocks noGrp="1"/>
          </p:cNvSpPr>
          <p:nvPr>
            <p:ph type="sldNum" sz="quarter" idx="5"/>
          </p:nvPr>
        </p:nvSpPr>
        <p:spPr/>
        <p:txBody>
          <a:bodyPr/>
          <a:lstStyle/>
          <a:p>
            <a:fld id="{AA35BBA0-29DC-4F02-8B37-0B44AFEB5E85}" type="slidenum">
              <a:rPr lang="en-US" smtClean="0"/>
              <a:t>31</a:t>
            </a:fld>
            <a:endParaRPr lang="en-US"/>
          </a:p>
        </p:txBody>
      </p:sp>
    </p:spTree>
    <p:extLst>
      <p:ext uri="{BB962C8B-B14F-4D97-AF65-F5344CB8AC3E}">
        <p14:creationId xmlns:p14="http://schemas.microsoft.com/office/powerpoint/2010/main" val="1427479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For the conclusion to show how we are meeting the goals of the community with the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Need to note in discussion- </a:t>
            </a:r>
            <a:r>
              <a:rPr lang="en-US" kern="0">
                <a:solidFill>
                  <a:sysClr val="windowText" lastClr="000000"/>
                </a:solidFill>
              </a:rPr>
              <a:t>- </a:t>
            </a:r>
            <a:r>
              <a:rPr lang="en-US" kern="0">
                <a:solidFill>
                  <a:srgbClr val="000000"/>
                </a:solidFill>
                <a:latin typeface="Calibri" panose="020F0502020204030204" pitchFamily="34" charset="0"/>
              </a:rPr>
              <a:t>S</a:t>
            </a:r>
            <a:r>
              <a:rPr lang="en-US" sz="1200" b="0" i="0" u="none" strike="noStrike" baseline="0">
                <a:solidFill>
                  <a:srgbClr val="000000"/>
                </a:solidFill>
                <a:latin typeface="Calibri" panose="020F0502020204030204" pitchFamily="34" charset="0"/>
              </a:rPr>
              <a:t>ite will be requesting City approval from the Planning Commission and could require approval from the Zoning Board of Adjustment </a:t>
            </a:r>
            <a:endParaRPr lang="en-US" kern="0">
              <a:solidFill>
                <a:sysClr val="windowText" lastClr="000000"/>
              </a:solidFill>
            </a:endParaRPr>
          </a:p>
          <a:p>
            <a:endParaRPr lang="en-US"/>
          </a:p>
        </p:txBody>
      </p:sp>
      <p:sp>
        <p:nvSpPr>
          <p:cNvPr id="4" name="Slide Number Placeholder 3"/>
          <p:cNvSpPr>
            <a:spLocks noGrp="1"/>
          </p:cNvSpPr>
          <p:nvPr>
            <p:ph type="sldNum" sz="quarter" idx="5"/>
          </p:nvPr>
        </p:nvSpPr>
        <p:spPr/>
        <p:txBody>
          <a:bodyPr/>
          <a:lstStyle/>
          <a:p>
            <a:fld id="{AA35BBA0-29DC-4F02-8B37-0B44AFEB5E85}" type="slidenum">
              <a:rPr lang="en-US" smtClean="0"/>
              <a:t>32</a:t>
            </a:fld>
            <a:endParaRPr lang="en-US"/>
          </a:p>
        </p:txBody>
      </p:sp>
    </p:spTree>
    <p:extLst>
      <p:ext uri="{BB962C8B-B14F-4D97-AF65-F5344CB8AC3E}">
        <p14:creationId xmlns:p14="http://schemas.microsoft.com/office/powerpoint/2010/main" val="843657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96913"/>
            <a:ext cx="5387975" cy="3486150"/>
          </a:xfrm>
        </p:spPr>
      </p:sp>
      <p:sp>
        <p:nvSpPr>
          <p:cNvPr id="3" name="Notes Placeholder 2"/>
          <p:cNvSpPr>
            <a:spLocks noGrp="1"/>
          </p:cNvSpPr>
          <p:nvPr>
            <p:ph type="body" idx="1"/>
          </p:nvPr>
        </p:nvSpPr>
        <p:spPr/>
        <p:txBody>
          <a:bodyPr/>
          <a:lstStyle/>
          <a:p>
            <a:pPr>
              <a:buNone/>
            </a:pPr>
            <a:r>
              <a:rPr lang="en-US">
                <a:latin typeface="Calibri"/>
                <a:cs typeface="Calibri"/>
              </a:rPr>
              <a:t>Talking Points:</a:t>
            </a:r>
          </a:p>
          <a:p>
            <a:r>
              <a:rPr lang="en-US">
                <a:latin typeface="Calibri"/>
                <a:cs typeface="Calibri"/>
              </a:rPr>
              <a:t>Reiterate site tour as best as possible.</a:t>
            </a:r>
          </a:p>
          <a:p>
            <a:r>
              <a:rPr lang="en-US">
                <a:latin typeface="Calibri"/>
                <a:cs typeface="Calibri"/>
              </a:rPr>
              <a:t>Call attention to CCIs.</a:t>
            </a:r>
          </a:p>
          <a:p>
            <a:r>
              <a:rPr lang="en-US">
                <a:latin typeface="Calibri"/>
                <a:cs typeface="Calibri"/>
              </a:rPr>
              <a:t>CCI#1 and CCI#3 were both rated as highly desired by the community in our outreach.</a:t>
            </a:r>
          </a:p>
          <a:p>
            <a:r>
              <a:rPr lang="en-US">
                <a:latin typeface="Calibri"/>
                <a:cs typeface="Calibri"/>
              </a:rPr>
              <a:t>CCI#2 Is renovation for existing homeowners and taking place throughout the neighborhood.</a:t>
            </a:r>
          </a:p>
          <a:p>
            <a:r>
              <a:rPr lang="en-US">
                <a:latin typeface="Calibri"/>
                <a:cs typeface="Calibri"/>
              </a:rPr>
              <a:t>CCI#4 is the URA's specialty—economic development. Already doing this on Centre.</a:t>
            </a:r>
          </a:p>
          <a:p>
            <a:endParaRPr lang="en-US">
              <a:latin typeface="Calibri"/>
              <a:cs typeface="Calibri"/>
            </a:endParaRPr>
          </a:p>
        </p:txBody>
      </p:sp>
    </p:spTree>
    <p:extLst>
      <p:ext uri="{BB962C8B-B14F-4D97-AF65-F5344CB8AC3E}">
        <p14:creationId xmlns:p14="http://schemas.microsoft.com/office/powerpoint/2010/main" val="367590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696913"/>
            <a:ext cx="5387975"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2516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696913"/>
            <a:ext cx="5387975" cy="3486150"/>
          </a:xfrm>
        </p:spPr>
      </p:sp>
      <p:sp>
        <p:nvSpPr>
          <p:cNvPr id="3" name="Notes Placeholder 2"/>
          <p:cNvSpPr>
            <a:spLocks noGrp="1"/>
          </p:cNvSpPr>
          <p:nvPr>
            <p:ph type="body" idx="1"/>
          </p:nvPr>
        </p:nvSpPr>
        <p:spPr/>
        <p:txBody>
          <a:bodyPr/>
          <a:lstStyle/>
          <a:p>
            <a:pPr marL="161766" indent="0">
              <a:buNone/>
            </a:pPr>
            <a:endParaRPr lang="en-US"/>
          </a:p>
        </p:txBody>
      </p:sp>
    </p:spTree>
    <p:extLst>
      <p:ext uri="{BB962C8B-B14F-4D97-AF65-F5344CB8AC3E}">
        <p14:creationId xmlns:p14="http://schemas.microsoft.com/office/powerpoint/2010/main" val="2783568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introduction/ Why we are here</a:t>
            </a:r>
          </a:p>
        </p:txBody>
      </p:sp>
      <p:sp>
        <p:nvSpPr>
          <p:cNvPr id="4" name="Slide Number Placeholder 3"/>
          <p:cNvSpPr>
            <a:spLocks noGrp="1"/>
          </p:cNvSpPr>
          <p:nvPr>
            <p:ph type="sldNum" sz="quarter" idx="5"/>
          </p:nvPr>
        </p:nvSpPr>
        <p:spPr/>
        <p:txBody>
          <a:bodyPr/>
          <a:lstStyle/>
          <a:p>
            <a:fld id="{AA35BBA0-29DC-4F02-8B37-0B44AFEB5E85}" type="slidenum">
              <a:rPr lang="en-US" smtClean="0"/>
              <a:t>11</a:t>
            </a:fld>
            <a:endParaRPr lang="en-US"/>
          </a:p>
        </p:txBody>
      </p:sp>
    </p:spTree>
    <p:extLst>
      <p:ext uri="{BB962C8B-B14F-4D97-AF65-F5344CB8AC3E}">
        <p14:creationId xmlns:p14="http://schemas.microsoft.com/office/powerpoint/2010/main" val="3316998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Quick intro of immediate site surroundings and topography</a:t>
            </a:r>
          </a:p>
        </p:txBody>
      </p:sp>
      <p:sp>
        <p:nvSpPr>
          <p:cNvPr id="4" name="Slide Number Placeholder 3"/>
          <p:cNvSpPr>
            <a:spLocks noGrp="1"/>
          </p:cNvSpPr>
          <p:nvPr>
            <p:ph type="sldNum" sz="quarter" idx="5"/>
          </p:nvPr>
        </p:nvSpPr>
        <p:spPr/>
        <p:txBody>
          <a:bodyPr/>
          <a:lstStyle/>
          <a:p>
            <a:fld id="{AA35BBA0-29DC-4F02-8B37-0B44AFEB5E85}" type="slidenum">
              <a:rPr lang="en-US" smtClean="0"/>
              <a:t>12</a:t>
            </a:fld>
            <a:endParaRPr lang="en-US"/>
          </a:p>
        </p:txBody>
      </p:sp>
    </p:spTree>
    <p:extLst>
      <p:ext uri="{BB962C8B-B14F-4D97-AF65-F5344CB8AC3E}">
        <p14:creationId xmlns:p14="http://schemas.microsoft.com/office/powerpoint/2010/main" val="1751487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Quick introduction of Development team members</a:t>
            </a:r>
          </a:p>
        </p:txBody>
      </p:sp>
      <p:sp>
        <p:nvSpPr>
          <p:cNvPr id="4" name="Slide Number Placeholder 3"/>
          <p:cNvSpPr>
            <a:spLocks noGrp="1"/>
          </p:cNvSpPr>
          <p:nvPr>
            <p:ph type="sldNum" sz="quarter" idx="5"/>
          </p:nvPr>
        </p:nvSpPr>
        <p:spPr/>
        <p:txBody>
          <a:bodyPr/>
          <a:lstStyle/>
          <a:p>
            <a:fld id="{AA35BBA0-29DC-4F02-8B37-0B44AFEB5E85}" type="slidenum">
              <a:rPr lang="en-US" smtClean="0"/>
              <a:t>14</a:t>
            </a:fld>
            <a:endParaRPr lang="en-US"/>
          </a:p>
        </p:txBody>
      </p:sp>
    </p:spTree>
    <p:extLst>
      <p:ext uri="{BB962C8B-B14F-4D97-AF65-F5344CB8AC3E}">
        <p14:creationId xmlns:p14="http://schemas.microsoft.com/office/powerpoint/2010/main" val="180855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of Design team members:  Highlight MWBE participation</a:t>
            </a:r>
          </a:p>
        </p:txBody>
      </p:sp>
      <p:sp>
        <p:nvSpPr>
          <p:cNvPr id="4" name="Slide Number Placeholder 3"/>
          <p:cNvSpPr>
            <a:spLocks noGrp="1"/>
          </p:cNvSpPr>
          <p:nvPr>
            <p:ph type="sldNum" sz="quarter" idx="5"/>
          </p:nvPr>
        </p:nvSpPr>
        <p:spPr/>
        <p:txBody>
          <a:bodyPr/>
          <a:lstStyle/>
          <a:p>
            <a:fld id="{AA35BBA0-29DC-4F02-8B37-0B44AFEB5E85}" type="slidenum">
              <a:rPr lang="en-US" smtClean="0"/>
              <a:t>15</a:t>
            </a:fld>
            <a:endParaRPr lang="en-US"/>
          </a:p>
        </p:txBody>
      </p:sp>
    </p:spTree>
    <p:extLst>
      <p:ext uri="{BB962C8B-B14F-4D97-AF65-F5344CB8AC3E}">
        <p14:creationId xmlns:p14="http://schemas.microsoft.com/office/powerpoint/2010/main" val="1793152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Site topography challenges</a:t>
            </a:r>
          </a:p>
          <a:p>
            <a:pPr marL="285750" indent="-285750" algn="l">
              <a:buFontTx/>
              <a:buChar char="-"/>
            </a:pPr>
            <a:r>
              <a:rPr lang="en-US" sz="1800" b="0" i="0" u="none" strike="noStrike" baseline="0">
                <a:solidFill>
                  <a:srgbClr val="000000"/>
                </a:solidFill>
                <a:latin typeface="Calibri" panose="020F0502020204030204" pitchFamily="34" charset="0"/>
              </a:rPr>
              <a:t>slopes more than 80’ feet of elevation </a:t>
            </a:r>
          </a:p>
        </p:txBody>
      </p:sp>
      <p:sp>
        <p:nvSpPr>
          <p:cNvPr id="4" name="Slide Number Placeholder 3"/>
          <p:cNvSpPr>
            <a:spLocks noGrp="1"/>
          </p:cNvSpPr>
          <p:nvPr>
            <p:ph type="sldNum" sz="quarter" idx="5"/>
          </p:nvPr>
        </p:nvSpPr>
        <p:spPr/>
        <p:txBody>
          <a:bodyPr/>
          <a:lstStyle/>
          <a:p>
            <a:fld id="{AA35BBA0-29DC-4F02-8B37-0B44AFEB5E85}" type="slidenum">
              <a:rPr lang="en-US" smtClean="0"/>
              <a:t>18</a:t>
            </a:fld>
            <a:endParaRPr lang="en-US"/>
          </a:p>
        </p:txBody>
      </p:sp>
    </p:spTree>
    <p:extLst>
      <p:ext uri="{BB962C8B-B14F-4D97-AF65-F5344CB8AC3E}">
        <p14:creationId xmlns:p14="http://schemas.microsoft.com/office/powerpoint/2010/main" val="118551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65860" y="3118104"/>
            <a:ext cx="13213080" cy="21122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331720" y="5632704"/>
            <a:ext cx="1088136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50" b="0" i="0">
                <a:solidFill>
                  <a:schemeClr val="tx1"/>
                </a:solidFill>
                <a:latin typeface="Arial"/>
                <a:cs typeface="Arial"/>
              </a:defRPr>
            </a:lvl1pPr>
          </a:lstStyle>
          <a:p>
            <a:pPr marL="12700">
              <a:lnSpc>
                <a:spcPct val="100000"/>
              </a:lnSpc>
              <a:spcBef>
                <a:spcPts val="20"/>
              </a:spcBef>
            </a:pPr>
            <a:r>
              <a:t>CONCEPTUAL</a:t>
            </a:r>
            <a:r>
              <a:rPr spc="-30"/>
              <a:t> </a:t>
            </a:r>
            <a:r>
              <a:t>DESIGN</a:t>
            </a:r>
            <a:r>
              <a:rPr spc="-15"/>
              <a:t> </a:t>
            </a:r>
            <a:r>
              <a:t>SUBMISSION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6" name="Holder 6"/>
          <p:cNvSpPr>
            <a:spLocks noGrp="1"/>
          </p:cNvSpPr>
          <p:nvPr>
            <p:ph type="sldNum" sz="quarter" idx="7"/>
          </p:nvPr>
        </p:nvSpPr>
        <p:spPr/>
        <p:txBody>
          <a:bodyPr lIns="0" tIns="0" rIns="0" bIns="0"/>
          <a:lstStyle>
            <a:lvl1pPr>
              <a:defRPr sz="1900" b="0" i="0">
                <a:solidFill>
                  <a:schemeClr val="tx1"/>
                </a:solidFill>
                <a:latin typeface="Arial"/>
                <a:cs typeface="Arial"/>
              </a:defRPr>
            </a:lvl1pPr>
          </a:lstStyle>
          <a:p>
            <a:pPr marL="266700">
              <a:lnSpc>
                <a:spcPts val="2200"/>
              </a:lnSpc>
            </a:pPr>
            <a:fld id="{81D60167-4931-47E6-BA6A-407CBD079E47}" type="slidenum">
              <a:rPr spc="-5" dirty="0"/>
              <a:t>‹#›</a:t>
            </a:fld>
            <a:endParaRPr spc="-5"/>
          </a:p>
          <a:p>
            <a:pPr marL="12700">
              <a:lnSpc>
                <a:spcPct val="100000"/>
              </a:lnSpc>
              <a:spcBef>
                <a:spcPts val="95"/>
              </a:spcBef>
            </a:pPr>
            <a:r>
              <a:rPr sz="950" spc="-5"/>
              <a:t>1/32"</a:t>
            </a:r>
            <a:r>
              <a:rPr sz="950" spc="-55"/>
              <a:t> </a:t>
            </a:r>
            <a:r>
              <a:rPr sz="950"/>
              <a:t>=</a:t>
            </a:r>
            <a:r>
              <a:rPr sz="950" spc="-40"/>
              <a:t> </a:t>
            </a:r>
            <a:r>
              <a:rPr sz="950"/>
              <a:t>1'-0"</a:t>
            </a:r>
          </a:p>
          <a:p>
            <a:pPr marL="67310">
              <a:lnSpc>
                <a:spcPct val="100000"/>
              </a:lnSpc>
              <a:spcBef>
                <a:spcPts val="375"/>
              </a:spcBef>
            </a:pPr>
            <a:r>
              <a:rPr sz="950" spc="-5"/>
              <a:t>11/18/2021</a:t>
            </a:r>
            <a:endParaRPr sz="95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Photo">
  <p:cSld name="Content with Photo">
    <p:bg>
      <p:bgPr>
        <a:solidFill>
          <a:schemeClr val="dk2"/>
        </a:solidFill>
        <a:effectLst/>
      </p:bgPr>
    </p:bg>
    <p:spTree>
      <p:nvGrpSpPr>
        <p:cNvPr id="1" name="Shape 46"/>
        <p:cNvGrpSpPr/>
        <p:nvPr/>
      </p:nvGrpSpPr>
      <p:grpSpPr>
        <a:xfrm>
          <a:off x="0" y="0"/>
          <a:ext cx="0" cy="0"/>
          <a:chOff x="0" y="0"/>
          <a:chExt cx="0" cy="0"/>
        </a:xfrm>
      </p:grpSpPr>
      <p:sp>
        <p:nvSpPr>
          <p:cNvPr id="47" name="Google Shape;47;p9"/>
          <p:cNvSpPr/>
          <p:nvPr/>
        </p:nvSpPr>
        <p:spPr>
          <a:xfrm>
            <a:off x="0" y="0"/>
            <a:ext cx="14461904" cy="10073469"/>
          </a:xfrm>
          <a:custGeom>
            <a:avLst/>
            <a:gdLst/>
            <a:ahLst/>
            <a:cxnLst/>
            <a:rect l="l" t="t" r="r" b="b"/>
            <a:pathLst>
              <a:path w="11342670" h="6868274" extrusionOk="0">
                <a:moveTo>
                  <a:pt x="0" y="0"/>
                </a:moveTo>
                <a:lnTo>
                  <a:pt x="4366517" y="0"/>
                </a:lnTo>
                <a:lnTo>
                  <a:pt x="11342670" y="6868274"/>
                </a:lnTo>
                <a:lnTo>
                  <a:pt x="0" y="6858000"/>
                </a:lnTo>
                <a:lnTo>
                  <a:pt x="0" y="0"/>
                </a:lnTo>
                <a:close/>
              </a:path>
            </a:pathLst>
          </a:custGeom>
          <a:solidFill>
            <a:schemeClr val="lt2">
              <a:alpha val="8627"/>
            </a:schemeClr>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sp>
        <p:nvSpPr>
          <p:cNvPr id="48" name="Google Shape;48;p9"/>
          <p:cNvSpPr txBox="1">
            <a:spLocks noGrp="1"/>
          </p:cNvSpPr>
          <p:nvPr>
            <p:ph type="title"/>
          </p:nvPr>
        </p:nvSpPr>
        <p:spPr>
          <a:xfrm>
            <a:off x="1070730" y="535517"/>
            <a:ext cx="13407390"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Roboto"/>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
          <p:cNvSpPr txBox="1">
            <a:spLocks noGrp="1"/>
          </p:cNvSpPr>
          <p:nvPr>
            <p:ph type="body" idx="1"/>
          </p:nvPr>
        </p:nvSpPr>
        <p:spPr>
          <a:xfrm>
            <a:off x="1070730" y="2479677"/>
            <a:ext cx="9112987" cy="6373781"/>
          </a:xfrm>
          <a:prstGeom prst="rect">
            <a:avLst/>
          </a:prstGeom>
          <a:noFill/>
          <a:ln>
            <a:noFill/>
          </a:ln>
        </p:spPr>
        <p:txBody>
          <a:bodyPr spcFirstLastPara="1" wrap="square" lIns="91425" tIns="45700" rIns="91425" bIns="45700" anchor="t" anchorCtr="0">
            <a:normAutofit/>
          </a:bodyPr>
          <a:lstStyle>
            <a:lvl1pPr marL="582930" lvl="0" indent="-291465" algn="l">
              <a:lnSpc>
                <a:spcPct val="90000"/>
              </a:lnSpc>
              <a:spcBef>
                <a:spcPts val="1275"/>
              </a:spcBef>
              <a:spcAft>
                <a:spcPts val="0"/>
              </a:spcAft>
              <a:buClr>
                <a:schemeClr val="lt1"/>
              </a:buClr>
              <a:buSzPts val="2800"/>
              <a:buNone/>
              <a:defRPr>
                <a:solidFill>
                  <a:schemeClr val="lt1"/>
                </a:solidFill>
              </a:defRPr>
            </a:lvl1pPr>
            <a:lvl2pPr marL="1165860" lvl="1" indent="-485775" algn="l">
              <a:lnSpc>
                <a:spcPct val="90000"/>
              </a:lnSpc>
              <a:spcBef>
                <a:spcPts val="638"/>
              </a:spcBef>
              <a:spcAft>
                <a:spcPts val="0"/>
              </a:spcAft>
              <a:buClr>
                <a:schemeClr val="lt1"/>
              </a:buClr>
              <a:buSzPts val="2400"/>
              <a:buChar char="•"/>
              <a:defRPr>
                <a:solidFill>
                  <a:schemeClr val="lt1"/>
                </a:solidFill>
              </a:defRPr>
            </a:lvl2pPr>
            <a:lvl3pPr marL="1748790" lvl="2" indent="-453390" algn="l">
              <a:lnSpc>
                <a:spcPct val="90000"/>
              </a:lnSpc>
              <a:spcBef>
                <a:spcPts val="638"/>
              </a:spcBef>
              <a:spcAft>
                <a:spcPts val="0"/>
              </a:spcAft>
              <a:buClr>
                <a:schemeClr val="lt1"/>
              </a:buClr>
              <a:buSzPts val="2000"/>
              <a:buChar char="⁻"/>
              <a:defRPr>
                <a:solidFill>
                  <a:schemeClr val="lt1"/>
                </a:solidFill>
              </a:defRPr>
            </a:lvl3pPr>
            <a:lvl4pPr marL="2331720" lvl="3" indent="-437198" algn="l">
              <a:lnSpc>
                <a:spcPct val="90000"/>
              </a:lnSpc>
              <a:spcBef>
                <a:spcPts val="638"/>
              </a:spcBef>
              <a:spcAft>
                <a:spcPts val="0"/>
              </a:spcAft>
              <a:buClr>
                <a:schemeClr val="lt1"/>
              </a:buClr>
              <a:buSzPts val="1800"/>
              <a:buChar char="o"/>
              <a:defRPr>
                <a:solidFill>
                  <a:schemeClr val="lt1"/>
                </a:solidFill>
              </a:defRPr>
            </a:lvl4pPr>
            <a:lvl5pPr marL="2914650" lvl="4" indent="-437198" algn="l">
              <a:lnSpc>
                <a:spcPct val="90000"/>
              </a:lnSpc>
              <a:spcBef>
                <a:spcPts val="638"/>
              </a:spcBef>
              <a:spcAft>
                <a:spcPts val="0"/>
              </a:spcAft>
              <a:buClr>
                <a:schemeClr val="lt1"/>
              </a:buClr>
              <a:buSzPts val="1800"/>
              <a:buChar char="•"/>
              <a:defRPr>
                <a:solidFill>
                  <a:schemeClr val="lt1"/>
                </a:solidFill>
              </a:defRPr>
            </a:lvl5pPr>
            <a:lvl6pPr marL="3497580" lvl="5" indent="-437198" algn="l">
              <a:lnSpc>
                <a:spcPct val="90000"/>
              </a:lnSpc>
              <a:spcBef>
                <a:spcPts val="638"/>
              </a:spcBef>
              <a:spcAft>
                <a:spcPts val="0"/>
              </a:spcAft>
              <a:buClr>
                <a:schemeClr val="dk1"/>
              </a:buClr>
              <a:buSzPts val="1800"/>
              <a:buChar char="•"/>
              <a:defRPr/>
            </a:lvl6pPr>
            <a:lvl7pPr marL="4080510" lvl="6" indent="-437198" algn="l">
              <a:lnSpc>
                <a:spcPct val="90000"/>
              </a:lnSpc>
              <a:spcBef>
                <a:spcPts val="638"/>
              </a:spcBef>
              <a:spcAft>
                <a:spcPts val="0"/>
              </a:spcAft>
              <a:buClr>
                <a:schemeClr val="dk1"/>
              </a:buClr>
              <a:buSzPts val="1800"/>
              <a:buChar char="•"/>
              <a:defRPr/>
            </a:lvl7pPr>
            <a:lvl8pPr marL="4663440" lvl="7" indent="-437198" algn="l">
              <a:lnSpc>
                <a:spcPct val="90000"/>
              </a:lnSpc>
              <a:spcBef>
                <a:spcPts val="638"/>
              </a:spcBef>
              <a:spcAft>
                <a:spcPts val="0"/>
              </a:spcAft>
              <a:buClr>
                <a:schemeClr val="dk1"/>
              </a:buClr>
              <a:buSzPts val="1800"/>
              <a:buChar char="•"/>
              <a:defRPr/>
            </a:lvl8pPr>
            <a:lvl9pPr marL="5246370" lvl="8" indent="-437198" algn="l">
              <a:lnSpc>
                <a:spcPct val="90000"/>
              </a:lnSpc>
              <a:spcBef>
                <a:spcPts val="638"/>
              </a:spcBef>
              <a:spcAft>
                <a:spcPts val="0"/>
              </a:spcAft>
              <a:buClr>
                <a:schemeClr val="dk1"/>
              </a:buClr>
              <a:buSzPts val="1800"/>
              <a:buChar char="•"/>
              <a:defRPr/>
            </a:lvl9pPr>
          </a:lstStyle>
          <a:p>
            <a:endParaRPr/>
          </a:p>
        </p:txBody>
      </p:sp>
      <p:sp>
        <p:nvSpPr>
          <p:cNvPr id="50" name="Google Shape;50;p9"/>
          <p:cNvSpPr/>
          <p:nvPr/>
        </p:nvSpPr>
        <p:spPr>
          <a:xfrm>
            <a:off x="0" y="9059547"/>
            <a:ext cx="15544800" cy="998854"/>
          </a:xfrm>
          <a:prstGeom prst="rect">
            <a:avLst/>
          </a:prstGeom>
          <a:solidFill>
            <a:schemeClr val="lt1"/>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51" name="Google Shape;51;p9"/>
          <p:cNvPicPr preferRelativeResize="0"/>
          <p:nvPr/>
        </p:nvPicPr>
        <p:blipFill rotWithShape="1">
          <a:blip r:embed="rId2">
            <a:alphaModFix/>
          </a:blip>
          <a:srcRect/>
          <a:stretch/>
        </p:blipFill>
        <p:spPr>
          <a:xfrm>
            <a:off x="796091" y="9198479"/>
            <a:ext cx="2109859" cy="653833"/>
          </a:xfrm>
          <a:prstGeom prst="rect">
            <a:avLst/>
          </a:prstGeom>
          <a:noFill/>
          <a:ln>
            <a:noFill/>
          </a:ln>
        </p:spPr>
      </p:pic>
      <p:sp>
        <p:nvSpPr>
          <p:cNvPr id="52" name="Google Shape;52;p9"/>
          <p:cNvSpPr>
            <a:spLocks noGrp="1"/>
          </p:cNvSpPr>
          <p:nvPr>
            <p:ph type="pic" idx="2"/>
          </p:nvPr>
        </p:nvSpPr>
        <p:spPr>
          <a:xfrm>
            <a:off x="10183060" y="2479676"/>
            <a:ext cx="5361741" cy="5390091"/>
          </a:xfrm>
          <a:prstGeom prst="rect">
            <a:avLst/>
          </a:prstGeom>
          <a:noFill/>
          <a:ln>
            <a:noFill/>
          </a:ln>
        </p:spPr>
      </p:sp>
    </p:spTree>
    <p:extLst>
      <p:ext uri="{BB962C8B-B14F-4D97-AF65-F5344CB8AC3E}">
        <p14:creationId xmlns:p14="http://schemas.microsoft.com/office/powerpoint/2010/main" val="3101488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Photos 2">
  <p:cSld name="Content with Photos 2">
    <p:spTree>
      <p:nvGrpSpPr>
        <p:cNvPr id="1" name="Shape 53"/>
        <p:cNvGrpSpPr/>
        <p:nvPr/>
      </p:nvGrpSpPr>
      <p:grpSpPr>
        <a:xfrm>
          <a:off x="0" y="0"/>
          <a:ext cx="0" cy="0"/>
          <a:chOff x="0" y="0"/>
          <a:chExt cx="0" cy="0"/>
        </a:xfrm>
      </p:grpSpPr>
      <p:sp>
        <p:nvSpPr>
          <p:cNvPr id="54" name="Google Shape;54;p10"/>
          <p:cNvSpPr/>
          <p:nvPr/>
        </p:nvSpPr>
        <p:spPr>
          <a:xfrm>
            <a:off x="0" y="0"/>
            <a:ext cx="14461904" cy="10073469"/>
          </a:xfrm>
          <a:custGeom>
            <a:avLst/>
            <a:gdLst/>
            <a:ahLst/>
            <a:cxnLst/>
            <a:rect l="l" t="t" r="r" b="b"/>
            <a:pathLst>
              <a:path w="11342670" h="6868274" extrusionOk="0">
                <a:moveTo>
                  <a:pt x="0" y="0"/>
                </a:moveTo>
                <a:lnTo>
                  <a:pt x="4366517" y="0"/>
                </a:lnTo>
                <a:lnTo>
                  <a:pt x="11342670" y="6868274"/>
                </a:lnTo>
                <a:lnTo>
                  <a:pt x="0" y="6858000"/>
                </a:lnTo>
                <a:lnTo>
                  <a:pt x="0" y="0"/>
                </a:lnTo>
                <a:close/>
              </a:path>
            </a:pathLst>
          </a:custGeom>
          <a:solidFill>
            <a:schemeClr val="lt2">
              <a:alpha val="8627"/>
            </a:schemeClr>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55" name="Google Shape;55;p10"/>
          <p:cNvPicPr preferRelativeResize="0"/>
          <p:nvPr/>
        </p:nvPicPr>
        <p:blipFill rotWithShape="1">
          <a:blip r:embed="rId2">
            <a:alphaModFix/>
          </a:blip>
          <a:srcRect/>
          <a:stretch/>
        </p:blipFill>
        <p:spPr>
          <a:xfrm>
            <a:off x="-34802" y="-8148"/>
            <a:ext cx="7378217" cy="9067695"/>
          </a:xfrm>
          <a:prstGeom prst="rect">
            <a:avLst/>
          </a:prstGeom>
          <a:noFill/>
          <a:ln>
            <a:noFill/>
          </a:ln>
        </p:spPr>
      </p:pic>
      <p:sp>
        <p:nvSpPr>
          <p:cNvPr id="56" name="Google Shape;56;p10"/>
          <p:cNvSpPr txBox="1">
            <a:spLocks noGrp="1"/>
          </p:cNvSpPr>
          <p:nvPr>
            <p:ph type="title"/>
          </p:nvPr>
        </p:nvSpPr>
        <p:spPr>
          <a:xfrm>
            <a:off x="1068705" y="535517"/>
            <a:ext cx="13407390"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400"/>
              <a:buFont typeface="Roboto"/>
              <a:buNone/>
              <a:defRPr b="1">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0"/>
          <p:cNvSpPr/>
          <p:nvPr/>
        </p:nvSpPr>
        <p:spPr>
          <a:xfrm>
            <a:off x="0" y="9059547"/>
            <a:ext cx="15544800" cy="998854"/>
          </a:xfrm>
          <a:prstGeom prst="rect">
            <a:avLst/>
          </a:prstGeom>
          <a:solidFill>
            <a:schemeClr val="lt1"/>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58" name="Google Shape;58;p10"/>
          <p:cNvPicPr preferRelativeResize="0"/>
          <p:nvPr/>
        </p:nvPicPr>
        <p:blipFill rotWithShape="1">
          <a:blip r:embed="rId3">
            <a:alphaModFix/>
          </a:blip>
          <a:srcRect/>
          <a:stretch/>
        </p:blipFill>
        <p:spPr>
          <a:xfrm>
            <a:off x="796091" y="9198479"/>
            <a:ext cx="2109859" cy="653833"/>
          </a:xfrm>
          <a:prstGeom prst="rect">
            <a:avLst/>
          </a:prstGeom>
          <a:noFill/>
          <a:ln>
            <a:noFill/>
          </a:ln>
        </p:spPr>
      </p:pic>
      <p:sp>
        <p:nvSpPr>
          <p:cNvPr id="59" name="Google Shape;59;p10"/>
          <p:cNvSpPr txBox="1">
            <a:spLocks noGrp="1"/>
          </p:cNvSpPr>
          <p:nvPr>
            <p:ph type="body" idx="1"/>
          </p:nvPr>
        </p:nvSpPr>
        <p:spPr>
          <a:xfrm>
            <a:off x="1082896" y="2677584"/>
            <a:ext cx="6606540" cy="6381962"/>
          </a:xfrm>
          <a:prstGeom prst="rect">
            <a:avLst/>
          </a:prstGeom>
          <a:noFill/>
          <a:ln>
            <a:noFill/>
          </a:ln>
        </p:spPr>
        <p:txBody>
          <a:bodyPr spcFirstLastPara="1" wrap="square" lIns="91425" tIns="45700" rIns="91425" bIns="45700" anchor="t" anchorCtr="0">
            <a:normAutofit/>
          </a:bodyPr>
          <a:lstStyle>
            <a:lvl1pPr marL="582930" lvl="0" indent="-291465" algn="l">
              <a:lnSpc>
                <a:spcPct val="90000"/>
              </a:lnSpc>
              <a:spcBef>
                <a:spcPts val="1275"/>
              </a:spcBef>
              <a:spcAft>
                <a:spcPts val="0"/>
              </a:spcAft>
              <a:buClr>
                <a:schemeClr val="dk2"/>
              </a:buClr>
              <a:buSzPts val="2800"/>
              <a:buNone/>
              <a:defRPr>
                <a:solidFill>
                  <a:schemeClr val="dk2"/>
                </a:solidFill>
              </a:defRPr>
            </a:lvl1pPr>
            <a:lvl2pPr marL="1165860" lvl="1" indent="-485775" algn="l">
              <a:lnSpc>
                <a:spcPct val="90000"/>
              </a:lnSpc>
              <a:spcBef>
                <a:spcPts val="638"/>
              </a:spcBef>
              <a:spcAft>
                <a:spcPts val="0"/>
              </a:spcAft>
              <a:buClr>
                <a:schemeClr val="dk2"/>
              </a:buClr>
              <a:buSzPts val="2400"/>
              <a:buChar char="•"/>
              <a:defRPr>
                <a:solidFill>
                  <a:schemeClr val="dk2"/>
                </a:solidFill>
              </a:defRPr>
            </a:lvl2pPr>
            <a:lvl3pPr marL="1748790" lvl="2" indent="-453390" algn="l">
              <a:lnSpc>
                <a:spcPct val="90000"/>
              </a:lnSpc>
              <a:spcBef>
                <a:spcPts val="638"/>
              </a:spcBef>
              <a:spcAft>
                <a:spcPts val="0"/>
              </a:spcAft>
              <a:buClr>
                <a:schemeClr val="dk2"/>
              </a:buClr>
              <a:buSzPts val="2000"/>
              <a:buChar char="⁻"/>
              <a:defRPr>
                <a:solidFill>
                  <a:schemeClr val="dk2"/>
                </a:solidFill>
              </a:defRPr>
            </a:lvl3pPr>
            <a:lvl4pPr marL="2331720" lvl="3" indent="-437198" algn="l">
              <a:lnSpc>
                <a:spcPct val="90000"/>
              </a:lnSpc>
              <a:spcBef>
                <a:spcPts val="638"/>
              </a:spcBef>
              <a:spcAft>
                <a:spcPts val="0"/>
              </a:spcAft>
              <a:buClr>
                <a:schemeClr val="dk2"/>
              </a:buClr>
              <a:buSzPts val="1800"/>
              <a:buChar char="o"/>
              <a:defRPr>
                <a:solidFill>
                  <a:schemeClr val="dk2"/>
                </a:solidFill>
              </a:defRPr>
            </a:lvl4pPr>
            <a:lvl5pPr marL="2914650" lvl="4" indent="-437198" algn="l">
              <a:lnSpc>
                <a:spcPct val="90000"/>
              </a:lnSpc>
              <a:spcBef>
                <a:spcPts val="638"/>
              </a:spcBef>
              <a:spcAft>
                <a:spcPts val="0"/>
              </a:spcAft>
              <a:buClr>
                <a:schemeClr val="dk2"/>
              </a:buClr>
              <a:buSzPts val="1800"/>
              <a:buChar char="•"/>
              <a:defRPr>
                <a:solidFill>
                  <a:schemeClr val="dk2"/>
                </a:solidFill>
              </a:defRPr>
            </a:lvl5pPr>
            <a:lvl6pPr marL="3497580" lvl="5" indent="-437198" algn="l">
              <a:lnSpc>
                <a:spcPct val="90000"/>
              </a:lnSpc>
              <a:spcBef>
                <a:spcPts val="638"/>
              </a:spcBef>
              <a:spcAft>
                <a:spcPts val="0"/>
              </a:spcAft>
              <a:buClr>
                <a:schemeClr val="dk1"/>
              </a:buClr>
              <a:buSzPts val="1800"/>
              <a:buChar char="•"/>
              <a:defRPr/>
            </a:lvl6pPr>
            <a:lvl7pPr marL="4080510" lvl="6" indent="-437198" algn="l">
              <a:lnSpc>
                <a:spcPct val="90000"/>
              </a:lnSpc>
              <a:spcBef>
                <a:spcPts val="638"/>
              </a:spcBef>
              <a:spcAft>
                <a:spcPts val="0"/>
              </a:spcAft>
              <a:buClr>
                <a:schemeClr val="dk1"/>
              </a:buClr>
              <a:buSzPts val="1800"/>
              <a:buChar char="•"/>
              <a:defRPr/>
            </a:lvl7pPr>
            <a:lvl8pPr marL="4663440" lvl="7" indent="-437198" algn="l">
              <a:lnSpc>
                <a:spcPct val="90000"/>
              </a:lnSpc>
              <a:spcBef>
                <a:spcPts val="638"/>
              </a:spcBef>
              <a:spcAft>
                <a:spcPts val="0"/>
              </a:spcAft>
              <a:buClr>
                <a:schemeClr val="dk1"/>
              </a:buClr>
              <a:buSzPts val="1800"/>
              <a:buChar char="•"/>
              <a:defRPr/>
            </a:lvl8pPr>
            <a:lvl9pPr marL="5246370" lvl="8" indent="-437198" algn="l">
              <a:lnSpc>
                <a:spcPct val="90000"/>
              </a:lnSpc>
              <a:spcBef>
                <a:spcPts val="638"/>
              </a:spcBef>
              <a:spcAft>
                <a:spcPts val="0"/>
              </a:spcAft>
              <a:buClr>
                <a:schemeClr val="dk1"/>
              </a:buClr>
              <a:buSzPts val="1800"/>
              <a:buChar char="•"/>
              <a:defRPr/>
            </a:lvl9pPr>
          </a:lstStyle>
          <a:p>
            <a:endParaRPr/>
          </a:p>
        </p:txBody>
      </p:sp>
      <p:sp>
        <p:nvSpPr>
          <p:cNvPr id="60" name="Google Shape;60;p10"/>
          <p:cNvSpPr>
            <a:spLocks noGrp="1"/>
          </p:cNvSpPr>
          <p:nvPr>
            <p:ph type="pic" idx="2"/>
          </p:nvPr>
        </p:nvSpPr>
        <p:spPr>
          <a:xfrm>
            <a:off x="7772401" y="2575399"/>
            <a:ext cx="2888338" cy="3592619"/>
          </a:xfrm>
          <a:prstGeom prst="rect">
            <a:avLst/>
          </a:prstGeom>
          <a:noFill/>
          <a:ln>
            <a:noFill/>
          </a:ln>
        </p:spPr>
      </p:sp>
      <p:sp>
        <p:nvSpPr>
          <p:cNvPr id="61" name="Google Shape;61;p10"/>
          <p:cNvSpPr>
            <a:spLocks noGrp="1"/>
          </p:cNvSpPr>
          <p:nvPr>
            <p:ph type="pic" idx="3"/>
          </p:nvPr>
        </p:nvSpPr>
        <p:spPr>
          <a:xfrm>
            <a:off x="7772401" y="6302059"/>
            <a:ext cx="2888338" cy="2577466"/>
          </a:xfrm>
          <a:prstGeom prst="rect">
            <a:avLst/>
          </a:prstGeom>
          <a:noFill/>
          <a:ln>
            <a:noFill/>
          </a:ln>
        </p:spPr>
      </p:sp>
      <p:sp>
        <p:nvSpPr>
          <p:cNvPr id="62" name="Google Shape;62;p10"/>
          <p:cNvSpPr>
            <a:spLocks noGrp="1"/>
          </p:cNvSpPr>
          <p:nvPr>
            <p:ph type="pic" idx="4"/>
          </p:nvPr>
        </p:nvSpPr>
        <p:spPr>
          <a:xfrm>
            <a:off x="10792103" y="2574300"/>
            <a:ext cx="4337598" cy="3265708"/>
          </a:xfrm>
          <a:prstGeom prst="rect">
            <a:avLst/>
          </a:prstGeom>
          <a:noFill/>
          <a:ln>
            <a:noFill/>
          </a:ln>
        </p:spPr>
      </p:sp>
      <p:sp>
        <p:nvSpPr>
          <p:cNvPr id="63" name="Google Shape;63;p10"/>
          <p:cNvSpPr>
            <a:spLocks noGrp="1"/>
          </p:cNvSpPr>
          <p:nvPr>
            <p:ph type="pic" idx="5"/>
          </p:nvPr>
        </p:nvSpPr>
        <p:spPr>
          <a:xfrm>
            <a:off x="10792102" y="5972952"/>
            <a:ext cx="4752698" cy="2905475"/>
          </a:xfrm>
          <a:prstGeom prst="rect">
            <a:avLst/>
          </a:prstGeom>
          <a:noFill/>
          <a:ln>
            <a:noFill/>
          </a:ln>
        </p:spPr>
      </p:sp>
    </p:spTree>
    <p:extLst>
      <p:ext uri="{BB962C8B-B14F-4D97-AF65-F5344CB8AC3E}">
        <p14:creationId xmlns:p14="http://schemas.microsoft.com/office/powerpoint/2010/main" val="121172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hart">
  <p:cSld name="Content with Chart">
    <p:spTree>
      <p:nvGrpSpPr>
        <p:cNvPr id="1" name="Shape 64"/>
        <p:cNvGrpSpPr/>
        <p:nvPr/>
      </p:nvGrpSpPr>
      <p:grpSpPr>
        <a:xfrm>
          <a:off x="0" y="0"/>
          <a:ext cx="0" cy="0"/>
          <a:chOff x="0" y="0"/>
          <a:chExt cx="0" cy="0"/>
        </a:xfrm>
      </p:grpSpPr>
      <p:sp>
        <p:nvSpPr>
          <p:cNvPr id="65" name="Google Shape;65;p11"/>
          <p:cNvSpPr/>
          <p:nvPr/>
        </p:nvSpPr>
        <p:spPr>
          <a:xfrm>
            <a:off x="0" y="0"/>
            <a:ext cx="14461904" cy="10073469"/>
          </a:xfrm>
          <a:custGeom>
            <a:avLst/>
            <a:gdLst/>
            <a:ahLst/>
            <a:cxnLst/>
            <a:rect l="l" t="t" r="r" b="b"/>
            <a:pathLst>
              <a:path w="11342670" h="6868274" extrusionOk="0">
                <a:moveTo>
                  <a:pt x="0" y="0"/>
                </a:moveTo>
                <a:lnTo>
                  <a:pt x="4366517" y="0"/>
                </a:lnTo>
                <a:lnTo>
                  <a:pt x="11342670" y="6868274"/>
                </a:lnTo>
                <a:lnTo>
                  <a:pt x="0" y="6858000"/>
                </a:lnTo>
                <a:lnTo>
                  <a:pt x="0" y="0"/>
                </a:lnTo>
                <a:close/>
              </a:path>
            </a:pathLst>
          </a:custGeom>
          <a:solidFill>
            <a:schemeClr val="lt2">
              <a:alpha val="8627"/>
            </a:schemeClr>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66" name="Google Shape;66;p11"/>
          <p:cNvPicPr preferRelativeResize="0"/>
          <p:nvPr/>
        </p:nvPicPr>
        <p:blipFill rotWithShape="1">
          <a:blip r:embed="rId2">
            <a:alphaModFix/>
          </a:blip>
          <a:srcRect/>
          <a:stretch/>
        </p:blipFill>
        <p:spPr>
          <a:xfrm>
            <a:off x="-34802" y="-8148"/>
            <a:ext cx="7378217" cy="9067695"/>
          </a:xfrm>
          <a:prstGeom prst="rect">
            <a:avLst/>
          </a:prstGeom>
          <a:noFill/>
          <a:ln>
            <a:noFill/>
          </a:ln>
        </p:spPr>
      </p:pic>
      <p:sp>
        <p:nvSpPr>
          <p:cNvPr id="67" name="Google Shape;67;p11"/>
          <p:cNvSpPr/>
          <p:nvPr/>
        </p:nvSpPr>
        <p:spPr>
          <a:xfrm>
            <a:off x="0" y="9059547"/>
            <a:ext cx="15544800" cy="998854"/>
          </a:xfrm>
          <a:prstGeom prst="rect">
            <a:avLst/>
          </a:prstGeom>
          <a:solidFill>
            <a:schemeClr val="lt1"/>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68" name="Google Shape;68;p11"/>
          <p:cNvPicPr preferRelativeResize="0"/>
          <p:nvPr/>
        </p:nvPicPr>
        <p:blipFill rotWithShape="1">
          <a:blip r:embed="rId3">
            <a:alphaModFix/>
          </a:blip>
          <a:srcRect/>
          <a:stretch/>
        </p:blipFill>
        <p:spPr>
          <a:xfrm>
            <a:off x="796091" y="9198479"/>
            <a:ext cx="2109859" cy="653833"/>
          </a:xfrm>
          <a:prstGeom prst="rect">
            <a:avLst/>
          </a:prstGeom>
          <a:noFill/>
          <a:ln>
            <a:noFill/>
          </a:ln>
        </p:spPr>
      </p:pic>
      <p:sp>
        <p:nvSpPr>
          <p:cNvPr id="69" name="Google Shape;69;p11"/>
          <p:cNvSpPr txBox="1">
            <a:spLocks noGrp="1"/>
          </p:cNvSpPr>
          <p:nvPr>
            <p:ph type="title"/>
          </p:nvPr>
        </p:nvSpPr>
        <p:spPr>
          <a:xfrm>
            <a:off x="801818" y="535517"/>
            <a:ext cx="13407390"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400"/>
              <a:buFont typeface="Roboto"/>
              <a:buNone/>
              <a:defRPr b="1">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a:off x="801818" y="2677584"/>
            <a:ext cx="4644185" cy="6381962"/>
          </a:xfrm>
          <a:prstGeom prst="rect">
            <a:avLst/>
          </a:prstGeom>
          <a:noFill/>
          <a:ln>
            <a:noFill/>
          </a:ln>
        </p:spPr>
        <p:txBody>
          <a:bodyPr spcFirstLastPara="1" wrap="square" lIns="91425" tIns="45700" rIns="91425" bIns="45700" anchor="t" anchorCtr="0">
            <a:normAutofit/>
          </a:bodyPr>
          <a:lstStyle>
            <a:lvl1pPr marL="582930" lvl="0" indent="-291465" algn="l">
              <a:lnSpc>
                <a:spcPct val="90000"/>
              </a:lnSpc>
              <a:spcBef>
                <a:spcPts val="1275"/>
              </a:spcBef>
              <a:spcAft>
                <a:spcPts val="0"/>
              </a:spcAft>
              <a:buClr>
                <a:schemeClr val="dk2"/>
              </a:buClr>
              <a:buSzPts val="2800"/>
              <a:buNone/>
              <a:defRPr>
                <a:solidFill>
                  <a:schemeClr val="dk2"/>
                </a:solidFill>
              </a:defRPr>
            </a:lvl1pPr>
            <a:lvl2pPr marL="1165860" lvl="1" indent="-485775" algn="l">
              <a:lnSpc>
                <a:spcPct val="90000"/>
              </a:lnSpc>
              <a:spcBef>
                <a:spcPts val="638"/>
              </a:spcBef>
              <a:spcAft>
                <a:spcPts val="0"/>
              </a:spcAft>
              <a:buClr>
                <a:schemeClr val="dk2"/>
              </a:buClr>
              <a:buSzPts val="2400"/>
              <a:buChar char="•"/>
              <a:defRPr>
                <a:solidFill>
                  <a:schemeClr val="dk2"/>
                </a:solidFill>
              </a:defRPr>
            </a:lvl2pPr>
            <a:lvl3pPr marL="1748790" lvl="2" indent="-453390" algn="l">
              <a:lnSpc>
                <a:spcPct val="90000"/>
              </a:lnSpc>
              <a:spcBef>
                <a:spcPts val="638"/>
              </a:spcBef>
              <a:spcAft>
                <a:spcPts val="0"/>
              </a:spcAft>
              <a:buClr>
                <a:schemeClr val="dk2"/>
              </a:buClr>
              <a:buSzPts val="2000"/>
              <a:buChar char="⁻"/>
              <a:defRPr>
                <a:solidFill>
                  <a:schemeClr val="dk2"/>
                </a:solidFill>
              </a:defRPr>
            </a:lvl3pPr>
            <a:lvl4pPr marL="2331720" lvl="3" indent="-437198" algn="l">
              <a:lnSpc>
                <a:spcPct val="90000"/>
              </a:lnSpc>
              <a:spcBef>
                <a:spcPts val="638"/>
              </a:spcBef>
              <a:spcAft>
                <a:spcPts val="0"/>
              </a:spcAft>
              <a:buClr>
                <a:schemeClr val="dk2"/>
              </a:buClr>
              <a:buSzPts val="1800"/>
              <a:buChar char="o"/>
              <a:defRPr>
                <a:solidFill>
                  <a:schemeClr val="dk2"/>
                </a:solidFill>
              </a:defRPr>
            </a:lvl4pPr>
            <a:lvl5pPr marL="2914650" lvl="4" indent="-437198" algn="l">
              <a:lnSpc>
                <a:spcPct val="90000"/>
              </a:lnSpc>
              <a:spcBef>
                <a:spcPts val="638"/>
              </a:spcBef>
              <a:spcAft>
                <a:spcPts val="0"/>
              </a:spcAft>
              <a:buClr>
                <a:schemeClr val="dk2"/>
              </a:buClr>
              <a:buSzPts val="1800"/>
              <a:buChar char="•"/>
              <a:defRPr>
                <a:solidFill>
                  <a:schemeClr val="dk2"/>
                </a:solidFill>
              </a:defRPr>
            </a:lvl5pPr>
            <a:lvl6pPr marL="3497580" lvl="5" indent="-437198" algn="l">
              <a:lnSpc>
                <a:spcPct val="90000"/>
              </a:lnSpc>
              <a:spcBef>
                <a:spcPts val="638"/>
              </a:spcBef>
              <a:spcAft>
                <a:spcPts val="0"/>
              </a:spcAft>
              <a:buClr>
                <a:schemeClr val="dk1"/>
              </a:buClr>
              <a:buSzPts val="1800"/>
              <a:buChar char="•"/>
              <a:defRPr/>
            </a:lvl6pPr>
            <a:lvl7pPr marL="4080510" lvl="6" indent="-437198" algn="l">
              <a:lnSpc>
                <a:spcPct val="90000"/>
              </a:lnSpc>
              <a:spcBef>
                <a:spcPts val="638"/>
              </a:spcBef>
              <a:spcAft>
                <a:spcPts val="0"/>
              </a:spcAft>
              <a:buClr>
                <a:schemeClr val="dk1"/>
              </a:buClr>
              <a:buSzPts val="1800"/>
              <a:buChar char="•"/>
              <a:defRPr/>
            </a:lvl7pPr>
            <a:lvl8pPr marL="4663440" lvl="7" indent="-437198" algn="l">
              <a:lnSpc>
                <a:spcPct val="90000"/>
              </a:lnSpc>
              <a:spcBef>
                <a:spcPts val="638"/>
              </a:spcBef>
              <a:spcAft>
                <a:spcPts val="0"/>
              </a:spcAft>
              <a:buClr>
                <a:schemeClr val="dk1"/>
              </a:buClr>
              <a:buSzPts val="1800"/>
              <a:buChar char="•"/>
              <a:defRPr/>
            </a:lvl8pPr>
            <a:lvl9pPr marL="5246370" lvl="8" indent="-437198" algn="l">
              <a:lnSpc>
                <a:spcPct val="90000"/>
              </a:lnSpc>
              <a:spcBef>
                <a:spcPts val="638"/>
              </a:spcBef>
              <a:spcAft>
                <a:spcPts val="0"/>
              </a:spcAft>
              <a:buClr>
                <a:schemeClr val="dk1"/>
              </a:buClr>
              <a:buSzPts val="1800"/>
              <a:buChar char="•"/>
              <a:defRPr/>
            </a:lvl9pPr>
          </a:lstStyle>
          <a:p>
            <a:endParaRPr/>
          </a:p>
        </p:txBody>
      </p:sp>
      <p:sp>
        <p:nvSpPr>
          <p:cNvPr id="71" name="Google Shape;71;p11"/>
          <p:cNvSpPr txBox="1">
            <a:spLocks noGrp="1"/>
          </p:cNvSpPr>
          <p:nvPr>
            <p:ph type="body" idx="2"/>
          </p:nvPr>
        </p:nvSpPr>
        <p:spPr>
          <a:xfrm>
            <a:off x="5637652" y="2677584"/>
            <a:ext cx="9007003" cy="6381962"/>
          </a:xfrm>
          <a:prstGeom prst="rect">
            <a:avLst/>
          </a:prstGeom>
          <a:noFill/>
          <a:ln>
            <a:noFill/>
          </a:ln>
        </p:spPr>
        <p:txBody>
          <a:bodyPr spcFirstLastPara="1" wrap="square" lIns="91425" tIns="45700" rIns="91425" bIns="45700" anchor="t" anchorCtr="0">
            <a:normAutofit/>
          </a:bodyPr>
          <a:lstStyle>
            <a:lvl1pPr marL="582930" lvl="0" indent="-291465" algn="l">
              <a:lnSpc>
                <a:spcPct val="90000"/>
              </a:lnSpc>
              <a:spcBef>
                <a:spcPts val="1275"/>
              </a:spcBef>
              <a:spcAft>
                <a:spcPts val="0"/>
              </a:spcAft>
              <a:buClr>
                <a:schemeClr val="dk2"/>
              </a:buClr>
              <a:buSzPts val="2800"/>
              <a:buNone/>
              <a:defRPr>
                <a:solidFill>
                  <a:schemeClr val="dk2"/>
                </a:solidFill>
              </a:defRPr>
            </a:lvl1pPr>
            <a:lvl2pPr marL="1165860" lvl="1" indent="-485775" algn="l">
              <a:lnSpc>
                <a:spcPct val="90000"/>
              </a:lnSpc>
              <a:spcBef>
                <a:spcPts val="638"/>
              </a:spcBef>
              <a:spcAft>
                <a:spcPts val="0"/>
              </a:spcAft>
              <a:buClr>
                <a:schemeClr val="dk2"/>
              </a:buClr>
              <a:buSzPts val="2400"/>
              <a:buChar char="•"/>
              <a:defRPr>
                <a:solidFill>
                  <a:schemeClr val="dk2"/>
                </a:solidFill>
              </a:defRPr>
            </a:lvl2pPr>
            <a:lvl3pPr marL="1748790" lvl="2" indent="-453390" algn="l">
              <a:lnSpc>
                <a:spcPct val="90000"/>
              </a:lnSpc>
              <a:spcBef>
                <a:spcPts val="638"/>
              </a:spcBef>
              <a:spcAft>
                <a:spcPts val="0"/>
              </a:spcAft>
              <a:buClr>
                <a:schemeClr val="dk2"/>
              </a:buClr>
              <a:buSzPts val="2000"/>
              <a:buChar char="⁻"/>
              <a:defRPr>
                <a:solidFill>
                  <a:schemeClr val="dk2"/>
                </a:solidFill>
              </a:defRPr>
            </a:lvl3pPr>
            <a:lvl4pPr marL="2331720" lvl="3" indent="-437198" algn="l">
              <a:lnSpc>
                <a:spcPct val="90000"/>
              </a:lnSpc>
              <a:spcBef>
                <a:spcPts val="638"/>
              </a:spcBef>
              <a:spcAft>
                <a:spcPts val="0"/>
              </a:spcAft>
              <a:buClr>
                <a:schemeClr val="dk2"/>
              </a:buClr>
              <a:buSzPts val="1800"/>
              <a:buChar char="o"/>
              <a:defRPr>
                <a:solidFill>
                  <a:schemeClr val="dk2"/>
                </a:solidFill>
              </a:defRPr>
            </a:lvl4pPr>
            <a:lvl5pPr marL="2914650" lvl="4" indent="-437198" algn="l">
              <a:lnSpc>
                <a:spcPct val="90000"/>
              </a:lnSpc>
              <a:spcBef>
                <a:spcPts val="638"/>
              </a:spcBef>
              <a:spcAft>
                <a:spcPts val="0"/>
              </a:spcAft>
              <a:buClr>
                <a:schemeClr val="dk2"/>
              </a:buClr>
              <a:buSzPts val="1800"/>
              <a:buChar char="•"/>
              <a:defRPr>
                <a:solidFill>
                  <a:schemeClr val="dk2"/>
                </a:solidFill>
              </a:defRPr>
            </a:lvl5pPr>
            <a:lvl6pPr marL="3497580" lvl="5" indent="-437198" algn="l">
              <a:lnSpc>
                <a:spcPct val="90000"/>
              </a:lnSpc>
              <a:spcBef>
                <a:spcPts val="638"/>
              </a:spcBef>
              <a:spcAft>
                <a:spcPts val="0"/>
              </a:spcAft>
              <a:buClr>
                <a:schemeClr val="dk1"/>
              </a:buClr>
              <a:buSzPts val="1800"/>
              <a:buChar char="•"/>
              <a:defRPr/>
            </a:lvl6pPr>
            <a:lvl7pPr marL="4080510" lvl="6" indent="-437198" algn="l">
              <a:lnSpc>
                <a:spcPct val="90000"/>
              </a:lnSpc>
              <a:spcBef>
                <a:spcPts val="638"/>
              </a:spcBef>
              <a:spcAft>
                <a:spcPts val="0"/>
              </a:spcAft>
              <a:buClr>
                <a:schemeClr val="dk1"/>
              </a:buClr>
              <a:buSzPts val="1800"/>
              <a:buChar char="•"/>
              <a:defRPr/>
            </a:lvl7pPr>
            <a:lvl8pPr marL="4663440" lvl="7" indent="-437198" algn="l">
              <a:lnSpc>
                <a:spcPct val="90000"/>
              </a:lnSpc>
              <a:spcBef>
                <a:spcPts val="638"/>
              </a:spcBef>
              <a:spcAft>
                <a:spcPts val="0"/>
              </a:spcAft>
              <a:buClr>
                <a:schemeClr val="dk1"/>
              </a:buClr>
              <a:buSzPts val="1800"/>
              <a:buChar char="•"/>
              <a:defRPr/>
            </a:lvl8pPr>
            <a:lvl9pPr marL="5246370" lvl="8" indent="-437198" algn="l">
              <a:lnSpc>
                <a:spcPct val="90000"/>
              </a:lnSpc>
              <a:spcBef>
                <a:spcPts val="638"/>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64753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2"/>
        <p:cNvGrpSpPr/>
        <p:nvPr/>
      </p:nvGrpSpPr>
      <p:grpSpPr>
        <a:xfrm>
          <a:off x="0" y="0"/>
          <a:ext cx="0" cy="0"/>
          <a:chOff x="0" y="0"/>
          <a:chExt cx="0" cy="0"/>
        </a:xfrm>
      </p:grpSpPr>
      <p:sp>
        <p:nvSpPr>
          <p:cNvPr id="73" name="Google Shape;73;p12"/>
          <p:cNvSpPr>
            <a:spLocks noGrp="1"/>
          </p:cNvSpPr>
          <p:nvPr>
            <p:ph type="pic" idx="2"/>
          </p:nvPr>
        </p:nvSpPr>
        <p:spPr>
          <a:xfrm>
            <a:off x="0" y="1"/>
            <a:ext cx="15544800" cy="9199246"/>
          </a:xfrm>
          <a:prstGeom prst="rect">
            <a:avLst/>
          </a:prstGeom>
          <a:noFill/>
          <a:ln>
            <a:noFill/>
          </a:ln>
        </p:spPr>
      </p:sp>
      <p:sp>
        <p:nvSpPr>
          <p:cNvPr id="74" name="Google Shape;74;p12"/>
          <p:cNvSpPr/>
          <p:nvPr/>
        </p:nvSpPr>
        <p:spPr>
          <a:xfrm>
            <a:off x="0" y="9059547"/>
            <a:ext cx="15544800" cy="998854"/>
          </a:xfrm>
          <a:prstGeom prst="rect">
            <a:avLst/>
          </a:prstGeom>
          <a:solidFill>
            <a:schemeClr val="lt1"/>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75" name="Google Shape;75;p12"/>
          <p:cNvPicPr preferRelativeResize="0"/>
          <p:nvPr/>
        </p:nvPicPr>
        <p:blipFill rotWithShape="1">
          <a:blip r:embed="rId2">
            <a:alphaModFix/>
          </a:blip>
          <a:srcRect/>
          <a:stretch/>
        </p:blipFill>
        <p:spPr>
          <a:xfrm>
            <a:off x="796091" y="9198479"/>
            <a:ext cx="2109859" cy="653833"/>
          </a:xfrm>
          <a:prstGeom prst="rect">
            <a:avLst/>
          </a:prstGeom>
          <a:noFill/>
          <a:ln>
            <a:noFill/>
          </a:ln>
        </p:spPr>
      </p:pic>
      <p:sp>
        <p:nvSpPr>
          <p:cNvPr id="76" name="Google Shape;76;p12"/>
          <p:cNvSpPr/>
          <p:nvPr/>
        </p:nvSpPr>
        <p:spPr>
          <a:xfrm>
            <a:off x="0" y="1"/>
            <a:ext cx="15544800" cy="2333181"/>
          </a:xfrm>
          <a:prstGeom prst="rect">
            <a:avLst/>
          </a:prstGeom>
          <a:solidFill>
            <a:schemeClr val="dk2">
              <a:alpha val="80000"/>
            </a:schemeClr>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sp>
        <p:nvSpPr>
          <p:cNvPr id="77" name="Google Shape;77;p12"/>
          <p:cNvSpPr txBox="1">
            <a:spLocks noGrp="1"/>
          </p:cNvSpPr>
          <p:nvPr>
            <p:ph type="title"/>
          </p:nvPr>
        </p:nvSpPr>
        <p:spPr>
          <a:xfrm>
            <a:off x="801818" y="296688"/>
            <a:ext cx="1397106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Roboto"/>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p:nvPr/>
        </p:nvSpPr>
        <p:spPr>
          <a:xfrm>
            <a:off x="10125415" y="8340664"/>
            <a:ext cx="5419386" cy="718882"/>
          </a:xfrm>
          <a:prstGeom prst="rect">
            <a:avLst/>
          </a:prstGeom>
          <a:solidFill>
            <a:schemeClr val="dk2"/>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94527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ontent">
  <p:cSld name="Picture with Content">
    <p:spTree>
      <p:nvGrpSpPr>
        <p:cNvPr id="1" name="Shape 79"/>
        <p:cNvGrpSpPr/>
        <p:nvPr/>
      </p:nvGrpSpPr>
      <p:grpSpPr>
        <a:xfrm>
          <a:off x="0" y="0"/>
          <a:ext cx="0" cy="0"/>
          <a:chOff x="0" y="0"/>
          <a:chExt cx="0" cy="0"/>
        </a:xfrm>
      </p:grpSpPr>
      <p:sp>
        <p:nvSpPr>
          <p:cNvPr id="80" name="Google Shape;80;p13"/>
          <p:cNvSpPr>
            <a:spLocks noGrp="1"/>
          </p:cNvSpPr>
          <p:nvPr>
            <p:ph type="pic" idx="2"/>
          </p:nvPr>
        </p:nvSpPr>
        <p:spPr>
          <a:xfrm>
            <a:off x="0" y="1"/>
            <a:ext cx="15544800" cy="9199246"/>
          </a:xfrm>
          <a:prstGeom prst="rect">
            <a:avLst/>
          </a:prstGeom>
          <a:noFill/>
          <a:ln>
            <a:noFill/>
          </a:ln>
        </p:spPr>
      </p:sp>
      <p:sp>
        <p:nvSpPr>
          <p:cNvPr id="81" name="Google Shape;81;p13"/>
          <p:cNvSpPr/>
          <p:nvPr/>
        </p:nvSpPr>
        <p:spPr>
          <a:xfrm>
            <a:off x="0" y="9059547"/>
            <a:ext cx="15544800" cy="998854"/>
          </a:xfrm>
          <a:prstGeom prst="rect">
            <a:avLst/>
          </a:prstGeom>
          <a:solidFill>
            <a:schemeClr val="lt1"/>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82" name="Google Shape;82;p13"/>
          <p:cNvPicPr preferRelativeResize="0"/>
          <p:nvPr/>
        </p:nvPicPr>
        <p:blipFill rotWithShape="1">
          <a:blip r:embed="rId2">
            <a:alphaModFix/>
          </a:blip>
          <a:srcRect/>
          <a:stretch/>
        </p:blipFill>
        <p:spPr>
          <a:xfrm>
            <a:off x="796091" y="9198479"/>
            <a:ext cx="2109859" cy="653833"/>
          </a:xfrm>
          <a:prstGeom prst="rect">
            <a:avLst/>
          </a:prstGeom>
          <a:noFill/>
          <a:ln>
            <a:noFill/>
          </a:ln>
        </p:spPr>
      </p:pic>
      <p:sp>
        <p:nvSpPr>
          <p:cNvPr id="83" name="Google Shape;83;p13"/>
          <p:cNvSpPr/>
          <p:nvPr/>
        </p:nvSpPr>
        <p:spPr>
          <a:xfrm>
            <a:off x="0" y="1"/>
            <a:ext cx="15544800" cy="2333181"/>
          </a:xfrm>
          <a:prstGeom prst="rect">
            <a:avLst/>
          </a:prstGeom>
          <a:solidFill>
            <a:schemeClr val="dk2">
              <a:alpha val="80000"/>
            </a:schemeClr>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sp>
        <p:nvSpPr>
          <p:cNvPr id="84" name="Google Shape;84;p13"/>
          <p:cNvSpPr txBox="1">
            <a:spLocks noGrp="1"/>
          </p:cNvSpPr>
          <p:nvPr>
            <p:ph type="title"/>
          </p:nvPr>
        </p:nvSpPr>
        <p:spPr>
          <a:xfrm>
            <a:off x="801818" y="296688"/>
            <a:ext cx="1397106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Roboto"/>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p:nvPr/>
        </p:nvSpPr>
        <p:spPr>
          <a:xfrm>
            <a:off x="0" y="2333181"/>
            <a:ext cx="7218749" cy="6726365"/>
          </a:xfrm>
          <a:prstGeom prst="rect">
            <a:avLst/>
          </a:prstGeom>
          <a:solidFill>
            <a:schemeClr val="lt2"/>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sp>
        <p:nvSpPr>
          <p:cNvPr id="86" name="Google Shape;86;p13"/>
          <p:cNvSpPr/>
          <p:nvPr/>
        </p:nvSpPr>
        <p:spPr>
          <a:xfrm>
            <a:off x="10125415" y="8340664"/>
            <a:ext cx="5419386" cy="718882"/>
          </a:xfrm>
          <a:prstGeom prst="rect">
            <a:avLst/>
          </a:prstGeom>
          <a:solidFill>
            <a:schemeClr val="dk2"/>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69801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2">
  <p:cSld name="Picture with Caption 2">
    <p:spTree>
      <p:nvGrpSpPr>
        <p:cNvPr id="1" name="Shape 87"/>
        <p:cNvGrpSpPr/>
        <p:nvPr/>
      </p:nvGrpSpPr>
      <p:grpSpPr>
        <a:xfrm>
          <a:off x="0" y="0"/>
          <a:ext cx="0" cy="0"/>
          <a:chOff x="0" y="0"/>
          <a:chExt cx="0" cy="0"/>
        </a:xfrm>
      </p:grpSpPr>
      <p:sp>
        <p:nvSpPr>
          <p:cNvPr id="88" name="Google Shape;88;p14"/>
          <p:cNvSpPr>
            <a:spLocks noGrp="1"/>
          </p:cNvSpPr>
          <p:nvPr>
            <p:ph type="pic" idx="2"/>
          </p:nvPr>
        </p:nvSpPr>
        <p:spPr>
          <a:xfrm>
            <a:off x="5541884" y="-1"/>
            <a:ext cx="10002917" cy="9059546"/>
          </a:xfrm>
          <a:prstGeom prst="rect">
            <a:avLst/>
          </a:prstGeom>
          <a:noFill/>
          <a:ln>
            <a:noFill/>
          </a:ln>
        </p:spPr>
      </p:sp>
      <p:sp>
        <p:nvSpPr>
          <p:cNvPr id="89" name="Google Shape;89;p14"/>
          <p:cNvSpPr/>
          <p:nvPr/>
        </p:nvSpPr>
        <p:spPr>
          <a:xfrm>
            <a:off x="0" y="0"/>
            <a:ext cx="14461904" cy="10073469"/>
          </a:xfrm>
          <a:custGeom>
            <a:avLst/>
            <a:gdLst/>
            <a:ahLst/>
            <a:cxnLst/>
            <a:rect l="l" t="t" r="r" b="b"/>
            <a:pathLst>
              <a:path w="11342670" h="6868274" extrusionOk="0">
                <a:moveTo>
                  <a:pt x="0" y="0"/>
                </a:moveTo>
                <a:lnTo>
                  <a:pt x="4366517" y="0"/>
                </a:lnTo>
                <a:lnTo>
                  <a:pt x="11342670" y="6868274"/>
                </a:lnTo>
                <a:lnTo>
                  <a:pt x="0" y="6858000"/>
                </a:lnTo>
                <a:lnTo>
                  <a:pt x="0" y="0"/>
                </a:lnTo>
                <a:close/>
              </a:path>
            </a:pathLst>
          </a:custGeom>
          <a:solidFill>
            <a:schemeClr val="lt1"/>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sp>
        <p:nvSpPr>
          <p:cNvPr id="90" name="Google Shape;90;p14"/>
          <p:cNvSpPr/>
          <p:nvPr/>
        </p:nvSpPr>
        <p:spPr>
          <a:xfrm>
            <a:off x="0" y="9059547"/>
            <a:ext cx="15544800" cy="998854"/>
          </a:xfrm>
          <a:prstGeom prst="rect">
            <a:avLst/>
          </a:prstGeom>
          <a:solidFill>
            <a:schemeClr val="lt1"/>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91" name="Google Shape;91;p14"/>
          <p:cNvPicPr preferRelativeResize="0"/>
          <p:nvPr/>
        </p:nvPicPr>
        <p:blipFill rotWithShape="1">
          <a:blip r:embed="rId2">
            <a:alphaModFix/>
          </a:blip>
          <a:srcRect/>
          <a:stretch/>
        </p:blipFill>
        <p:spPr>
          <a:xfrm>
            <a:off x="796091" y="9198479"/>
            <a:ext cx="2109859" cy="653833"/>
          </a:xfrm>
          <a:prstGeom prst="rect">
            <a:avLst/>
          </a:prstGeom>
          <a:noFill/>
          <a:ln>
            <a:noFill/>
          </a:ln>
        </p:spPr>
      </p:pic>
      <p:sp>
        <p:nvSpPr>
          <p:cNvPr id="92" name="Google Shape;92;p14"/>
          <p:cNvSpPr txBox="1">
            <a:spLocks noGrp="1"/>
          </p:cNvSpPr>
          <p:nvPr>
            <p:ph type="title"/>
          </p:nvPr>
        </p:nvSpPr>
        <p:spPr>
          <a:xfrm>
            <a:off x="801819" y="1"/>
            <a:ext cx="6970582" cy="899239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4400"/>
              <a:buFont typeface="Roboto"/>
              <a:buNone/>
              <a:defRPr b="1">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40325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93"/>
        <p:cNvGrpSpPr/>
        <p:nvPr/>
      </p:nvGrpSpPr>
      <p:grpSpPr>
        <a:xfrm>
          <a:off x="0" y="0"/>
          <a:ext cx="0" cy="0"/>
          <a:chOff x="0" y="0"/>
          <a:chExt cx="0" cy="0"/>
        </a:xfrm>
      </p:grpSpPr>
      <p:sp>
        <p:nvSpPr>
          <p:cNvPr id="94" name="Google Shape;94;p15"/>
          <p:cNvSpPr>
            <a:spLocks noGrp="1"/>
          </p:cNvSpPr>
          <p:nvPr>
            <p:ph type="pic" idx="2"/>
          </p:nvPr>
        </p:nvSpPr>
        <p:spPr>
          <a:xfrm>
            <a:off x="0" y="1"/>
            <a:ext cx="15544800" cy="9059546"/>
          </a:xfrm>
          <a:prstGeom prst="rect">
            <a:avLst/>
          </a:prstGeom>
          <a:noFill/>
          <a:ln>
            <a:noFill/>
          </a:ln>
        </p:spPr>
      </p:sp>
      <p:sp>
        <p:nvSpPr>
          <p:cNvPr id="95" name="Google Shape;95;p15"/>
          <p:cNvSpPr/>
          <p:nvPr/>
        </p:nvSpPr>
        <p:spPr>
          <a:xfrm>
            <a:off x="0" y="0"/>
            <a:ext cx="14461904" cy="10073469"/>
          </a:xfrm>
          <a:custGeom>
            <a:avLst/>
            <a:gdLst/>
            <a:ahLst/>
            <a:cxnLst/>
            <a:rect l="l" t="t" r="r" b="b"/>
            <a:pathLst>
              <a:path w="11342670" h="6868274" extrusionOk="0">
                <a:moveTo>
                  <a:pt x="0" y="0"/>
                </a:moveTo>
                <a:lnTo>
                  <a:pt x="4366517" y="0"/>
                </a:lnTo>
                <a:lnTo>
                  <a:pt x="11342670" y="6868274"/>
                </a:lnTo>
                <a:lnTo>
                  <a:pt x="0" y="6858000"/>
                </a:lnTo>
                <a:lnTo>
                  <a:pt x="0" y="0"/>
                </a:lnTo>
                <a:close/>
              </a:path>
            </a:pathLst>
          </a:custGeom>
          <a:solidFill>
            <a:schemeClr val="lt2">
              <a:alpha val="8627"/>
            </a:schemeClr>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sp>
        <p:nvSpPr>
          <p:cNvPr id="96" name="Google Shape;96;p15"/>
          <p:cNvSpPr/>
          <p:nvPr/>
        </p:nvSpPr>
        <p:spPr>
          <a:xfrm>
            <a:off x="0" y="9059547"/>
            <a:ext cx="15544800" cy="998854"/>
          </a:xfrm>
          <a:prstGeom prst="rect">
            <a:avLst/>
          </a:prstGeom>
          <a:solidFill>
            <a:schemeClr val="lt1"/>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97" name="Google Shape;97;p15"/>
          <p:cNvPicPr preferRelativeResize="0"/>
          <p:nvPr/>
        </p:nvPicPr>
        <p:blipFill rotWithShape="1">
          <a:blip r:embed="rId2">
            <a:alphaModFix/>
          </a:blip>
          <a:srcRect/>
          <a:stretch/>
        </p:blipFill>
        <p:spPr>
          <a:xfrm>
            <a:off x="796091" y="9198479"/>
            <a:ext cx="2109859" cy="653833"/>
          </a:xfrm>
          <a:prstGeom prst="rect">
            <a:avLst/>
          </a:prstGeom>
          <a:noFill/>
          <a:ln>
            <a:noFill/>
          </a:ln>
        </p:spPr>
      </p:pic>
    </p:spTree>
    <p:extLst>
      <p:ext uri="{BB962C8B-B14F-4D97-AF65-F5344CB8AC3E}">
        <p14:creationId xmlns:p14="http://schemas.microsoft.com/office/powerpoint/2010/main" val="588773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ull Photo 2">
  <p:cSld name="Full Photo 2">
    <p:bg>
      <p:bgPr>
        <a:solidFill>
          <a:schemeClr val="lt2">
            <a:alpha val="3529"/>
          </a:schemeClr>
        </a:solidFill>
        <a:effectLst/>
      </p:bgPr>
    </p:bg>
    <p:spTree>
      <p:nvGrpSpPr>
        <p:cNvPr id="1" name="Shape 98"/>
        <p:cNvGrpSpPr/>
        <p:nvPr/>
      </p:nvGrpSpPr>
      <p:grpSpPr>
        <a:xfrm>
          <a:off x="0" y="0"/>
          <a:ext cx="0" cy="0"/>
          <a:chOff x="0" y="0"/>
          <a:chExt cx="0" cy="0"/>
        </a:xfrm>
      </p:grpSpPr>
      <p:sp>
        <p:nvSpPr>
          <p:cNvPr id="99" name="Google Shape;99;p16"/>
          <p:cNvSpPr>
            <a:spLocks noGrp="1"/>
          </p:cNvSpPr>
          <p:nvPr>
            <p:ph type="pic" idx="2"/>
          </p:nvPr>
        </p:nvSpPr>
        <p:spPr>
          <a:xfrm>
            <a:off x="0" y="1"/>
            <a:ext cx="15544800" cy="9059546"/>
          </a:xfrm>
          <a:prstGeom prst="rect">
            <a:avLst/>
          </a:prstGeom>
          <a:noFill/>
          <a:ln>
            <a:noFill/>
          </a:ln>
        </p:spPr>
      </p:sp>
      <p:sp>
        <p:nvSpPr>
          <p:cNvPr id="100" name="Google Shape;100;p16"/>
          <p:cNvSpPr/>
          <p:nvPr/>
        </p:nvSpPr>
        <p:spPr>
          <a:xfrm>
            <a:off x="0" y="9059547"/>
            <a:ext cx="15544800" cy="998854"/>
          </a:xfrm>
          <a:prstGeom prst="rect">
            <a:avLst/>
          </a:prstGeom>
          <a:solidFill>
            <a:schemeClr val="lt1"/>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101" name="Google Shape;101;p16"/>
          <p:cNvPicPr preferRelativeResize="0"/>
          <p:nvPr/>
        </p:nvPicPr>
        <p:blipFill rotWithShape="1">
          <a:blip r:embed="rId2">
            <a:alphaModFix/>
          </a:blip>
          <a:srcRect/>
          <a:stretch/>
        </p:blipFill>
        <p:spPr>
          <a:xfrm>
            <a:off x="796091" y="9198479"/>
            <a:ext cx="2109859" cy="653833"/>
          </a:xfrm>
          <a:prstGeom prst="rect">
            <a:avLst/>
          </a:prstGeom>
          <a:noFill/>
          <a:ln>
            <a:noFill/>
          </a:ln>
        </p:spPr>
      </p:pic>
      <p:sp>
        <p:nvSpPr>
          <p:cNvPr id="102" name="Google Shape;102;p16"/>
          <p:cNvSpPr/>
          <p:nvPr/>
        </p:nvSpPr>
        <p:spPr>
          <a:xfrm>
            <a:off x="-280177" y="-290410"/>
            <a:ext cx="7819649" cy="9648027"/>
          </a:xfrm>
          <a:custGeom>
            <a:avLst/>
            <a:gdLst/>
            <a:ahLst/>
            <a:cxnLst/>
            <a:rect l="l" t="t" r="r" b="b"/>
            <a:pathLst>
              <a:path w="6133058" h="6578200" extrusionOk="0">
                <a:moveTo>
                  <a:pt x="5964944" y="3942025"/>
                </a:moveTo>
                <a:lnTo>
                  <a:pt x="3576020" y="1557551"/>
                </a:lnTo>
                <a:lnTo>
                  <a:pt x="1927018" y="3207047"/>
                </a:lnTo>
                <a:lnTo>
                  <a:pt x="1927018" y="192451"/>
                </a:lnTo>
                <a:lnTo>
                  <a:pt x="192451" y="192451"/>
                </a:lnTo>
                <a:lnTo>
                  <a:pt x="192451" y="5666701"/>
                </a:lnTo>
                <a:lnTo>
                  <a:pt x="1920094" y="5666701"/>
                </a:lnTo>
                <a:lnTo>
                  <a:pt x="3577998" y="4008796"/>
                </a:lnTo>
                <a:lnTo>
                  <a:pt x="5964944" y="6398216"/>
                </a:lnTo>
                <a:close/>
              </a:path>
            </a:pathLst>
          </a:custGeom>
          <a:solidFill>
            <a:schemeClr val="lt1">
              <a:alpha val="33725"/>
            </a:schemeClr>
          </a:solidFill>
          <a:ln>
            <a:noFill/>
          </a:ln>
        </p:spPr>
        <p:txBody>
          <a:bodyPr spcFirstLastPara="1" wrap="square" lIns="116567" tIns="58267" rIns="116567" bIns="58267"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2295"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4143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ull Photo 3">
  <p:cSld name="Full Photo 3">
    <p:spTree>
      <p:nvGrpSpPr>
        <p:cNvPr id="1" name="Shape 103"/>
        <p:cNvGrpSpPr/>
        <p:nvPr/>
      </p:nvGrpSpPr>
      <p:grpSpPr>
        <a:xfrm>
          <a:off x="0" y="0"/>
          <a:ext cx="0" cy="0"/>
          <a:chOff x="0" y="0"/>
          <a:chExt cx="0" cy="0"/>
        </a:xfrm>
      </p:grpSpPr>
      <p:sp>
        <p:nvSpPr>
          <p:cNvPr id="104" name="Google Shape;104;p17"/>
          <p:cNvSpPr>
            <a:spLocks noGrp="1"/>
          </p:cNvSpPr>
          <p:nvPr>
            <p:ph type="pic" idx="2"/>
          </p:nvPr>
        </p:nvSpPr>
        <p:spPr>
          <a:xfrm>
            <a:off x="0" y="1"/>
            <a:ext cx="15544800" cy="9199246"/>
          </a:xfrm>
          <a:prstGeom prst="rect">
            <a:avLst/>
          </a:prstGeom>
          <a:noFill/>
          <a:ln>
            <a:noFill/>
          </a:ln>
        </p:spPr>
      </p:sp>
      <p:sp>
        <p:nvSpPr>
          <p:cNvPr id="105" name="Google Shape;105;p17"/>
          <p:cNvSpPr/>
          <p:nvPr/>
        </p:nvSpPr>
        <p:spPr>
          <a:xfrm>
            <a:off x="0" y="9059547"/>
            <a:ext cx="15544800" cy="998854"/>
          </a:xfrm>
          <a:prstGeom prst="rect">
            <a:avLst/>
          </a:prstGeom>
          <a:solidFill>
            <a:schemeClr val="lt1"/>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106" name="Google Shape;106;p17"/>
          <p:cNvPicPr preferRelativeResize="0"/>
          <p:nvPr/>
        </p:nvPicPr>
        <p:blipFill rotWithShape="1">
          <a:blip r:embed="rId2">
            <a:alphaModFix/>
          </a:blip>
          <a:srcRect/>
          <a:stretch/>
        </p:blipFill>
        <p:spPr>
          <a:xfrm>
            <a:off x="796091" y="9198479"/>
            <a:ext cx="2109859" cy="653833"/>
          </a:xfrm>
          <a:prstGeom prst="rect">
            <a:avLst/>
          </a:prstGeom>
          <a:noFill/>
          <a:ln>
            <a:noFill/>
          </a:ln>
        </p:spPr>
      </p:pic>
      <p:sp>
        <p:nvSpPr>
          <p:cNvPr id="107" name="Google Shape;107;p17"/>
          <p:cNvSpPr/>
          <p:nvPr/>
        </p:nvSpPr>
        <p:spPr>
          <a:xfrm>
            <a:off x="1" y="1"/>
            <a:ext cx="6643804" cy="2333181"/>
          </a:xfrm>
          <a:prstGeom prst="rect">
            <a:avLst/>
          </a:prstGeom>
          <a:solidFill>
            <a:schemeClr val="lt2"/>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sp>
        <p:nvSpPr>
          <p:cNvPr id="108" name="Google Shape;108;p17"/>
          <p:cNvSpPr txBox="1">
            <a:spLocks noGrp="1"/>
          </p:cNvSpPr>
          <p:nvPr>
            <p:ph type="title"/>
          </p:nvPr>
        </p:nvSpPr>
        <p:spPr>
          <a:xfrm>
            <a:off x="287472" y="296689"/>
            <a:ext cx="6164685" cy="16690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Font typeface="Roboto"/>
              <a:buNone/>
              <a:defRPr sz="2295"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95767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6D1678-735A-4A05-AA25-20ACBD6F504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BEDA0-290D-4545-BA90-C6C63E45C5AB}" type="slidenum">
              <a:rPr lang="en-US" smtClean="0"/>
              <a:t>‹#›</a:t>
            </a:fld>
            <a:endParaRPr lang="en-US"/>
          </a:p>
        </p:txBody>
      </p:sp>
    </p:spTree>
    <p:extLst>
      <p:ext uri="{BB962C8B-B14F-4D97-AF65-F5344CB8AC3E}">
        <p14:creationId xmlns:p14="http://schemas.microsoft.com/office/powerpoint/2010/main" val="325872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rgbClr val="2D4670"/>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950" b="0" i="0">
                <a:solidFill>
                  <a:schemeClr val="tx1"/>
                </a:solidFill>
                <a:latin typeface="Arial"/>
                <a:cs typeface="Arial"/>
              </a:defRPr>
            </a:lvl1pPr>
          </a:lstStyle>
          <a:p>
            <a:pPr marL="12700">
              <a:lnSpc>
                <a:spcPct val="100000"/>
              </a:lnSpc>
              <a:spcBef>
                <a:spcPts val="20"/>
              </a:spcBef>
            </a:pPr>
            <a:r>
              <a:t>CONCEPTUAL</a:t>
            </a:r>
            <a:r>
              <a:rPr spc="-30"/>
              <a:t> </a:t>
            </a:r>
            <a:r>
              <a:t>DESIGN</a:t>
            </a:r>
            <a:r>
              <a:rPr spc="-15"/>
              <a:t> </a:t>
            </a:r>
            <a:r>
              <a:t>SUBMISSION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6" name="Holder 6"/>
          <p:cNvSpPr>
            <a:spLocks noGrp="1"/>
          </p:cNvSpPr>
          <p:nvPr>
            <p:ph type="sldNum" sz="quarter" idx="7"/>
          </p:nvPr>
        </p:nvSpPr>
        <p:spPr/>
        <p:txBody>
          <a:bodyPr lIns="0" tIns="0" rIns="0" bIns="0"/>
          <a:lstStyle>
            <a:lvl1pPr>
              <a:defRPr sz="1900" b="0" i="0">
                <a:solidFill>
                  <a:schemeClr val="tx1"/>
                </a:solidFill>
                <a:latin typeface="Arial"/>
                <a:cs typeface="Arial"/>
              </a:defRPr>
            </a:lvl1pPr>
          </a:lstStyle>
          <a:p>
            <a:pPr marL="266700">
              <a:lnSpc>
                <a:spcPts val="2200"/>
              </a:lnSpc>
            </a:pPr>
            <a:fld id="{81D60167-4931-47E6-BA6A-407CBD079E47}" type="slidenum">
              <a:rPr spc="-5" dirty="0"/>
              <a:t>‹#›</a:t>
            </a:fld>
            <a:endParaRPr spc="-5"/>
          </a:p>
          <a:p>
            <a:pPr marL="12700">
              <a:lnSpc>
                <a:spcPct val="100000"/>
              </a:lnSpc>
              <a:spcBef>
                <a:spcPts val="95"/>
              </a:spcBef>
            </a:pPr>
            <a:r>
              <a:rPr sz="950" spc="-5"/>
              <a:t>1/32"</a:t>
            </a:r>
            <a:r>
              <a:rPr sz="950" spc="-55"/>
              <a:t> </a:t>
            </a:r>
            <a:r>
              <a:rPr sz="950"/>
              <a:t>=</a:t>
            </a:r>
            <a:r>
              <a:rPr sz="950" spc="-40"/>
              <a:t> </a:t>
            </a:r>
            <a:r>
              <a:rPr sz="950"/>
              <a:t>1'-0"</a:t>
            </a:r>
          </a:p>
          <a:p>
            <a:pPr marL="67310">
              <a:lnSpc>
                <a:spcPct val="100000"/>
              </a:lnSpc>
              <a:spcBef>
                <a:spcPts val="375"/>
              </a:spcBef>
            </a:pPr>
            <a:r>
              <a:rPr sz="950" spc="-5"/>
              <a:t>11/18/2021</a:t>
            </a:r>
            <a:endParaRPr sz="95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91" b="0" i="0">
                <a:solidFill>
                  <a:srgbClr val="2D4670"/>
                </a:solidFill>
                <a:latin typeface="Times New Roman"/>
                <a:cs typeface="Times New Roman"/>
              </a:defRPr>
            </a:lvl1pPr>
          </a:lstStyle>
          <a:p>
            <a:endParaRPr/>
          </a:p>
        </p:txBody>
      </p:sp>
      <p:sp>
        <p:nvSpPr>
          <p:cNvPr id="3" name="Holder 3"/>
          <p:cNvSpPr>
            <a:spLocks noGrp="1"/>
          </p:cNvSpPr>
          <p:nvPr>
            <p:ph sz="half" idx="2"/>
          </p:nvPr>
        </p:nvSpPr>
        <p:spPr>
          <a:xfrm>
            <a:off x="777240" y="2313433"/>
            <a:ext cx="6761988" cy="5160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005572" y="2313433"/>
            <a:ext cx="6761988" cy="5160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26" b="0" i="0">
                <a:solidFill>
                  <a:schemeClr val="tx1"/>
                </a:solidFill>
                <a:latin typeface="Arial"/>
                <a:cs typeface="Arial"/>
              </a:defRPr>
            </a:lvl1pPr>
          </a:lstStyle>
          <a:p>
            <a:pPr marL="11040">
              <a:spcBef>
                <a:spcPts val="18"/>
              </a:spcBef>
            </a:pPr>
            <a:r>
              <a:rPr lang="en-US"/>
              <a:t>CONCEPTUAL</a:t>
            </a:r>
            <a:r>
              <a:rPr lang="en-US" spc="-26"/>
              <a:t> </a:t>
            </a:r>
            <a:r>
              <a:rPr lang="en-US"/>
              <a:t>DESIGN</a:t>
            </a:r>
            <a:r>
              <a:rPr lang="en-US" spc="-13"/>
              <a:t> </a:t>
            </a:r>
            <a:r>
              <a:rPr lang="en-US"/>
              <a:t>SUBMISSION</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7" name="Holder 7"/>
          <p:cNvSpPr>
            <a:spLocks noGrp="1"/>
          </p:cNvSpPr>
          <p:nvPr>
            <p:ph type="sldNum" sz="quarter" idx="7"/>
          </p:nvPr>
        </p:nvSpPr>
        <p:spPr/>
        <p:txBody>
          <a:bodyPr lIns="0" tIns="0" rIns="0" bIns="0"/>
          <a:lstStyle>
            <a:lvl1pPr>
              <a:defRPr sz="1651" b="0" i="0">
                <a:solidFill>
                  <a:schemeClr val="tx1"/>
                </a:solidFill>
                <a:latin typeface="Arial"/>
                <a:cs typeface="Arial"/>
              </a:defRPr>
            </a:lvl1pPr>
          </a:lstStyle>
          <a:p>
            <a:pPr marL="231841">
              <a:lnSpc>
                <a:spcPts val="1913"/>
              </a:lnSpc>
            </a:pPr>
            <a:fld id="{81D60167-4931-47E6-BA6A-407CBD079E47}" type="slidenum">
              <a:rPr lang="en-US" spc="-4" smtClean="0"/>
              <a:pPr marL="231841">
                <a:lnSpc>
                  <a:spcPts val="1913"/>
                </a:lnSpc>
              </a:pPr>
              <a:t>‹#›</a:t>
            </a:fld>
            <a:endParaRPr lang="en-US" spc="-4"/>
          </a:p>
          <a:p>
            <a:pPr marL="11040">
              <a:spcBef>
                <a:spcPts val="83"/>
              </a:spcBef>
            </a:pPr>
            <a:r>
              <a:rPr lang="en-US" sz="826" spc="-4"/>
              <a:t>1/32"</a:t>
            </a:r>
            <a:r>
              <a:rPr lang="en-US" sz="826" spc="-47"/>
              <a:t> </a:t>
            </a:r>
            <a:r>
              <a:rPr lang="en-US" sz="826"/>
              <a:t>=</a:t>
            </a:r>
            <a:r>
              <a:rPr lang="en-US" sz="826" spc="-34"/>
              <a:t> </a:t>
            </a:r>
            <a:r>
              <a:rPr lang="en-US" sz="826"/>
              <a:t>1'-0"</a:t>
            </a:r>
          </a:p>
          <a:p>
            <a:pPr marL="58512">
              <a:spcBef>
                <a:spcPts val="326"/>
              </a:spcBef>
            </a:pPr>
            <a:r>
              <a:rPr lang="en-US" sz="826" spc="-4"/>
              <a:t>11/18/2021</a:t>
            </a:r>
            <a:endParaRPr lang="en-US" sz="826"/>
          </a:p>
        </p:txBody>
      </p:sp>
    </p:spTree>
    <p:extLst>
      <p:ext uri="{BB962C8B-B14F-4D97-AF65-F5344CB8AC3E}">
        <p14:creationId xmlns:p14="http://schemas.microsoft.com/office/powerpoint/2010/main" val="2271973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rgbClr val="2D4670"/>
                </a:solidFill>
                <a:latin typeface="Times New Roman"/>
                <a:cs typeface="Times New Roman"/>
              </a:defRPr>
            </a:lvl1pPr>
          </a:lstStyle>
          <a:p>
            <a:endParaRPr/>
          </a:p>
        </p:txBody>
      </p:sp>
      <p:sp>
        <p:nvSpPr>
          <p:cNvPr id="3" name="Holder 3"/>
          <p:cNvSpPr>
            <a:spLocks noGrp="1"/>
          </p:cNvSpPr>
          <p:nvPr>
            <p:ph sz="half" idx="2"/>
          </p:nvPr>
        </p:nvSpPr>
        <p:spPr>
          <a:xfrm>
            <a:off x="777240" y="2313432"/>
            <a:ext cx="6761988"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005572" y="2313432"/>
            <a:ext cx="6761988"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50" b="0" i="0">
                <a:solidFill>
                  <a:schemeClr val="tx1"/>
                </a:solidFill>
                <a:latin typeface="Arial"/>
                <a:cs typeface="Arial"/>
              </a:defRPr>
            </a:lvl1pPr>
          </a:lstStyle>
          <a:p>
            <a:pPr marL="12700">
              <a:lnSpc>
                <a:spcPct val="100000"/>
              </a:lnSpc>
              <a:spcBef>
                <a:spcPts val="20"/>
              </a:spcBef>
            </a:pPr>
            <a:r>
              <a:t>CONCEPTUAL</a:t>
            </a:r>
            <a:r>
              <a:rPr spc="-30"/>
              <a:t> </a:t>
            </a:r>
            <a:r>
              <a:t>DESIGN</a:t>
            </a:r>
            <a:r>
              <a:rPr spc="-15"/>
              <a:t> </a:t>
            </a:r>
            <a:r>
              <a:t>SUBMISSION</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7" name="Holder 7"/>
          <p:cNvSpPr>
            <a:spLocks noGrp="1"/>
          </p:cNvSpPr>
          <p:nvPr>
            <p:ph type="sldNum" sz="quarter" idx="7"/>
          </p:nvPr>
        </p:nvSpPr>
        <p:spPr/>
        <p:txBody>
          <a:bodyPr lIns="0" tIns="0" rIns="0" bIns="0"/>
          <a:lstStyle>
            <a:lvl1pPr>
              <a:defRPr sz="1900" b="0" i="0">
                <a:solidFill>
                  <a:schemeClr val="tx1"/>
                </a:solidFill>
                <a:latin typeface="Arial"/>
                <a:cs typeface="Arial"/>
              </a:defRPr>
            </a:lvl1pPr>
          </a:lstStyle>
          <a:p>
            <a:pPr marL="266700">
              <a:lnSpc>
                <a:spcPts val="2200"/>
              </a:lnSpc>
            </a:pPr>
            <a:fld id="{81D60167-4931-47E6-BA6A-407CBD079E47}" type="slidenum">
              <a:rPr spc="-5" dirty="0"/>
              <a:t>‹#›</a:t>
            </a:fld>
            <a:endParaRPr spc="-5"/>
          </a:p>
          <a:p>
            <a:pPr marL="12700">
              <a:lnSpc>
                <a:spcPct val="100000"/>
              </a:lnSpc>
              <a:spcBef>
                <a:spcPts val="95"/>
              </a:spcBef>
            </a:pPr>
            <a:r>
              <a:rPr sz="950" spc="-5"/>
              <a:t>1/32"</a:t>
            </a:r>
            <a:r>
              <a:rPr sz="950" spc="-55"/>
              <a:t> </a:t>
            </a:r>
            <a:r>
              <a:rPr sz="950"/>
              <a:t>=</a:t>
            </a:r>
            <a:r>
              <a:rPr sz="950" spc="-40"/>
              <a:t> </a:t>
            </a:r>
            <a:r>
              <a:rPr sz="950"/>
              <a:t>1'-0"</a:t>
            </a:r>
          </a:p>
          <a:p>
            <a:pPr marL="67310">
              <a:lnSpc>
                <a:spcPct val="100000"/>
              </a:lnSpc>
              <a:spcBef>
                <a:spcPts val="375"/>
              </a:spcBef>
            </a:pPr>
            <a:r>
              <a:rPr sz="950" spc="-5"/>
              <a:t>11/18/2021</a:t>
            </a:r>
            <a:endParaRPr sz="95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18222" y="1898154"/>
            <a:ext cx="13489095" cy="7442761"/>
          </a:xfrm>
          <a:prstGeom prst="rect">
            <a:avLst/>
          </a:prstGeom>
        </p:spPr>
      </p:pic>
      <p:pic>
        <p:nvPicPr>
          <p:cNvPr id="17" name="bg object 17"/>
          <p:cNvPicPr/>
          <p:nvPr/>
        </p:nvPicPr>
        <p:blipFill>
          <a:blip r:embed="rId3" cstate="print"/>
          <a:stretch>
            <a:fillRect/>
          </a:stretch>
        </p:blipFill>
        <p:spPr>
          <a:xfrm>
            <a:off x="14273023" y="8829882"/>
            <a:ext cx="813597" cy="813597"/>
          </a:xfrm>
          <a:prstGeom prst="rect">
            <a:avLst/>
          </a:prstGeom>
        </p:spPr>
      </p:pic>
      <p:sp>
        <p:nvSpPr>
          <p:cNvPr id="2" name="Holder 2"/>
          <p:cNvSpPr>
            <a:spLocks noGrp="1"/>
          </p:cNvSpPr>
          <p:nvPr>
            <p:ph type="title"/>
          </p:nvPr>
        </p:nvSpPr>
        <p:spPr/>
        <p:txBody>
          <a:bodyPr lIns="0" tIns="0" rIns="0" bIns="0"/>
          <a:lstStyle>
            <a:lvl1pPr>
              <a:defRPr sz="1600" b="0" i="0">
                <a:solidFill>
                  <a:srgbClr val="2D4670"/>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defRPr sz="950" b="0" i="0">
                <a:solidFill>
                  <a:schemeClr val="tx1"/>
                </a:solidFill>
                <a:latin typeface="Arial"/>
                <a:cs typeface="Arial"/>
              </a:defRPr>
            </a:lvl1pPr>
          </a:lstStyle>
          <a:p>
            <a:pPr marL="12700">
              <a:lnSpc>
                <a:spcPct val="100000"/>
              </a:lnSpc>
              <a:spcBef>
                <a:spcPts val="20"/>
              </a:spcBef>
            </a:pPr>
            <a:r>
              <a:t>CONCEPTUAL</a:t>
            </a:r>
            <a:r>
              <a:rPr spc="-30"/>
              <a:t> </a:t>
            </a:r>
            <a:r>
              <a:t>DESIGN</a:t>
            </a:r>
            <a:r>
              <a:rPr spc="-15"/>
              <a:t> </a:t>
            </a:r>
            <a:r>
              <a:t>SUBMISSION</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5" name="Holder 5"/>
          <p:cNvSpPr>
            <a:spLocks noGrp="1"/>
          </p:cNvSpPr>
          <p:nvPr>
            <p:ph type="sldNum" sz="quarter" idx="7"/>
          </p:nvPr>
        </p:nvSpPr>
        <p:spPr/>
        <p:txBody>
          <a:bodyPr lIns="0" tIns="0" rIns="0" bIns="0"/>
          <a:lstStyle>
            <a:lvl1pPr>
              <a:defRPr sz="1900" b="0" i="0">
                <a:solidFill>
                  <a:schemeClr val="tx1"/>
                </a:solidFill>
                <a:latin typeface="Arial"/>
                <a:cs typeface="Arial"/>
              </a:defRPr>
            </a:lvl1pPr>
          </a:lstStyle>
          <a:p>
            <a:pPr marL="266700">
              <a:lnSpc>
                <a:spcPts val="2200"/>
              </a:lnSpc>
            </a:pPr>
            <a:fld id="{81D60167-4931-47E6-BA6A-407CBD079E47}" type="slidenum">
              <a:rPr spc="-5" dirty="0"/>
              <a:t>‹#›</a:t>
            </a:fld>
            <a:endParaRPr spc="-5"/>
          </a:p>
          <a:p>
            <a:pPr marL="12700">
              <a:lnSpc>
                <a:spcPct val="100000"/>
              </a:lnSpc>
              <a:spcBef>
                <a:spcPts val="95"/>
              </a:spcBef>
            </a:pPr>
            <a:r>
              <a:rPr sz="950" spc="-5"/>
              <a:t>1/32"</a:t>
            </a:r>
            <a:r>
              <a:rPr sz="950" spc="-55"/>
              <a:t> </a:t>
            </a:r>
            <a:r>
              <a:rPr sz="950"/>
              <a:t>=</a:t>
            </a:r>
            <a:r>
              <a:rPr sz="950" spc="-40"/>
              <a:t> </a:t>
            </a:r>
            <a:r>
              <a:rPr sz="950"/>
              <a:t>1'-0"</a:t>
            </a:r>
          </a:p>
          <a:p>
            <a:pPr marL="67310">
              <a:lnSpc>
                <a:spcPct val="100000"/>
              </a:lnSpc>
              <a:spcBef>
                <a:spcPts val="375"/>
              </a:spcBef>
            </a:pPr>
            <a:r>
              <a:rPr sz="950" spc="-5"/>
              <a:t>11/18/2021</a:t>
            </a:r>
            <a:endParaRPr sz="95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50" b="0" i="0">
                <a:solidFill>
                  <a:schemeClr val="tx1"/>
                </a:solidFill>
                <a:latin typeface="Arial"/>
                <a:cs typeface="Arial"/>
              </a:defRPr>
            </a:lvl1pPr>
          </a:lstStyle>
          <a:p>
            <a:pPr marL="12700">
              <a:lnSpc>
                <a:spcPct val="100000"/>
              </a:lnSpc>
              <a:spcBef>
                <a:spcPts val="20"/>
              </a:spcBef>
            </a:pPr>
            <a:r>
              <a:t>CONCEPTUAL</a:t>
            </a:r>
            <a:r>
              <a:rPr spc="-30"/>
              <a:t> </a:t>
            </a:r>
            <a:r>
              <a:t>DESIGN</a:t>
            </a:r>
            <a:r>
              <a:rPr spc="-15"/>
              <a:t> </a:t>
            </a:r>
            <a:r>
              <a:t>SUBMISSION</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4" name="Holder 4"/>
          <p:cNvSpPr>
            <a:spLocks noGrp="1"/>
          </p:cNvSpPr>
          <p:nvPr>
            <p:ph type="sldNum" sz="quarter" idx="7"/>
          </p:nvPr>
        </p:nvSpPr>
        <p:spPr/>
        <p:txBody>
          <a:bodyPr lIns="0" tIns="0" rIns="0" bIns="0"/>
          <a:lstStyle>
            <a:lvl1pPr>
              <a:defRPr sz="1900" b="0" i="0">
                <a:solidFill>
                  <a:schemeClr val="tx1"/>
                </a:solidFill>
                <a:latin typeface="Arial"/>
                <a:cs typeface="Arial"/>
              </a:defRPr>
            </a:lvl1pPr>
          </a:lstStyle>
          <a:p>
            <a:pPr marL="266700">
              <a:lnSpc>
                <a:spcPts val="2200"/>
              </a:lnSpc>
            </a:pPr>
            <a:fld id="{81D60167-4931-47E6-BA6A-407CBD079E47}" type="slidenum">
              <a:rPr spc="-5" dirty="0"/>
              <a:t>‹#›</a:t>
            </a:fld>
            <a:endParaRPr spc="-5"/>
          </a:p>
          <a:p>
            <a:pPr marL="12700">
              <a:lnSpc>
                <a:spcPct val="100000"/>
              </a:lnSpc>
              <a:spcBef>
                <a:spcPts val="95"/>
              </a:spcBef>
            </a:pPr>
            <a:r>
              <a:rPr sz="950" spc="-5"/>
              <a:t>1/32"</a:t>
            </a:r>
            <a:r>
              <a:rPr sz="950" spc="-55"/>
              <a:t> </a:t>
            </a:r>
            <a:r>
              <a:rPr sz="950"/>
              <a:t>=</a:t>
            </a:r>
            <a:r>
              <a:rPr sz="950" spc="-40"/>
              <a:t> </a:t>
            </a:r>
            <a:r>
              <a:rPr sz="950"/>
              <a:t>1'-0"</a:t>
            </a:r>
          </a:p>
          <a:p>
            <a:pPr marL="67310">
              <a:lnSpc>
                <a:spcPct val="100000"/>
              </a:lnSpc>
              <a:spcBef>
                <a:spcPts val="375"/>
              </a:spcBef>
            </a:pPr>
            <a:r>
              <a:rPr sz="950" spc="-5"/>
              <a:t>11/18/2021</a:t>
            </a:r>
            <a:endParaRPr sz="95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
        <p:nvSpPr>
          <p:cNvPr id="11" name="Google Shape;11;p4"/>
          <p:cNvSpPr/>
          <p:nvPr/>
        </p:nvSpPr>
        <p:spPr>
          <a:xfrm>
            <a:off x="0" y="0"/>
            <a:ext cx="14461904" cy="10073469"/>
          </a:xfrm>
          <a:custGeom>
            <a:avLst/>
            <a:gdLst/>
            <a:ahLst/>
            <a:cxnLst/>
            <a:rect l="l" t="t" r="r" b="b"/>
            <a:pathLst>
              <a:path w="11342670" h="6868274" extrusionOk="0">
                <a:moveTo>
                  <a:pt x="0" y="0"/>
                </a:moveTo>
                <a:lnTo>
                  <a:pt x="4366517" y="0"/>
                </a:lnTo>
                <a:lnTo>
                  <a:pt x="11342670" y="6868274"/>
                </a:lnTo>
                <a:lnTo>
                  <a:pt x="0" y="6858000"/>
                </a:lnTo>
                <a:lnTo>
                  <a:pt x="0" y="0"/>
                </a:lnTo>
                <a:close/>
              </a:path>
            </a:pathLst>
          </a:custGeom>
          <a:solidFill>
            <a:schemeClr val="lt2">
              <a:alpha val="8627"/>
            </a:schemeClr>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sp>
        <p:nvSpPr>
          <p:cNvPr id="12" name="Google Shape;12;p4"/>
          <p:cNvSpPr txBox="1">
            <a:spLocks noGrp="1"/>
          </p:cNvSpPr>
          <p:nvPr>
            <p:ph type="subTitle" idx="1"/>
          </p:nvPr>
        </p:nvSpPr>
        <p:spPr>
          <a:xfrm>
            <a:off x="3318325" y="6444316"/>
            <a:ext cx="11658600" cy="137237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600"/>
              <a:buNone/>
              <a:defRPr sz="2040" b="0"/>
            </a:lvl1pPr>
            <a:lvl2pPr lvl="1" algn="ctr">
              <a:lnSpc>
                <a:spcPct val="90000"/>
              </a:lnSpc>
              <a:spcBef>
                <a:spcPts val="638"/>
              </a:spcBef>
              <a:spcAft>
                <a:spcPts val="0"/>
              </a:spcAft>
              <a:buClr>
                <a:schemeClr val="dk1"/>
              </a:buClr>
              <a:buSzPts val="2000"/>
              <a:buNone/>
              <a:defRPr sz="2550"/>
            </a:lvl2pPr>
            <a:lvl3pPr lvl="2" algn="ctr">
              <a:lnSpc>
                <a:spcPct val="90000"/>
              </a:lnSpc>
              <a:spcBef>
                <a:spcPts val="638"/>
              </a:spcBef>
              <a:spcAft>
                <a:spcPts val="0"/>
              </a:spcAft>
              <a:buClr>
                <a:schemeClr val="dk1"/>
              </a:buClr>
              <a:buSzPts val="1800"/>
              <a:buNone/>
              <a:defRPr sz="2295"/>
            </a:lvl3pPr>
            <a:lvl4pPr lvl="3" algn="ctr">
              <a:lnSpc>
                <a:spcPct val="90000"/>
              </a:lnSpc>
              <a:spcBef>
                <a:spcPts val="638"/>
              </a:spcBef>
              <a:spcAft>
                <a:spcPts val="0"/>
              </a:spcAft>
              <a:buClr>
                <a:schemeClr val="dk1"/>
              </a:buClr>
              <a:buSzPts val="1600"/>
              <a:buNone/>
              <a:defRPr sz="2040"/>
            </a:lvl4pPr>
            <a:lvl5pPr lvl="4" algn="ctr">
              <a:lnSpc>
                <a:spcPct val="90000"/>
              </a:lnSpc>
              <a:spcBef>
                <a:spcPts val="638"/>
              </a:spcBef>
              <a:spcAft>
                <a:spcPts val="0"/>
              </a:spcAft>
              <a:buClr>
                <a:schemeClr val="dk1"/>
              </a:buClr>
              <a:buSzPts val="1600"/>
              <a:buNone/>
              <a:defRPr sz="2040"/>
            </a:lvl5pPr>
            <a:lvl6pPr lvl="5" algn="ctr">
              <a:lnSpc>
                <a:spcPct val="90000"/>
              </a:lnSpc>
              <a:spcBef>
                <a:spcPts val="638"/>
              </a:spcBef>
              <a:spcAft>
                <a:spcPts val="0"/>
              </a:spcAft>
              <a:buClr>
                <a:schemeClr val="dk1"/>
              </a:buClr>
              <a:buSzPts val="1600"/>
              <a:buNone/>
              <a:defRPr sz="2040"/>
            </a:lvl6pPr>
            <a:lvl7pPr lvl="6" algn="ctr">
              <a:lnSpc>
                <a:spcPct val="90000"/>
              </a:lnSpc>
              <a:spcBef>
                <a:spcPts val="638"/>
              </a:spcBef>
              <a:spcAft>
                <a:spcPts val="0"/>
              </a:spcAft>
              <a:buClr>
                <a:schemeClr val="dk1"/>
              </a:buClr>
              <a:buSzPts val="1600"/>
              <a:buNone/>
              <a:defRPr sz="2040"/>
            </a:lvl7pPr>
            <a:lvl8pPr lvl="7" algn="ctr">
              <a:lnSpc>
                <a:spcPct val="90000"/>
              </a:lnSpc>
              <a:spcBef>
                <a:spcPts val="638"/>
              </a:spcBef>
              <a:spcAft>
                <a:spcPts val="0"/>
              </a:spcAft>
              <a:buClr>
                <a:schemeClr val="dk1"/>
              </a:buClr>
              <a:buSzPts val="1600"/>
              <a:buNone/>
              <a:defRPr sz="2040"/>
            </a:lvl8pPr>
            <a:lvl9pPr lvl="8" algn="ctr">
              <a:lnSpc>
                <a:spcPct val="90000"/>
              </a:lnSpc>
              <a:spcBef>
                <a:spcPts val="638"/>
              </a:spcBef>
              <a:spcAft>
                <a:spcPts val="0"/>
              </a:spcAft>
              <a:buClr>
                <a:schemeClr val="dk1"/>
              </a:buClr>
              <a:buSzPts val="1600"/>
              <a:buNone/>
              <a:defRPr sz="2040"/>
            </a:lvl9pPr>
          </a:lstStyle>
          <a:p>
            <a:endParaRPr/>
          </a:p>
        </p:txBody>
      </p:sp>
      <p:pic>
        <p:nvPicPr>
          <p:cNvPr id="13" name="Google Shape;13;p4"/>
          <p:cNvPicPr preferRelativeResize="0"/>
          <p:nvPr/>
        </p:nvPicPr>
        <p:blipFill rotWithShape="1">
          <a:blip r:embed="rId2">
            <a:alphaModFix/>
          </a:blip>
          <a:srcRect/>
          <a:stretch/>
        </p:blipFill>
        <p:spPr>
          <a:xfrm>
            <a:off x="1172784" y="1627997"/>
            <a:ext cx="7765475" cy="3734849"/>
          </a:xfrm>
          <a:prstGeom prst="rect">
            <a:avLst/>
          </a:prstGeom>
          <a:noFill/>
          <a:ln>
            <a:noFill/>
          </a:ln>
        </p:spPr>
      </p:pic>
      <p:sp>
        <p:nvSpPr>
          <p:cNvPr id="14" name="Google Shape;14;p4"/>
          <p:cNvSpPr>
            <a:spLocks noGrp="1"/>
          </p:cNvSpPr>
          <p:nvPr>
            <p:ph type="pic" idx="2"/>
          </p:nvPr>
        </p:nvSpPr>
        <p:spPr>
          <a:xfrm>
            <a:off x="9735318" y="987214"/>
            <a:ext cx="5379958" cy="5201497"/>
          </a:xfrm>
          <a:prstGeom prst="rect">
            <a:avLst/>
          </a:prstGeom>
          <a:noFill/>
          <a:ln>
            <a:noFill/>
          </a:ln>
        </p:spPr>
      </p:sp>
      <p:cxnSp>
        <p:nvCxnSpPr>
          <p:cNvPr id="15" name="Google Shape;15;p4"/>
          <p:cNvCxnSpPr/>
          <p:nvPr/>
        </p:nvCxnSpPr>
        <p:spPr>
          <a:xfrm>
            <a:off x="3432085" y="8287819"/>
            <a:ext cx="1810476" cy="0"/>
          </a:xfrm>
          <a:prstGeom prst="straightConnector1">
            <a:avLst/>
          </a:prstGeom>
          <a:noFill/>
          <a:ln w="38100" cap="flat" cmpd="sng">
            <a:solidFill>
              <a:schemeClr val="accent1"/>
            </a:solidFill>
            <a:prstDash val="solid"/>
            <a:miter lim="800000"/>
            <a:headEnd type="none" w="sm" len="sm"/>
            <a:tailEnd type="none" w="sm" len="sm"/>
          </a:ln>
        </p:spPr>
      </p:cxnSp>
      <p:sp>
        <p:nvSpPr>
          <p:cNvPr id="16" name="Google Shape;16;p4"/>
          <p:cNvSpPr txBox="1"/>
          <p:nvPr/>
        </p:nvSpPr>
        <p:spPr>
          <a:xfrm>
            <a:off x="3318325" y="7770931"/>
            <a:ext cx="2590828" cy="451100"/>
          </a:xfrm>
          <a:prstGeom prst="rect">
            <a:avLst/>
          </a:prstGeom>
          <a:noFill/>
          <a:ln>
            <a:noFill/>
          </a:ln>
        </p:spPr>
        <p:txBody>
          <a:bodyPr spcFirstLastPara="1" wrap="square" lIns="116567" tIns="58267" rIns="116567" bIns="58267" anchor="t" anchorCtr="0">
            <a:noAutofit/>
          </a:bodyPr>
          <a:lstStyle/>
          <a:p>
            <a:pPr marL="0" marR="0" lvl="0" indent="0" algn="l" rtl="0">
              <a:lnSpc>
                <a:spcPct val="90000"/>
              </a:lnSpc>
              <a:spcBef>
                <a:spcPts val="0"/>
              </a:spcBef>
              <a:spcAft>
                <a:spcPts val="0"/>
              </a:spcAft>
              <a:buClr>
                <a:schemeClr val="dk1"/>
              </a:buClr>
              <a:buSzPts val="1600"/>
              <a:buFont typeface="Arial"/>
              <a:buNone/>
            </a:pPr>
            <a:r>
              <a:rPr lang="en-US" sz="2040" b="1" i="0" u="none" strike="noStrike" cap="none">
                <a:solidFill>
                  <a:schemeClr val="dk1"/>
                </a:solidFill>
                <a:latin typeface="Roboto"/>
                <a:ea typeface="Roboto"/>
                <a:cs typeface="Roboto"/>
                <a:sym typeface="Roboto"/>
              </a:rPr>
              <a:t>www.HACP.org</a:t>
            </a:r>
            <a:endParaRPr sz="1785"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endParaRPr sz="2040" b="0" i="0" u="none" strike="noStrike" cap="none">
              <a:solidFill>
                <a:schemeClr val="dk1"/>
              </a:solidFill>
              <a:latin typeface="Roboto"/>
              <a:ea typeface="Roboto"/>
              <a:cs typeface="Roboto"/>
              <a:sym typeface="Roboto"/>
            </a:endParaRPr>
          </a:p>
        </p:txBody>
      </p:sp>
    </p:spTree>
    <p:extLst>
      <p:ext uri="{BB962C8B-B14F-4D97-AF65-F5344CB8AC3E}">
        <p14:creationId xmlns:p14="http://schemas.microsoft.com/office/powerpoint/2010/main" val="3676466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7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
        <p:cNvGrpSpPr/>
        <p:nvPr/>
      </p:nvGrpSpPr>
      <p:grpSpPr>
        <a:xfrm>
          <a:off x="0" y="0"/>
          <a:ext cx="0" cy="0"/>
          <a:chOff x="0" y="0"/>
          <a:chExt cx="0" cy="0"/>
        </a:xfrm>
      </p:grpSpPr>
      <p:sp>
        <p:nvSpPr>
          <p:cNvPr id="18" name="Google Shape;18;p18"/>
          <p:cNvSpPr/>
          <p:nvPr/>
        </p:nvSpPr>
        <p:spPr>
          <a:xfrm>
            <a:off x="0" y="0"/>
            <a:ext cx="14461904" cy="10073469"/>
          </a:xfrm>
          <a:custGeom>
            <a:avLst/>
            <a:gdLst/>
            <a:ahLst/>
            <a:cxnLst/>
            <a:rect l="l" t="t" r="r" b="b"/>
            <a:pathLst>
              <a:path w="11342670" h="6868274" extrusionOk="0">
                <a:moveTo>
                  <a:pt x="0" y="0"/>
                </a:moveTo>
                <a:lnTo>
                  <a:pt x="4366517" y="0"/>
                </a:lnTo>
                <a:lnTo>
                  <a:pt x="11342670" y="6868274"/>
                </a:lnTo>
                <a:lnTo>
                  <a:pt x="0" y="6858000"/>
                </a:lnTo>
                <a:lnTo>
                  <a:pt x="0" y="0"/>
                </a:lnTo>
                <a:close/>
              </a:path>
            </a:pathLst>
          </a:custGeom>
          <a:solidFill>
            <a:schemeClr val="lt2">
              <a:alpha val="8627"/>
            </a:schemeClr>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sp>
        <p:nvSpPr>
          <p:cNvPr id="19" name="Google Shape;19;p18"/>
          <p:cNvSpPr/>
          <p:nvPr/>
        </p:nvSpPr>
        <p:spPr>
          <a:xfrm>
            <a:off x="0" y="9059547"/>
            <a:ext cx="15544800" cy="998854"/>
          </a:xfrm>
          <a:prstGeom prst="rect">
            <a:avLst/>
          </a:prstGeom>
          <a:solidFill>
            <a:schemeClr val="lt1"/>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20" name="Google Shape;20;p18"/>
          <p:cNvPicPr preferRelativeResize="0"/>
          <p:nvPr/>
        </p:nvPicPr>
        <p:blipFill rotWithShape="1">
          <a:blip r:embed="rId2">
            <a:alphaModFix/>
          </a:blip>
          <a:srcRect/>
          <a:stretch/>
        </p:blipFill>
        <p:spPr>
          <a:xfrm>
            <a:off x="796091" y="9198479"/>
            <a:ext cx="2109859" cy="653833"/>
          </a:xfrm>
          <a:prstGeom prst="rect">
            <a:avLst/>
          </a:prstGeom>
          <a:noFill/>
          <a:ln>
            <a:noFill/>
          </a:ln>
        </p:spPr>
      </p:pic>
    </p:spTree>
    <p:extLst>
      <p:ext uri="{BB962C8B-B14F-4D97-AF65-F5344CB8AC3E}">
        <p14:creationId xmlns:p14="http://schemas.microsoft.com/office/powerpoint/2010/main" val="2254431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a:stretch/>
        </p:blipFill>
        <p:spPr>
          <a:xfrm>
            <a:off x="8198525" y="-8148"/>
            <a:ext cx="7378217" cy="9067695"/>
          </a:xfrm>
          <a:prstGeom prst="rect">
            <a:avLst/>
          </a:prstGeom>
          <a:noFill/>
          <a:ln>
            <a:noFill/>
          </a:ln>
        </p:spPr>
      </p:pic>
      <p:sp>
        <p:nvSpPr>
          <p:cNvPr id="30" name="Google Shape;30;p6"/>
          <p:cNvSpPr/>
          <p:nvPr/>
        </p:nvSpPr>
        <p:spPr>
          <a:xfrm>
            <a:off x="0" y="9059547"/>
            <a:ext cx="15544800" cy="998854"/>
          </a:xfrm>
          <a:prstGeom prst="rect">
            <a:avLst/>
          </a:prstGeom>
          <a:solidFill>
            <a:schemeClr val="lt1"/>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31" name="Google Shape;31;p6"/>
          <p:cNvPicPr preferRelativeResize="0"/>
          <p:nvPr/>
        </p:nvPicPr>
        <p:blipFill rotWithShape="1">
          <a:blip r:embed="rId3">
            <a:alphaModFix/>
          </a:blip>
          <a:srcRect/>
          <a:stretch/>
        </p:blipFill>
        <p:spPr>
          <a:xfrm>
            <a:off x="796091" y="9198479"/>
            <a:ext cx="2109859" cy="653833"/>
          </a:xfrm>
          <a:prstGeom prst="rect">
            <a:avLst/>
          </a:prstGeom>
          <a:noFill/>
          <a:ln>
            <a:noFill/>
          </a:ln>
        </p:spPr>
      </p:pic>
      <p:sp>
        <p:nvSpPr>
          <p:cNvPr id="32" name="Google Shape;32;p6"/>
          <p:cNvSpPr txBox="1"/>
          <p:nvPr/>
        </p:nvSpPr>
        <p:spPr>
          <a:xfrm>
            <a:off x="796091" y="2326918"/>
            <a:ext cx="6979189" cy="4397562"/>
          </a:xfrm>
          <a:prstGeom prst="rect">
            <a:avLst/>
          </a:prstGeom>
          <a:noFill/>
          <a:ln>
            <a:noFill/>
          </a:ln>
        </p:spPr>
        <p:txBody>
          <a:bodyPr spcFirstLastPara="1" wrap="square" lIns="116567" tIns="58267" rIns="116567" bIns="58267" anchor="ctr" anchorCtr="0">
            <a:spAutoFit/>
          </a:bodyPr>
          <a:lstStyle/>
          <a:p>
            <a:pPr marL="582930" marR="0" lvl="0" indent="-582930" algn="l" rtl="0">
              <a:lnSpc>
                <a:spcPct val="100000"/>
              </a:lnSpc>
              <a:spcBef>
                <a:spcPts val="0"/>
              </a:spcBef>
              <a:spcAft>
                <a:spcPts val="0"/>
              </a:spcAft>
              <a:buClr>
                <a:schemeClr val="dk2"/>
              </a:buClr>
              <a:buSzPts val="2800"/>
              <a:buFont typeface="Arial"/>
              <a:buChar char="•"/>
            </a:pPr>
            <a:r>
              <a:rPr lang="en-US" sz="3570" b="0" i="0" u="none" strike="noStrike" cap="none">
                <a:solidFill>
                  <a:schemeClr val="dk2"/>
                </a:solidFill>
                <a:latin typeface="Roboto"/>
                <a:ea typeface="Roboto"/>
                <a:cs typeface="Roboto"/>
                <a:sym typeface="Roboto"/>
              </a:rPr>
              <a:t>Edit Master text styles</a:t>
            </a:r>
            <a:endParaRPr sz="1785" b="0" i="0" u="none" strike="noStrike" cap="none">
              <a:solidFill>
                <a:srgbClr val="000000"/>
              </a:solidFill>
              <a:latin typeface="Arial"/>
              <a:ea typeface="Arial"/>
              <a:cs typeface="Arial"/>
              <a:sym typeface="Arial"/>
            </a:endParaRPr>
          </a:p>
          <a:p>
            <a:pPr marL="582930" marR="0" lvl="0" indent="-582930" algn="l" rtl="0">
              <a:lnSpc>
                <a:spcPct val="100000"/>
              </a:lnSpc>
              <a:spcBef>
                <a:spcPts val="2295"/>
              </a:spcBef>
              <a:spcAft>
                <a:spcPts val="0"/>
              </a:spcAft>
              <a:buClr>
                <a:schemeClr val="dk2"/>
              </a:buClr>
              <a:buSzPts val="2800"/>
              <a:buFont typeface="Arial"/>
              <a:buChar char="•"/>
            </a:pPr>
            <a:r>
              <a:rPr lang="en-US" sz="3570" b="0" i="0" u="none" strike="noStrike" cap="none">
                <a:solidFill>
                  <a:schemeClr val="dk2"/>
                </a:solidFill>
                <a:latin typeface="Roboto"/>
                <a:ea typeface="Roboto"/>
                <a:cs typeface="Roboto"/>
                <a:sym typeface="Roboto"/>
              </a:rPr>
              <a:t>Edit Master text styles</a:t>
            </a:r>
            <a:endParaRPr sz="1785" b="0" i="0" u="none" strike="noStrike" cap="none">
              <a:solidFill>
                <a:srgbClr val="000000"/>
              </a:solidFill>
              <a:latin typeface="Arial"/>
              <a:ea typeface="Arial"/>
              <a:cs typeface="Arial"/>
              <a:sym typeface="Arial"/>
            </a:endParaRPr>
          </a:p>
          <a:p>
            <a:pPr marL="582930" marR="0" lvl="0" indent="-582930" algn="l" rtl="0">
              <a:lnSpc>
                <a:spcPct val="100000"/>
              </a:lnSpc>
              <a:spcBef>
                <a:spcPts val="2295"/>
              </a:spcBef>
              <a:spcAft>
                <a:spcPts val="0"/>
              </a:spcAft>
              <a:buClr>
                <a:schemeClr val="dk2"/>
              </a:buClr>
              <a:buSzPts val="2800"/>
              <a:buFont typeface="Arial"/>
              <a:buChar char="•"/>
            </a:pPr>
            <a:r>
              <a:rPr lang="en-US" sz="3570" b="0" i="0" u="none" strike="noStrike" cap="none">
                <a:solidFill>
                  <a:schemeClr val="dk2"/>
                </a:solidFill>
                <a:latin typeface="Roboto"/>
                <a:ea typeface="Roboto"/>
                <a:cs typeface="Roboto"/>
                <a:sym typeface="Roboto"/>
              </a:rPr>
              <a:t>Edit Master text styles</a:t>
            </a:r>
            <a:endParaRPr sz="1785" b="0" i="0" u="none" strike="noStrike" cap="none">
              <a:solidFill>
                <a:srgbClr val="000000"/>
              </a:solidFill>
              <a:latin typeface="Arial"/>
              <a:ea typeface="Arial"/>
              <a:cs typeface="Arial"/>
              <a:sym typeface="Arial"/>
            </a:endParaRPr>
          </a:p>
          <a:p>
            <a:pPr marL="582930" marR="0" lvl="0" indent="-582930" algn="l" rtl="0">
              <a:lnSpc>
                <a:spcPct val="100000"/>
              </a:lnSpc>
              <a:spcBef>
                <a:spcPts val="2295"/>
              </a:spcBef>
              <a:spcAft>
                <a:spcPts val="0"/>
              </a:spcAft>
              <a:buClr>
                <a:schemeClr val="dk2"/>
              </a:buClr>
              <a:buSzPts val="2800"/>
              <a:buFont typeface="Arial"/>
              <a:buChar char="•"/>
            </a:pPr>
            <a:r>
              <a:rPr lang="en-US" sz="3570" b="0" i="0" u="none" strike="noStrike" cap="none">
                <a:solidFill>
                  <a:schemeClr val="dk2"/>
                </a:solidFill>
                <a:latin typeface="Roboto"/>
                <a:ea typeface="Roboto"/>
                <a:cs typeface="Roboto"/>
                <a:sym typeface="Roboto"/>
              </a:rPr>
              <a:t>Edit Master text styles</a:t>
            </a:r>
            <a:endParaRPr sz="1785" b="0" i="0" u="none" strike="noStrike" cap="none">
              <a:solidFill>
                <a:srgbClr val="000000"/>
              </a:solidFill>
              <a:latin typeface="Arial"/>
              <a:ea typeface="Arial"/>
              <a:cs typeface="Arial"/>
              <a:sym typeface="Arial"/>
            </a:endParaRPr>
          </a:p>
          <a:p>
            <a:pPr marL="582930" marR="0" lvl="0" indent="-582930" algn="l" rtl="0">
              <a:lnSpc>
                <a:spcPct val="100000"/>
              </a:lnSpc>
              <a:spcBef>
                <a:spcPts val="2295"/>
              </a:spcBef>
              <a:spcAft>
                <a:spcPts val="0"/>
              </a:spcAft>
              <a:buClr>
                <a:schemeClr val="dk2"/>
              </a:buClr>
              <a:buSzPts val="2800"/>
              <a:buFont typeface="Arial"/>
              <a:buChar char="•"/>
            </a:pPr>
            <a:r>
              <a:rPr lang="en-US" sz="3570" b="0" i="0" u="none" strike="noStrike" cap="none">
                <a:solidFill>
                  <a:schemeClr val="dk2"/>
                </a:solidFill>
                <a:latin typeface="Roboto"/>
                <a:ea typeface="Roboto"/>
                <a:cs typeface="Roboto"/>
                <a:sym typeface="Roboto"/>
              </a:rPr>
              <a:t>Edit Master text styles</a:t>
            </a:r>
            <a:endParaRPr sz="178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295"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017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8"/>
          <p:cNvSpPr/>
          <p:nvPr/>
        </p:nvSpPr>
        <p:spPr>
          <a:xfrm>
            <a:off x="7772400" y="0"/>
            <a:ext cx="7772400" cy="10058400"/>
          </a:xfrm>
          <a:prstGeom prst="rect">
            <a:avLst/>
          </a:prstGeom>
          <a:solidFill>
            <a:schemeClr val="lt2"/>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sp>
        <p:nvSpPr>
          <p:cNvPr id="40" name="Google Shape;40;p8"/>
          <p:cNvSpPr/>
          <p:nvPr/>
        </p:nvSpPr>
        <p:spPr>
          <a:xfrm>
            <a:off x="0" y="0"/>
            <a:ext cx="7772400" cy="10058400"/>
          </a:xfrm>
          <a:prstGeom prst="rect">
            <a:avLst/>
          </a:prstGeom>
          <a:solidFill>
            <a:schemeClr val="dk2"/>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sp>
        <p:nvSpPr>
          <p:cNvPr id="41" name="Google Shape;41;p8"/>
          <p:cNvSpPr txBox="1">
            <a:spLocks noGrp="1"/>
          </p:cNvSpPr>
          <p:nvPr>
            <p:ph type="title"/>
          </p:nvPr>
        </p:nvSpPr>
        <p:spPr>
          <a:xfrm>
            <a:off x="801818" y="535517"/>
            <a:ext cx="13407390"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Roboto"/>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
          <p:cNvSpPr txBox="1">
            <a:spLocks noGrp="1"/>
          </p:cNvSpPr>
          <p:nvPr>
            <p:ph type="body" idx="1"/>
          </p:nvPr>
        </p:nvSpPr>
        <p:spPr>
          <a:xfrm>
            <a:off x="801818" y="2677584"/>
            <a:ext cx="6606540" cy="6381962"/>
          </a:xfrm>
          <a:prstGeom prst="rect">
            <a:avLst/>
          </a:prstGeom>
          <a:noFill/>
          <a:ln>
            <a:noFill/>
          </a:ln>
        </p:spPr>
        <p:txBody>
          <a:bodyPr spcFirstLastPara="1" wrap="square" lIns="91425" tIns="45700" rIns="91425" bIns="45700" anchor="t" anchorCtr="0">
            <a:normAutofit/>
          </a:bodyPr>
          <a:lstStyle>
            <a:lvl1pPr marL="582930" lvl="0" indent="-291465" algn="l">
              <a:lnSpc>
                <a:spcPct val="90000"/>
              </a:lnSpc>
              <a:spcBef>
                <a:spcPts val="1275"/>
              </a:spcBef>
              <a:spcAft>
                <a:spcPts val="0"/>
              </a:spcAft>
              <a:buClr>
                <a:schemeClr val="lt1"/>
              </a:buClr>
              <a:buSzPts val="2800"/>
              <a:buNone/>
              <a:defRPr>
                <a:solidFill>
                  <a:schemeClr val="lt1"/>
                </a:solidFill>
              </a:defRPr>
            </a:lvl1pPr>
            <a:lvl2pPr marL="1165860" lvl="1" indent="-485775" algn="l">
              <a:lnSpc>
                <a:spcPct val="90000"/>
              </a:lnSpc>
              <a:spcBef>
                <a:spcPts val="638"/>
              </a:spcBef>
              <a:spcAft>
                <a:spcPts val="0"/>
              </a:spcAft>
              <a:buClr>
                <a:schemeClr val="lt1"/>
              </a:buClr>
              <a:buSzPts val="2400"/>
              <a:buChar char="•"/>
              <a:defRPr>
                <a:solidFill>
                  <a:schemeClr val="lt1"/>
                </a:solidFill>
              </a:defRPr>
            </a:lvl2pPr>
            <a:lvl3pPr marL="1748790" lvl="2" indent="-453390" algn="l">
              <a:lnSpc>
                <a:spcPct val="90000"/>
              </a:lnSpc>
              <a:spcBef>
                <a:spcPts val="638"/>
              </a:spcBef>
              <a:spcAft>
                <a:spcPts val="0"/>
              </a:spcAft>
              <a:buClr>
                <a:schemeClr val="lt1"/>
              </a:buClr>
              <a:buSzPts val="2000"/>
              <a:buChar char="⁻"/>
              <a:defRPr>
                <a:solidFill>
                  <a:schemeClr val="lt1"/>
                </a:solidFill>
              </a:defRPr>
            </a:lvl3pPr>
            <a:lvl4pPr marL="2331720" lvl="3" indent="-437198" algn="l">
              <a:lnSpc>
                <a:spcPct val="90000"/>
              </a:lnSpc>
              <a:spcBef>
                <a:spcPts val="638"/>
              </a:spcBef>
              <a:spcAft>
                <a:spcPts val="0"/>
              </a:spcAft>
              <a:buClr>
                <a:schemeClr val="lt1"/>
              </a:buClr>
              <a:buSzPts val="1800"/>
              <a:buChar char="o"/>
              <a:defRPr>
                <a:solidFill>
                  <a:schemeClr val="lt1"/>
                </a:solidFill>
              </a:defRPr>
            </a:lvl4pPr>
            <a:lvl5pPr marL="2914650" lvl="4" indent="-437198" algn="l">
              <a:lnSpc>
                <a:spcPct val="90000"/>
              </a:lnSpc>
              <a:spcBef>
                <a:spcPts val="638"/>
              </a:spcBef>
              <a:spcAft>
                <a:spcPts val="0"/>
              </a:spcAft>
              <a:buClr>
                <a:schemeClr val="lt1"/>
              </a:buClr>
              <a:buSzPts val="1800"/>
              <a:buChar char="•"/>
              <a:defRPr>
                <a:solidFill>
                  <a:schemeClr val="lt1"/>
                </a:solidFill>
              </a:defRPr>
            </a:lvl5pPr>
            <a:lvl6pPr marL="3497580" lvl="5" indent="-437198" algn="l">
              <a:lnSpc>
                <a:spcPct val="90000"/>
              </a:lnSpc>
              <a:spcBef>
                <a:spcPts val="638"/>
              </a:spcBef>
              <a:spcAft>
                <a:spcPts val="0"/>
              </a:spcAft>
              <a:buClr>
                <a:schemeClr val="dk1"/>
              </a:buClr>
              <a:buSzPts val="1800"/>
              <a:buChar char="•"/>
              <a:defRPr/>
            </a:lvl6pPr>
            <a:lvl7pPr marL="4080510" lvl="6" indent="-437198" algn="l">
              <a:lnSpc>
                <a:spcPct val="90000"/>
              </a:lnSpc>
              <a:spcBef>
                <a:spcPts val="638"/>
              </a:spcBef>
              <a:spcAft>
                <a:spcPts val="0"/>
              </a:spcAft>
              <a:buClr>
                <a:schemeClr val="dk1"/>
              </a:buClr>
              <a:buSzPts val="1800"/>
              <a:buChar char="•"/>
              <a:defRPr/>
            </a:lvl7pPr>
            <a:lvl8pPr marL="4663440" lvl="7" indent="-437198" algn="l">
              <a:lnSpc>
                <a:spcPct val="90000"/>
              </a:lnSpc>
              <a:spcBef>
                <a:spcPts val="638"/>
              </a:spcBef>
              <a:spcAft>
                <a:spcPts val="0"/>
              </a:spcAft>
              <a:buClr>
                <a:schemeClr val="dk1"/>
              </a:buClr>
              <a:buSzPts val="1800"/>
              <a:buChar char="•"/>
              <a:defRPr/>
            </a:lvl8pPr>
            <a:lvl9pPr marL="5246370" lvl="8" indent="-437198" algn="l">
              <a:lnSpc>
                <a:spcPct val="90000"/>
              </a:lnSpc>
              <a:spcBef>
                <a:spcPts val="638"/>
              </a:spcBef>
              <a:spcAft>
                <a:spcPts val="0"/>
              </a:spcAft>
              <a:buClr>
                <a:schemeClr val="dk1"/>
              </a:buClr>
              <a:buSzPts val="1800"/>
              <a:buChar char="•"/>
              <a:defRPr/>
            </a:lvl9pPr>
          </a:lstStyle>
          <a:p>
            <a:endParaRPr/>
          </a:p>
        </p:txBody>
      </p:sp>
      <p:sp>
        <p:nvSpPr>
          <p:cNvPr id="43" name="Google Shape;43;p8"/>
          <p:cNvSpPr txBox="1">
            <a:spLocks noGrp="1"/>
          </p:cNvSpPr>
          <p:nvPr>
            <p:ph type="body" idx="2"/>
          </p:nvPr>
        </p:nvSpPr>
        <p:spPr>
          <a:xfrm>
            <a:off x="8038115" y="2677584"/>
            <a:ext cx="6606540" cy="6381962"/>
          </a:xfrm>
          <a:prstGeom prst="rect">
            <a:avLst/>
          </a:prstGeom>
          <a:noFill/>
          <a:ln>
            <a:noFill/>
          </a:ln>
        </p:spPr>
        <p:txBody>
          <a:bodyPr spcFirstLastPara="1" wrap="square" lIns="91425" tIns="45700" rIns="91425" bIns="45700" anchor="t" anchorCtr="0">
            <a:normAutofit/>
          </a:bodyPr>
          <a:lstStyle>
            <a:lvl1pPr marL="582930" lvl="0" indent="-291465" algn="l">
              <a:lnSpc>
                <a:spcPct val="90000"/>
              </a:lnSpc>
              <a:spcBef>
                <a:spcPts val="1275"/>
              </a:spcBef>
              <a:spcAft>
                <a:spcPts val="0"/>
              </a:spcAft>
              <a:buClr>
                <a:schemeClr val="dk2"/>
              </a:buClr>
              <a:buSzPts val="2800"/>
              <a:buNone/>
              <a:defRPr>
                <a:solidFill>
                  <a:schemeClr val="dk2"/>
                </a:solidFill>
              </a:defRPr>
            </a:lvl1pPr>
            <a:lvl2pPr marL="1165860" lvl="1" indent="-485775" algn="l">
              <a:lnSpc>
                <a:spcPct val="90000"/>
              </a:lnSpc>
              <a:spcBef>
                <a:spcPts val="638"/>
              </a:spcBef>
              <a:spcAft>
                <a:spcPts val="0"/>
              </a:spcAft>
              <a:buClr>
                <a:schemeClr val="dk2"/>
              </a:buClr>
              <a:buSzPts val="2400"/>
              <a:buChar char="•"/>
              <a:defRPr>
                <a:solidFill>
                  <a:schemeClr val="dk2"/>
                </a:solidFill>
              </a:defRPr>
            </a:lvl2pPr>
            <a:lvl3pPr marL="1748790" lvl="2" indent="-453390" algn="l">
              <a:lnSpc>
                <a:spcPct val="90000"/>
              </a:lnSpc>
              <a:spcBef>
                <a:spcPts val="638"/>
              </a:spcBef>
              <a:spcAft>
                <a:spcPts val="0"/>
              </a:spcAft>
              <a:buClr>
                <a:schemeClr val="dk2"/>
              </a:buClr>
              <a:buSzPts val="2000"/>
              <a:buChar char="⁻"/>
              <a:defRPr>
                <a:solidFill>
                  <a:schemeClr val="dk2"/>
                </a:solidFill>
              </a:defRPr>
            </a:lvl3pPr>
            <a:lvl4pPr marL="2331720" lvl="3" indent="-437198" algn="l">
              <a:lnSpc>
                <a:spcPct val="90000"/>
              </a:lnSpc>
              <a:spcBef>
                <a:spcPts val="638"/>
              </a:spcBef>
              <a:spcAft>
                <a:spcPts val="0"/>
              </a:spcAft>
              <a:buClr>
                <a:schemeClr val="dk2"/>
              </a:buClr>
              <a:buSzPts val="1800"/>
              <a:buChar char="o"/>
              <a:defRPr>
                <a:solidFill>
                  <a:schemeClr val="dk2"/>
                </a:solidFill>
              </a:defRPr>
            </a:lvl4pPr>
            <a:lvl5pPr marL="2914650" lvl="4" indent="-437198" algn="l">
              <a:lnSpc>
                <a:spcPct val="90000"/>
              </a:lnSpc>
              <a:spcBef>
                <a:spcPts val="638"/>
              </a:spcBef>
              <a:spcAft>
                <a:spcPts val="0"/>
              </a:spcAft>
              <a:buClr>
                <a:schemeClr val="dk2"/>
              </a:buClr>
              <a:buSzPts val="1800"/>
              <a:buChar char="•"/>
              <a:defRPr>
                <a:solidFill>
                  <a:schemeClr val="dk2"/>
                </a:solidFill>
              </a:defRPr>
            </a:lvl5pPr>
            <a:lvl6pPr marL="3497580" lvl="5" indent="-437198" algn="l">
              <a:lnSpc>
                <a:spcPct val="90000"/>
              </a:lnSpc>
              <a:spcBef>
                <a:spcPts val="638"/>
              </a:spcBef>
              <a:spcAft>
                <a:spcPts val="0"/>
              </a:spcAft>
              <a:buClr>
                <a:schemeClr val="dk1"/>
              </a:buClr>
              <a:buSzPts val="1800"/>
              <a:buChar char="•"/>
              <a:defRPr/>
            </a:lvl6pPr>
            <a:lvl7pPr marL="4080510" lvl="6" indent="-437198" algn="l">
              <a:lnSpc>
                <a:spcPct val="90000"/>
              </a:lnSpc>
              <a:spcBef>
                <a:spcPts val="638"/>
              </a:spcBef>
              <a:spcAft>
                <a:spcPts val="0"/>
              </a:spcAft>
              <a:buClr>
                <a:schemeClr val="dk1"/>
              </a:buClr>
              <a:buSzPts val="1800"/>
              <a:buChar char="•"/>
              <a:defRPr/>
            </a:lvl7pPr>
            <a:lvl8pPr marL="4663440" lvl="7" indent="-437198" algn="l">
              <a:lnSpc>
                <a:spcPct val="90000"/>
              </a:lnSpc>
              <a:spcBef>
                <a:spcPts val="638"/>
              </a:spcBef>
              <a:spcAft>
                <a:spcPts val="0"/>
              </a:spcAft>
              <a:buClr>
                <a:schemeClr val="dk1"/>
              </a:buClr>
              <a:buSzPts val="1800"/>
              <a:buChar char="•"/>
              <a:defRPr/>
            </a:lvl8pPr>
            <a:lvl9pPr marL="5246370" lvl="8" indent="-437198" algn="l">
              <a:lnSpc>
                <a:spcPct val="90000"/>
              </a:lnSpc>
              <a:spcBef>
                <a:spcPts val="638"/>
              </a:spcBef>
              <a:spcAft>
                <a:spcPts val="0"/>
              </a:spcAft>
              <a:buClr>
                <a:schemeClr val="dk1"/>
              </a:buClr>
              <a:buSzPts val="1800"/>
              <a:buChar char="•"/>
              <a:defRPr/>
            </a:lvl9pPr>
          </a:lstStyle>
          <a:p>
            <a:endParaRPr/>
          </a:p>
        </p:txBody>
      </p:sp>
      <p:sp>
        <p:nvSpPr>
          <p:cNvPr id="44" name="Google Shape;44;p8"/>
          <p:cNvSpPr/>
          <p:nvPr/>
        </p:nvSpPr>
        <p:spPr>
          <a:xfrm>
            <a:off x="0" y="9059547"/>
            <a:ext cx="15544800" cy="998854"/>
          </a:xfrm>
          <a:prstGeom prst="rect">
            <a:avLst/>
          </a:prstGeom>
          <a:solidFill>
            <a:schemeClr val="lt1"/>
          </a:solidFill>
          <a:ln>
            <a:noFill/>
          </a:ln>
        </p:spPr>
        <p:txBody>
          <a:bodyPr spcFirstLastPara="1" wrap="square" lIns="116567" tIns="58267" rIns="116567" bIns="582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295" b="0" i="0" u="none" strike="noStrike" cap="none">
              <a:solidFill>
                <a:schemeClr val="lt1"/>
              </a:solidFill>
              <a:latin typeface="Calibri"/>
              <a:ea typeface="Calibri"/>
              <a:cs typeface="Calibri"/>
              <a:sym typeface="Calibri"/>
            </a:endParaRPr>
          </a:p>
        </p:txBody>
      </p:sp>
      <p:pic>
        <p:nvPicPr>
          <p:cNvPr id="45" name="Google Shape;45;p8"/>
          <p:cNvPicPr preferRelativeResize="0"/>
          <p:nvPr/>
        </p:nvPicPr>
        <p:blipFill rotWithShape="1">
          <a:blip r:embed="rId2">
            <a:alphaModFix/>
          </a:blip>
          <a:srcRect/>
          <a:stretch/>
        </p:blipFill>
        <p:spPr>
          <a:xfrm>
            <a:off x="796091" y="9198479"/>
            <a:ext cx="2109859" cy="653833"/>
          </a:xfrm>
          <a:prstGeom prst="rect">
            <a:avLst/>
          </a:prstGeom>
          <a:noFill/>
          <a:ln>
            <a:noFill/>
          </a:ln>
        </p:spPr>
      </p:pic>
    </p:spTree>
    <p:extLst>
      <p:ext uri="{BB962C8B-B14F-4D97-AF65-F5344CB8AC3E}">
        <p14:creationId xmlns:p14="http://schemas.microsoft.com/office/powerpoint/2010/main" val="19282640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94747" y="1196974"/>
            <a:ext cx="361314" cy="395605"/>
          </a:xfrm>
          <a:prstGeom prst="rect">
            <a:avLst/>
          </a:prstGeom>
        </p:spPr>
        <p:txBody>
          <a:bodyPr wrap="square" lIns="0" tIns="0" rIns="0" bIns="0">
            <a:spAutoFit/>
          </a:bodyPr>
          <a:lstStyle>
            <a:lvl1pPr>
              <a:defRPr sz="1600" b="0" i="0">
                <a:solidFill>
                  <a:srgbClr val="2D4670"/>
                </a:solidFill>
                <a:latin typeface="Times New Roman"/>
                <a:cs typeface="Times New Roman"/>
              </a:defRPr>
            </a:lvl1pPr>
          </a:lstStyle>
          <a:p>
            <a:endParaRPr/>
          </a:p>
        </p:txBody>
      </p:sp>
      <p:sp>
        <p:nvSpPr>
          <p:cNvPr id="3" name="Holder 3"/>
          <p:cNvSpPr>
            <a:spLocks noGrp="1"/>
          </p:cNvSpPr>
          <p:nvPr>
            <p:ph type="body" idx="1"/>
          </p:nvPr>
        </p:nvSpPr>
        <p:spPr>
          <a:xfrm>
            <a:off x="777240" y="2313432"/>
            <a:ext cx="13990320"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729472" y="9636576"/>
            <a:ext cx="2150745" cy="161925"/>
          </a:xfrm>
          <a:prstGeom prst="rect">
            <a:avLst/>
          </a:prstGeom>
        </p:spPr>
        <p:txBody>
          <a:bodyPr wrap="square" lIns="0" tIns="0" rIns="0" bIns="0">
            <a:spAutoFit/>
          </a:bodyPr>
          <a:lstStyle>
            <a:lvl1pPr>
              <a:defRPr sz="950" b="0" i="0">
                <a:solidFill>
                  <a:schemeClr val="tx1"/>
                </a:solidFill>
                <a:latin typeface="Arial"/>
                <a:cs typeface="Arial"/>
              </a:defRPr>
            </a:lvl1pPr>
          </a:lstStyle>
          <a:p>
            <a:pPr marL="12700">
              <a:lnSpc>
                <a:spcPct val="100000"/>
              </a:lnSpc>
              <a:spcBef>
                <a:spcPts val="20"/>
              </a:spcBef>
            </a:pPr>
            <a:r>
              <a:t>CONCEPTUAL</a:t>
            </a:r>
            <a:r>
              <a:rPr spc="-30"/>
              <a:t> </a:t>
            </a:r>
            <a:r>
              <a:t>DESIGN</a:t>
            </a:r>
            <a:r>
              <a:rPr spc="-15"/>
              <a:t> </a:t>
            </a:r>
            <a:r>
              <a:t>SUBMISSION</a:t>
            </a:r>
          </a:p>
        </p:txBody>
      </p:sp>
      <p:sp>
        <p:nvSpPr>
          <p:cNvPr id="5" name="Holder 5"/>
          <p:cNvSpPr>
            <a:spLocks noGrp="1"/>
          </p:cNvSpPr>
          <p:nvPr>
            <p:ph type="dt" sz="half" idx="6"/>
          </p:nvPr>
        </p:nvSpPr>
        <p:spPr>
          <a:xfrm>
            <a:off x="777240" y="9354312"/>
            <a:ext cx="3575304"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6" name="Holder 6"/>
          <p:cNvSpPr>
            <a:spLocks noGrp="1"/>
          </p:cNvSpPr>
          <p:nvPr>
            <p:ph type="sldNum" sz="quarter" idx="7"/>
          </p:nvPr>
        </p:nvSpPr>
        <p:spPr>
          <a:xfrm>
            <a:off x="14419574" y="9164492"/>
            <a:ext cx="719455" cy="643254"/>
          </a:xfrm>
          <a:prstGeom prst="rect">
            <a:avLst/>
          </a:prstGeom>
        </p:spPr>
        <p:txBody>
          <a:bodyPr wrap="square" lIns="0" tIns="0" rIns="0" bIns="0">
            <a:spAutoFit/>
          </a:bodyPr>
          <a:lstStyle>
            <a:lvl1pPr>
              <a:defRPr sz="1900" b="0" i="0">
                <a:solidFill>
                  <a:schemeClr val="tx1"/>
                </a:solidFill>
                <a:latin typeface="Arial"/>
                <a:cs typeface="Arial"/>
              </a:defRPr>
            </a:lvl1pPr>
          </a:lstStyle>
          <a:p>
            <a:pPr marL="266700">
              <a:lnSpc>
                <a:spcPts val="2200"/>
              </a:lnSpc>
            </a:pPr>
            <a:fld id="{81D60167-4931-47E6-BA6A-407CBD079E47}" type="slidenum">
              <a:rPr spc="-5" dirty="0"/>
              <a:t>‹#›</a:t>
            </a:fld>
            <a:endParaRPr spc="-5"/>
          </a:p>
          <a:p>
            <a:pPr marL="12700">
              <a:lnSpc>
                <a:spcPct val="100000"/>
              </a:lnSpc>
              <a:spcBef>
                <a:spcPts val="95"/>
              </a:spcBef>
            </a:pPr>
            <a:r>
              <a:rPr sz="950" spc="-5"/>
              <a:t>1/32"</a:t>
            </a:r>
            <a:r>
              <a:rPr sz="950" spc="-55"/>
              <a:t> </a:t>
            </a:r>
            <a:r>
              <a:rPr sz="950"/>
              <a:t>=</a:t>
            </a:r>
            <a:r>
              <a:rPr sz="950" spc="-40"/>
              <a:t> </a:t>
            </a:r>
            <a:r>
              <a:rPr sz="950"/>
              <a:t>1'-0"</a:t>
            </a:r>
          </a:p>
          <a:p>
            <a:pPr marL="67310">
              <a:lnSpc>
                <a:spcPct val="100000"/>
              </a:lnSpc>
              <a:spcBef>
                <a:spcPts val="375"/>
              </a:spcBef>
            </a:pPr>
            <a:r>
              <a:rPr sz="950" spc="-5"/>
              <a:t>11/18/2021</a:t>
            </a:r>
            <a:endParaRPr sz="95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1068705" y="535517"/>
            <a:ext cx="13407390" cy="194415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oboto"/>
              <a:buNone/>
              <a:defRPr sz="44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1068705" y="2677584"/>
            <a:ext cx="13407390" cy="638196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90000"/>
              </a:lnSpc>
              <a:spcBef>
                <a:spcPts val="500"/>
              </a:spcBef>
              <a:spcAft>
                <a:spcPts val="0"/>
              </a:spcAft>
              <a:buClr>
                <a:schemeClr val="dk1"/>
              </a:buClr>
              <a:buSzPts val="2000"/>
              <a:buFont typeface="Roboto"/>
              <a:buChar char="⁻"/>
              <a:defRPr sz="2000" b="0" i="0" u="none" strike="noStrike" cap="none">
                <a:solidFill>
                  <a:schemeClr val="dk1"/>
                </a:solidFill>
                <a:latin typeface="Roboto"/>
                <a:ea typeface="Roboto"/>
                <a:cs typeface="Roboto"/>
                <a:sym typeface="Roboto"/>
              </a:defRPr>
            </a:lvl3pPr>
            <a:lvl4pPr marL="1828800" marR="0" lvl="3" indent="-342900"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Roboto"/>
                <a:ea typeface="Roboto"/>
                <a:cs typeface="Roboto"/>
                <a:sym typeface="Robo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1068705" y="9322647"/>
            <a:ext cx="3497580" cy="53551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530" b="0" i="0" u="none" strike="noStrike" cap="none">
                <a:solidFill>
                  <a:srgbClr val="888888"/>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295"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295"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295"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295"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295"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295"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295"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295"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sldNum" idx="12"/>
          </p:nvPr>
        </p:nvSpPr>
        <p:spPr>
          <a:xfrm>
            <a:off x="10978515" y="9322647"/>
            <a:ext cx="3497580" cy="53551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530" b="0" i="0" u="none" strike="noStrike" cap="none">
                <a:solidFill>
                  <a:srgbClr val="888888"/>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200"/>
              <a:buFont typeface="Arial"/>
              <a:buNone/>
              <a:defRPr sz="1530" b="0" i="0" u="none" strike="noStrike" cap="none">
                <a:solidFill>
                  <a:srgbClr val="888888"/>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200"/>
              <a:buFont typeface="Arial"/>
              <a:buNone/>
              <a:defRPr sz="1530" b="0" i="0" u="none" strike="noStrike" cap="none">
                <a:solidFill>
                  <a:srgbClr val="888888"/>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200"/>
              <a:buFont typeface="Arial"/>
              <a:buNone/>
              <a:defRPr sz="1530" b="0" i="0" u="none" strike="noStrike" cap="none">
                <a:solidFill>
                  <a:srgbClr val="888888"/>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200"/>
              <a:buFont typeface="Arial"/>
              <a:buNone/>
              <a:defRPr sz="1530" b="0" i="0" u="none" strike="noStrike" cap="none">
                <a:solidFill>
                  <a:srgbClr val="888888"/>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200"/>
              <a:buFont typeface="Arial"/>
              <a:buNone/>
              <a:defRPr sz="1530" b="0" i="0" u="none" strike="noStrike" cap="none">
                <a:solidFill>
                  <a:srgbClr val="888888"/>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200"/>
              <a:buFont typeface="Arial"/>
              <a:buNone/>
              <a:defRPr sz="1530" b="0" i="0" u="none" strike="noStrike" cap="none">
                <a:solidFill>
                  <a:srgbClr val="888888"/>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200"/>
              <a:buFont typeface="Arial"/>
              <a:buNone/>
              <a:defRPr sz="1530" b="0" i="0" u="none" strike="noStrike" cap="none">
                <a:solidFill>
                  <a:srgbClr val="888888"/>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200"/>
              <a:buFont typeface="Arial"/>
              <a:buNone/>
              <a:defRPr sz="1530" b="0" i="0" u="none" strike="noStrike" cap="none">
                <a:solidFill>
                  <a:srgbClr val="888888"/>
                </a:solidFill>
                <a:latin typeface="Roboto"/>
                <a:ea typeface="Roboto"/>
                <a:cs typeface="Roboto"/>
                <a:sym typeface="Robo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7769406"/>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5"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36.svg"/><Relationship Id="rId39" Type="http://schemas.openxmlformats.org/officeDocument/2006/relationships/image" Target="../media/image49.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39.svg"/><Relationship Id="rId41" Type="http://schemas.openxmlformats.org/officeDocument/2006/relationships/image" Target="../media/image51.svg"/><Relationship Id="rId1" Type="http://schemas.openxmlformats.org/officeDocument/2006/relationships/slideLayout" Target="../slideLayouts/slideLayout15.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34.svg"/><Relationship Id="rId32" Type="http://schemas.openxmlformats.org/officeDocument/2006/relationships/image" Target="../media/image42.png"/><Relationship Id="rId37" Type="http://schemas.openxmlformats.org/officeDocument/2006/relationships/image" Target="../media/image47.svg"/><Relationship Id="rId40" Type="http://schemas.openxmlformats.org/officeDocument/2006/relationships/image" Target="../media/image50.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svg"/><Relationship Id="rId19" Type="http://schemas.openxmlformats.org/officeDocument/2006/relationships/image" Target="../media/image29.png"/><Relationship Id="rId31" Type="http://schemas.openxmlformats.org/officeDocument/2006/relationships/image" Target="../media/image41.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svg"/><Relationship Id="rId8" Type="http://schemas.openxmlformats.org/officeDocument/2006/relationships/image" Target="../media/image18.svg"/><Relationship Id="rId3" Type="http://schemas.openxmlformats.org/officeDocument/2006/relationships/image" Target="../media/image13.png"/><Relationship Id="rId12" Type="http://schemas.openxmlformats.org/officeDocument/2006/relationships/image" Target="../media/image22.sv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svg"/><Relationship Id="rId38"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9.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eg"/><Relationship Id="rId10" Type="http://schemas.openxmlformats.org/officeDocument/2006/relationships/image" Target="../media/image12.jpeg"/><Relationship Id="rId4" Type="http://schemas.openxmlformats.org/officeDocument/2006/relationships/image" Target="../media/image57.png"/><Relationship Id="rId9"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6388100"/>
            <a:ext cx="14686280" cy="756920"/>
          </a:xfrm>
          <a:prstGeom prst="rect">
            <a:avLst/>
          </a:prstGeom>
        </p:spPr>
        <p:txBody>
          <a:bodyPr vert="horz" wrap="square" lIns="0" tIns="12700" rIns="0" bIns="0" rtlCol="0">
            <a:spAutoFit/>
          </a:bodyPr>
          <a:lstStyle/>
          <a:p>
            <a:pPr marL="12700">
              <a:lnSpc>
                <a:spcPct val="100000"/>
              </a:lnSpc>
              <a:spcBef>
                <a:spcPts val="100"/>
              </a:spcBef>
              <a:tabLst>
                <a:tab pos="14458315" algn="l"/>
              </a:tabLst>
            </a:pPr>
            <a:r>
              <a:rPr lang="en-US" sz="4800" b="1" spc="-35">
                <a:solidFill>
                  <a:srgbClr val="2C2825"/>
                </a:solidFill>
                <a:latin typeface="Acumin Pro Black"/>
                <a:cs typeface="Acumin Pro Black"/>
              </a:rPr>
              <a:t>B</a:t>
            </a:r>
            <a:r>
              <a:rPr lang="en-US" sz="4800" b="1" spc="-5">
                <a:solidFill>
                  <a:srgbClr val="2C2825"/>
                </a:solidFill>
                <a:latin typeface="Acumin Pro Black"/>
                <a:cs typeface="Acumin Pro Black"/>
              </a:rPr>
              <a:t>ED</a:t>
            </a:r>
            <a:r>
              <a:rPr lang="en-US" sz="4800" b="1" spc="50">
                <a:solidFill>
                  <a:srgbClr val="2C2825"/>
                </a:solidFill>
                <a:latin typeface="Acumin Pro Black"/>
                <a:cs typeface="Acumin Pro Black"/>
              </a:rPr>
              <a:t>F</a:t>
            </a:r>
            <a:r>
              <a:rPr lang="en-US" sz="4800" b="1" spc="-5">
                <a:solidFill>
                  <a:srgbClr val="2C2825"/>
                </a:solidFill>
                <a:latin typeface="Acumin Pro Black"/>
                <a:cs typeface="Acumin Pro Black"/>
              </a:rPr>
              <a:t>OR</a:t>
            </a:r>
            <a:r>
              <a:rPr lang="en-US" sz="4800" b="1">
                <a:solidFill>
                  <a:srgbClr val="2C2825"/>
                </a:solidFill>
                <a:latin typeface="Acumin Pro Black"/>
                <a:cs typeface="Acumin Pro Black"/>
              </a:rPr>
              <a:t>D</a:t>
            </a:r>
            <a:r>
              <a:rPr lang="en-US" sz="4800" b="1" spc="-5">
                <a:solidFill>
                  <a:srgbClr val="2C2825"/>
                </a:solidFill>
                <a:latin typeface="Acumin Pro Black"/>
                <a:cs typeface="Acumin Pro Black"/>
              </a:rPr>
              <a:t> </a:t>
            </a:r>
            <a:r>
              <a:rPr lang="en-US" sz="4800" b="1" spc="-45">
                <a:solidFill>
                  <a:srgbClr val="2C2825"/>
                </a:solidFill>
                <a:latin typeface="Acumin Pro Black"/>
                <a:cs typeface="Acumin Pro Black"/>
              </a:rPr>
              <a:t>D</a:t>
            </a:r>
            <a:r>
              <a:rPr lang="en-US" sz="4800" b="1" spc="-30">
                <a:solidFill>
                  <a:srgbClr val="2C2825"/>
                </a:solidFill>
                <a:latin typeface="Acumin Pro Black"/>
                <a:cs typeface="Acumin Pro Black"/>
              </a:rPr>
              <a:t>W</a:t>
            </a:r>
            <a:r>
              <a:rPr lang="en-US" sz="4800" b="1" spc="-5">
                <a:solidFill>
                  <a:srgbClr val="2C2825"/>
                </a:solidFill>
                <a:latin typeface="Acumin Pro Black"/>
                <a:cs typeface="Acumin Pro Black"/>
              </a:rPr>
              <a:t>ELLIN</a:t>
            </a:r>
            <a:r>
              <a:rPr lang="en-US" sz="4800" b="1" spc="25">
                <a:solidFill>
                  <a:srgbClr val="2C2825"/>
                </a:solidFill>
                <a:latin typeface="Acumin Pro Black"/>
                <a:cs typeface="Acumin Pro Black"/>
              </a:rPr>
              <a:t>G</a:t>
            </a:r>
            <a:r>
              <a:rPr lang="en-US" sz="4800" b="1">
                <a:solidFill>
                  <a:srgbClr val="2C2825"/>
                </a:solidFill>
                <a:latin typeface="Acumin Pro Black"/>
                <a:cs typeface="Acumin Pro Black"/>
              </a:rPr>
              <a:t>S REDEVELOPMENT</a:t>
            </a:r>
            <a:r>
              <a:rPr lang="en-US" sz="4800" b="1" spc="-5">
                <a:solidFill>
                  <a:srgbClr val="2C2825"/>
                </a:solidFill>
                <a:latin typeface="Acumin Pro Black"/>
                <a:cs typeface="Acumin Pro Black"/>
              </a:rPr>
              <a:t> </a:t>
            </a:r>
            <a:r>
              <a:rPr lang="en-US" sz="4800" b="1" spc="-45">
                <a:solidFill>
                  <a:srgbClr val="2C2825"/>
                </a:solidFill>
                <a:latin typeface="Acumin Pro Black"/>
              </a:rPr>
              <a:t>PHASE II</a:t>
            </a:r>
            <a:r>
              <a:rPr sz="4800" b="0">
                <a:solidFill>
                  <a:srgbClr val="2C2825"/>
                </a:solidFill>
                <a:latin typeface="Acumin Pro Light"/>
                <a:cs typeface="Acumin Pro Light"/>
              </a:rPr>
              <a:t>	</a:t>
            </a:r>
            <a:endParaRPr sz="4800">
              <a:latin typeface="Acumin Pro Light"/>
              <a:cs typeface="Acumin Pro Light"/>
            </a:endParaRPr>
          </a:p>
        </p:txBody>
      </p:sp>
      <p:pic>
        <p:nvPicPr>
          <p:cNvPr id="3" name="object 3"/>
          <p:cNvPicPr/>
          <p:nvPr/>
        </p:nvPicPr>
        <p:blipFill>
          <a:blip r:embed="rId2" cstate="print"/>
          <a:stretch>
            <a:fillRect/>
          </a:stretch>
        </p:blipFill>
        <p:spPr>
          <a:xfrm>
            <a:off x="380" y="0"/>
            <a:ext cx="15544419" cy="6035040"/>
          </a:xfrm>
          <a:prstGeom prst="rect">
            <a:avLst/>
          </a:prstGeom>
        </p:spPr>
      </p:pic>
      <p:sp>
        <p:nvSpPr>
          <p:cNvPr id="4" name="object 4"/>
          <p:cNvSpPr txBox="1"/>
          <p:nvPr/>
        </p:nvSpPr>
        <p:spPr>
          <a:xfrm>
            <a:off x="533400" y="7112000"/>
            <a:ext cx="5377815" cy="436880"/>
          </a:xfrm>
          <a:prstGeom prst="rect">
            <a:avLst/>
          </a:prstGeom>
        </p:spPr>
        <p:txBody>
          <a:bodyPr vert="horz" wrap="square" lIns="0" tIns="12700" rIns="0" bIns="0" rtlCol="0">
            <a:spAutoFit/>
          </a:bodyPr>
          <a:lstStyle/>
          <a:p>
            <a:pPr marL="12700">
              <a:lnSpc>
                <a:spcPct val="100000"/>
              </a:lnSpc>
              <a:spcBef>
                <a:spcPts val="100"/>
              </a:spcBef>
            </a:pPr>
            <a:r>
              <a:rPr lang="en-US" sz="2700" b="0">
                <a:solidFill>
                  <a:srgbClr val="2C2825"/>
                </a:solidFill>
                <a:latin typeface="Acumin Pro Light"/>
                <a:cs typeface="Acumin Pro Light"/>
              </a:rPr>
              <a:t>FRANCIS STREET </a:t>
            </a:r>
            <a:r>
              <a:rPr sz="2700" b="0">
                <a:solidFill>
                  <a:srgbClr val="2C2825"/>
                </a:solidFill>
                <a:latin typeface="Acumin Pro Light"/>
                <a:cs typeface="Acumin Pro Light"/>
              </a:rPr>
              <a:t>REDEVELOPMENT</a:t>
            </a:r>
            <a:endParaRPr sz="2700">
              <a:latin typeface="Acumin Pro Light"/>
              <a:cs typeface="Acumin Pro Light"/>
            </a:endParaRPr>
          </a:p>
        </p:txBody>
      </p:sp>
      <p:sp>
        <p:nvSpPr>
          <p:cNvPr id="5" name="object 5"/>
          <p:cNvSpPr txBox="1"/>
          <p:nvPr/>
        </p:nvSpPr>
        <p:spPr>
          <a:xfrm>
            <a:off x="472362" y="7646352"/>
            <a:ext cx="5776038" cy="1257395"/>
          </a:xfrm>
          <a:prstGeom prst="rect">
            <a:avLst/>
          </a:prstGeom>
        </p:spPr>
        <p:txBody>
          <a:bodyPr vert="horz" wrap="square" lIns="0" tIns="89535" rIns="0" bIns="0" rtlCol="0">
            <a:spAutoFit/>
          </a:bodyPr>
          <a:lstStyle/>
          <a:p>
            <a:pPr marL="12700">
              <a:lnSpc>
                <a:spcPct val="100000"/>
              </a:lnSpc>
              <a:spcBef>
                <a:spcPts val="705"/>
              </a:spcBef>
            </a:pPr>
            <a:r>
              <a:rPr sz="2700" b="0" spc="10">
                <a:solidFill>
                  <a:srgbClr val="2C2825"/>
                </a:solidFill>
                <a:latin typeface="Acumin Pro Light"/>
                <a:cs typeface="Acumin Pro Light"/>
              </a:rPr>
              <a:t>PITTSBURGH,</a:t>
            </a:r>
            <a:r>
              <a:rPr sz="2700" b="0" spc="-40">
                <a:solidFill>
                  <a:srgbClr val="2C2825"/>
                </a:solidFill>
                <a:latin typeface="Acumin Pro Light"/>
                <a:cs typeface="Acumin Pro Light"/>
              </a:rPr>
              <a:t> </a:t>
            </a:r>
            <a:r>
              <a:rPr sz="2700" b="0" spc="-100">
                <a:solidFill>
                  <a:srgbClr val="2C2825"/>
                </a:solidFill>
                <a:latin typeface="Acumin Pro Light"/>
                <a:cs typeface="Acumin Pro Light"/>
              </a:rPr>
              <a:t>PA</a:t>
            </a:r>
            <a:endParaRPr sz="2700">
              <a:latin typeface="Acumin Pro Light"/>
              <a:cs typeface="Acumin Pro Light"/>
            </a:endParaRPr>
          </a:p>
          <a:p>
            <a:pPr marL="12700">
              <a:lnSpc>
                <a:spcPct val="100000"/>
              </a:lnSpc>
              <a:spcBef>
                <a:spcPts val="560"/>
              </a:spcBef>
            </a:pPr>
            <a:r>
              <a:rPr sz="2500" b="1">
                <a:solidFill>
                  <a:srgbClr val="2C2825"/>
                </a:solidFill>
                <a:latin typeface="Acumin Pro Black"/>
                <a:cs typeface="Acumin Pro Black"/>
              </a:rPr>
              <a:t>D</a:t>
            </a:r>
            <a:r>
              <a:rPr lang="en-US" sz="2500" b="1">
                <a:solidFill>
                  <a:srgbClr val="2C2825"/>
                </a:solidFill>
                <a:latin typeface="Acumin Pro Black"/>
                <a:cs typeface="Acumin Pro Black"/>
              </a:rPr>
              <a:t>ESIGN </a:t>
            </a:r>
            <a:r>
              <a:rPr sz="2500" b="1">
                <a:solidFill>
                  <a:srgbClr val="2C2825"/>
                </a:solidFill>
                <a:latin typeface="Acumin Pro Black"/>
                <a:cs typeface="Acumin Pro Black"/>
              </a:rPr>
              <a:t>R</a:t>
            </a:r>
            <a:r>
              <a:rPr lang="en-US" sz="2500" b="1">
                <a:solidFill>
                  <a:srgbClr val="2C2825"/>
                </a:solidFill>
                <a:latin typeface="Acumin Pro Black"/>
                <a:cs typeface="Acumin Pro Black"/>
              </a:rPr>
              <a:t>EVIEW </a:t>
            </a:r>
            <a:r>
              <a:rPr sz="2500" b="1">
                <a:solidFill>
                  <a:srgbClr val="2C2825"/>
                </a:solidFill>
                <a:latin typeface="Acumin Pro Black"/>
                <a:cs typeface="Acumin Pro Black"/>
              </a:rPr>
              <a:t>P</a:t>
            </a:r>
            <a:r>
              <a:rPr lang="en-US" sz="2500" b="1">
                <a:solidFill>
                  <a:srgbClr val="2C2825"/>
                </a:solidFill>
                <a:latin typeface="Acumin Pro Black"/>
                <a:cs typeface="Acumin Pro Black"/>
              </a:rPr>
              <a:t>ANEL</a:t>
            </a:r>
            <a:r>
              <a:rPr sz="2500" b="1" spc="-45">
                <a:solidFill>
                  <a:srgbClr val="2C2825"/>
                </a:solidFill>
                <a:latin typeface="Acumin Pro Black"/>
                <a:cs typeface="Acumin Pro Black"/>
              </a:rPr>
              <a:t> </a:t>
            </a:r>
            <a:r>
              <a:rPr sz="2500" b="1" spc="-35">
                <a:solidFill>
                  <a:srgbClr val="2C2825"/>
                </a:solidFill>
                <a:latin typeface="Acumin Pro Black"/>
                <a:cs typeface="Acumin Pro Black"/>
              </a:rPr>
              <a:t>PRESENTATION</a:t>
            </a:r>
            <a:endParaRPr sz="2500">
              <a:latin typeface="Acumin Pro Black"/>
              <a:cs typeface="Acumin Pro Black"/>
            </a:endParaRPr>
          </a:p>
          <a:p>
            <a:pPr marL="12700">
              <a:lnSpc>
                <a:spcPct val="100000"/>
              </a:lnSpc>
              <a:spcBef>
                <a:spcPts val="100"/>
              </a:spcBef>
            </a:pPr>
            <a:r>
              <a:rPr lang="en-US" sz="1800">
                <a:solidFill>
                  <a:srgbClr val="2C2825"/>
                </a:solidFill>
                <a:latin typeface="Acumin Pro"/>
                <a:cs typeface="Acumin Pro"/>
              </a:rPr>
              <a:t>NOVEMBER 8,</a:t>
            </a:r>
            <a:r>
              <a:rPr sz="1800" spc="-25">
                <a:solidFill>
                  <a:srgbClr val="2C2825"/>
                </a:solidFill>
                <a:latin typeface="Acumin Pro"/>
                <a:cs typeface="Acumin Pro"/>
              </a:rPr>
              <a:t> </a:t>
            </a:r>
            <a:r>
              <a:rPr sz="1800" spc="10">
                <a:solidFill>
                  <a:srgbClr val="2C2825"/>
                </a:solidFill>
                <a:latin typeface="Acumin Pro"/>
                <a:cs typeface="Acumin Pro"/>
              </a:rPr>
              <a:t>2022</a:t>
            </a:r>
            <a:endParaRPr sz="1800">
              <a:latin typeface="Acumin Pro"/>
              <a:cs typeface="Acumin Pro"/>
            </a:endParaRPr>
          </a:p>
        </p:txBody>
      </p:sp>
      <p:pic>
        <p:nvPicPr>
          <p:cNvPr id="7" name="Picture 6" descr="An aerial view of a land plot&#10;&#10;Description automatically generated">
            <a:extLst>
              <a:ext uri="{FF2B5EF4-FFF2-40B4-BE49-F238E27FC236}">
                <a16:creationId xmlns:a16="http://schemas.microsoft.com/office/drawing/2014/main" id="{64BF8A84-A1D2-82B9-1CF1-D8181DD1A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A7046-EAFB-1119-56A0-65FCD3E7781E}"/>
              </a:ext>
            </a:extLst>
          </p:cNvPr>
          <p:cNvPicPr>
            <a:picLocks noChangeAspect="1"/>
          </p:cNvPicPr>
          <p:nvPr/>
        </p:nvPicPr>
        <p:blipFill>
          <a:blip r:embed="rId2"/>
          <a:stretch>
            <a:fillRect/>
          </a:stretch>
        </p:blipFill>
        <p:spPr>
          <a:xfrm>
            <a:off x="152400" y="2362200"/>
            <a:ext cx="15284896" cy="4527550"/>
          </a:xfrm>
          <a:prstGeom prst="rect">
            <a:avLst/>
          </a:prstGeom>
        </p:spPr>
      </p:pic>
      <p:sp>
        <p:nvSpPr>
          <p:cNvPr id="5" name="Google Shape;232;p35">
            <a:extLst>
              <a:ext uri="{FF2B5EF4-FFF2-40B4-BE49-F238E27FC236}">
                <a16:creationId xmlns:a16="http://schemas.microsoft.com/office/drawing/2014/main" id="{A6C81436-B627-933D-9811-45344918F87D}"/>
              </a:ext>
            </a:extLst>
          </p:cNvPr>
          <p:cNvSpPr txBox="1"/>
          <p:nvPr/>
        </p:nvSpPr>
        <p:spPr>
          <a:xfrm>
            <a:off x="600344" y="753381"/>
            <a:ext cx="11936632" cy="902516"/>
          </a:xfrm>
          <a:prstGeom prst="rect">
            <a:avLst/>
          </a:prstGeom>
          <a:noFill/>
          <a:ln>
            <a:noFill/>
          </a:ln>
        </p:spPr>
        <p:txBody>
          <a:bodyPr spcFirstLastPara="1" wrap="square" lIns="116567" tIns="116567" rIns="116567" bIns="116567" anchor="t" anchorCtr="0">
            <a:spAutoFit/>
          </a:bodyPr>
          <a:lstStyle/>
          <a:p>
            <a:pPr algn="ctr">
              <a:buClr>
                <a:srgbClr val="000000"/>
              </a:buClr>
              <a:buSzPts val="4800"/>
            </a:pPr>
            <a:r>
              <a:rPr lang="en-US" sz="4335" b="1">
                <a:solidFill>
                  <a:schemeClr val="dk2"/>
                </a:solidFill>
                <a:latin typeface="Source Serif Pro Black" panose="02040903050405020204" pitchFamily="18" charset="0"/>
                <a:ea typeface="Source Serif Pro Black" panose="02040903050405020204" pitchFamily="18" charset="0"/>
                <a:cs typeface="Roboto"/>
                <a:sym typeface="Roboto"/>
              </a:rPr>
              <a:t>Choice Grant Schedule</a:t>
            </a:r>
          </a:p>
        </p:txBody>
      </p:sp>
    </p:spTree>
    <p:extLst>
      <p:ext uri="{BB962C8B-B14F-4D97-AF65-F5344CB8AC3E}">
        <p14:creationId xmlns:p14="http://schemas.microsoft.com/office/powerpoint/2010/main" val="2124211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5540913"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descr="Aerial view of a green area&#10;&#10;Description automatically generated">
            <a:extLst>
              <a:ext uri="{FF2B5EF4-FFF2-40B4-BE49-F238E27FC236}">
                <a16:creationId xmlns:a16="http://schemas.microsoft.com/office/drawing/2014/main" id="{D60FABAE-0325-8598-9528-32A7C5A1E4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0" r="15343" b="-1"/>
          <a:stretch/>
        </p:blipFill>
        <p:spPr>
          <a:xfrm>
            <a:off x="-3885" y="-16565"/>
            <a:ext cx="12328793" cy="10058390"/>
          </a:xfrm>
          <a:prstGeom prst="rect">
            <a:avLst/>
          </a:prstGeom>
        </p:spPr>
      </p:pic>
      <p:sp>
        <p:nvSpPr>
          <p:cNvPr id="100" name="Rectangle 9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34399" y="0"/>
            <a:ext cx="9010397" cy="100584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bject 89"/>
          <p:cNvSpPr txBox="1">
            <a:spLocks noGrp="1"/>
          </p:cNvSpPr>
          <p:nvPr>
            <p:ph type="title"/>
          </p:nvPr>
        </p:nvSpPr>
        <p:spPr>
          <a:xfrm>
            <a:off x="9601200" y="33140"/>
            <a:ext cx="5939712" cy="2786538"/>
          </a:xfrm>
          <a:prstGeom prst="rect">
            <a:avLst/>
          </a:prstGeom>
        </p:spPr>
        <p:txBody>
          <a:bodyPr vert="horz" lIns="91440" tIns="45720" rIns="91440" bIns="45720" rtlCol="0" anchor="ctr">
            <a:normAutofit/>
          </a:bodyPr>
          <a:lstStyle/>
          <a:p>
            <a:pPr marL="12700" algn="ctr" rtl="0">
              <a:lnSpc>
                <a:spcPct val="90000"/>
              </a:lnSpc>
              <a:spcBef>
                <a:spcPct val="0"/>
              </a:spcBef>
            </a:pPr>
            <a:r>
              <a:rPr lang="en-US" sz="3900" b="1" kern="1200" spc="15">
                <a:solidFill>
                  <a:schemeClr val="tx1"/>
                </a:solidFill>
                <a:latin typeface="+mj-lt"/>
                <a:cs typeface="+mj-cs"/>
              </a:rPr>
              <a:t>BEDFORD DWELLINGS PHASE II DEVELOPMENT</a:t>
            </a:r>
            <a:br>
              <a:rPr lang="en-US" sz="3900" b="1" kern="1200" spc="15">
                <a:solidFill>
                  <a:schemeClr val="tx1"/>
                </a:solidFill>
                <a:latin typeface="+mj-lt"/>
                <a:cs typeface="+mj-cs"/>
              </a:rPr>
            </a:br>
            <a:br>
              <a:rPr lang="en-US" sz="3900" b="1" kern="1200" spc="15">
                <a:solidFill>
                  <a:schemeClr val="tx1"/>
                </a:solidFill>
                <a:latin typeface="+mj-lt"/>
                <a:cs typeface="+mj-cs"/>
              </a:rPr>
            </a:br>
            <a:endParaRPr lang="en-US" sz="3900" kern="1200">
              <a:solidFill>
                <a:schemeClr val="tx1"/>
              </a:solidFill>
              <a:latin typeface="+mj-lt"/>
              <a:cs typeface="+mj-cs"/>
            </a:endParaRPr>
          </a:p>
        </p:txBody>
      </p:sp>
      <p:sp>
        <p:nvSpPr>
          <p:cNvPr id="92" name="TextBox 91">
            <a:extLst>
              <a:ext uri="{FF2B5EF4-FFF2-40B4-BE49-F238E27FC236}">
                <a16:creationId xmlns:a16="http://schemas.microsoft.com/office/drawing/2014/main" id="{667DE457-DE81-4554-8469-4D2F0634353B}"/>
              </a:ext>
            </a:extLst>
          </p:cNvPr>
          <p:cNvSpPr txBox="1"/>
          <p:nvPr/>
        </p:nvSpPr>
        <p:spPr>
          <a:xfrm>
            <a:off x="9677400" y="1600200"/>
            <a:ext cx="5562600" cy="830580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500"/>
              <a:t>Phase  3 of Bedford Dwellings Redevelopment and  US Department of Housing and Urban Development’s Choice Neighborhoods Implementation Grant Application </a:t>
            </a:r>
          </a:p>
          <a:p>
            <a:pPr marL="285750" indent="-228600">
              <a:lnSpc>
                <a:spcPct val="90000"/>
              </a:lnSpc>
              <a:spcAft>
                <a:spcPts val="600"/>
              </a:spcAft>
              <a:buFont typeface="Arial" panose="020B0604020202020204" pitchFamily="34" charset="0"/>
              <a:buChar char="•"/>
            </a:pPr>
            <a:r>
              <a:rPr lang="en-US" sz="2500"/>
              <a:t>1 for 1 replacement of the lower portion of Bedford Dwellings units (103 Replacement units)</a:t>
            </a:r>
          </a:p>
          <a:p>
            <a:pPr marL="742950" lvl="1" indent="-228600">
              <a:lnSpc>
                <a:spcPct val="90000"/>
              </a:lnSpc>
              <a:spcAft>
                <a:spcPts val="600"/>
              </a:spcAft>
              <a:buFont typeface="Arial" panose="020B0604020202020204" pitchFamily="34" charset="0"/>
              <a:buChar char="•"/>
            </a:pPr>
            <a:r>
              <a:rPr lang="en-US" sz="2500"/>
              <a:t>Additional market rate and affordable units to be constructed</a:t>
            </a:r>
          </a:p>
          <a:p>
            <a:pPr marL="285750" indent="-228600">
              <a:lnSpc>
                <a:spcPct val="90000"/>
              </a:lnSpc>
              <a:spcAft>
                <a:spcPts val="600"/>
              </a:spcAft>
              <a:buFont typeface="Arial" panose="020B0604020202020204" pitchFamily="34" charset="0"/>
              <a:buChar char="•"/>
            </a:pPr>
            <a:r>
              <a:rPr lang="en-US" sz="2500"/>
              <a:t>This development will utilize a twinning strategy, using both 9% and 2 4% LIHTCs from PHFA </a:t>
            </a:r>
          </a:p>
          <a:p>
            <a:pPr marL="285750" indent="-228600">
              <a:lnSpc>
                <a:spcPct val="90000"/>
              </a:lnSpc>
              <a:spcAft>
                <a:spcPts val="600"/>
              </a:spcAft>
              <a:buFont typeface="Arial" panose="020B0604020202020204" pitchFamily="34" charset="0"/>
              <a:buChar char="•"/>
            </a:pPr>
            <a:r>
              <a:rPr lang="en-US" sz="2500"/>
              <a:t>Accessibility Goals:</a:t>
            </a:r>
          </a:p>
          <a:p>
            <a:pPr marL="742950" lvl="1" indent="-228600">
              <a:lnSpc>
                <a:spcPct val="90000"/>
              </a:lnSpc>
              <a:spcAft>
                <a:spcPts val="600"/>
              </a:spcAft>
              <a:buFont typeface="Arial" panose="020B0604020202020204" pitchFamily="34" charset="0"/>
              <a:buChar char="•"/>
            </a:pPr>
            <a:r>
              <a:rPr lang="en-US" sz="2500"/>
              <a:t>10% of all units to be accessible- UFAS</a:t>
            </a:r>
          </a:p>
          <a:p>
            <a:pPr marL="742950" lvl="1" indent="-228600">
              <a:lnSpc>
                <a:spcPct val="90000"/>
              </a:lnSpc>
              <a:spcAft>
                <a:spcPts val="600"/>
              </a:spcAft>
              <a:buFont typeface="Arial" panose="020B0604020202020204" pitchFamily="34" charset="0"/>
              <a:buChar char="•"/>
            </a:pPr>
            <a:r>
              <a:rPr lang="en-US" sz="2500"/>
              <a:t>All units Visitable</a:t>
            </a:r>
          </a:p>
          <a:p>
            <a:pPr marL="285750" indent="-228600">
              <a:lnSpc>
                <a:spcPct val="90000"/>
              </a:lnSpc>
              <a:spcAft>
                <a:spcPts val="600"/>
              </a:spcAft>
              <a:buFont typeface="Arial" panose="020B0604020202020204" pitchFamily="34" charset="0"/>
              <a:buChar char="•"/>
            </a:pPr>
            <a:r>
              <a:rPr lang="en-US" sz="2500"/>
              <a:t>Sustainability Goals</a:t>
            </a:r>
          </a:p>
          <a:p>
            <a:pPr marL="742950" lvl="1" indent="-228600">
              <a:lnSpc>
                <a:spcPct val="90000"/>
              </a:lnSpc>
              <a:spcAft>
                <a:spcPts val="600"/>
              </a:spcAft>
              <a:buFont typeface="Arial" panose="020B0604020202020204" pitchFamily="34" charset="0"/>
              <a:buChar char="•"/>
            </a:pPr>
            <a:r>
              <a:rPr lang="en-US" sz="2500"/>
              <a:t>Zero Energy Ready Homes</a:t>
            </a:r>
          </a:p>
          <a:p>
            <a:pPr marL="742950" lvl="1" indent="-228600">
              <a:lnSpc>
                <a:spcPct val="90000"/>
              </a:lnSpc>
              <a:spcAft>
                <a:spcPts val="600"/>
              </a:spcAft>
              <a:buFont typeface="Arial" panose="020B0604020202020204" pitchFamily="34" charset="0"/>
              <a:buChar char="•"/>
            </a:pPr>
            <a:r>
              <a:rPr lang="en-US" sz="2500"/>
              <a:t>Enterprise Green Communities</a:t>
            </a:r>
          </a:p>
          <a:p>
            <a:pPr marL="742950" lvl="1" indent="-228600">
              <a:lnSpc>
                <a:spcPct val="90000"/>
              </a:lnSpc>
              <a:spcAft>
                <a:spcPts val="600"/>
              </a:spcAft>
              <a:buFont typeface="Arial" panose="020B0604020202020204" pitchFamily="34" charset="0"/>
              <a:buChar char="•"/>
            </a:pPr>
            <a:r>
              <a:rPr lang="en-US" sz="2500"/>
              <a:t>Energy Star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98CCDF3F-C037-1C29-EEE6-C910DBAEF178}"/>
              </a:ext>
            </a:extLst>
          </p:cNvPr>
          <p:cNvSpPr>
            <a:spLocks noGrp="1"/>
          </p:cNvSpPr>
          <p:nvPr>
            <p:ph type="title"/>
          </p:nvPr>
        </p:nvSpPr>
        <p:spPr/>
        <p:txBody>
          <a:bodyPr/>
          <a:lstStyle/>
          <a:p>
            <a:endParaRPr lang="en-US"/>
          </a:p>
        </p:txBody>
      </p:sp>
      <p:pic>
        <p:nvPicPr>
          <p:cNvPr id="65" name="Picture 64" descr="A map of a city&#10;&#10;Description automatically generated">
            <a:extLst>
              <a:ext uri="{FF2B5EF4-FFF2-40B4-BE49-F238E27FC236}">
                <a16:creationId xmlns:a16="http://schemas.microsoft.com/office/drawing/2014/main" id="{EAB5C5FC-3C1F-B5D4-F590-24D1506D2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everal logos of different companies&#10;&#10;Description automatically generated with medium confidence">
            <a:extLst>
              <a:ext uri="{FF2B5EF4-FFF2-40B4-BE49-F238E27FC236}">
                <a16:creationId xmlns:a16="http://schemas.microsoft.com/office/drawing/2014/main" id="{9964FFAF-E3AB-2996-F275-86201DFDC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extLst>
      <p:ext uri="{BB962C8B-B14F-4D97-AF65-F5344CB8AC3E}">
        <p14:creationId xmlns:p14="http://schemas.microsoft.com/office/powerpoint/2010/main" val="3845475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F34FCBA-CD00-4D17-97ED-235405B29600}"/>
              </a:ext>
            </a:extLst>
          </p:cNvPr>
          <p:cNvSpPr txBox="1">
            <a:spLocks/>
          </p:cNvSpPr>
          <p:nvPr/>
        </p:nvSpPr>
        <p:spPr>
          <a:xfrm>
            <a:off x="838200" y="4354"/>
            <a:ext cx="13887994" cy="8586966"/>
          </a:xfrm>
          <a:prstGeom prst="rect">
            <a:avLst/>
          </a:prstGeom>
        </p:spPr>
        <p:txBody>
          <a:bodyPr wrap="square" lIns="0" tIns="0" rIns="0" bIns="0">
            <a:spAutoFit/>
          </a:bodyPr>
          <a:lstStyle>
            <a:lvl1pPr>
              <a:defRPr sz="1600" b="0" i="0">
                <a:solidFill>
                  <a:srgbClr val="2D4670"/>
                </a:solidFill>
                <a:latin typeface="Times New Roman"/>
                <a:ea typeface="+mj-ea"/>
                <a:cs typeface="Times New Roman"/>
              </a:defRPr>
            </a:lvl1pPr>
          </a:lstStyle>
          <a:p>
            <a:pPr algn="ctr"/>
            <a:r>
              <a:rPr lang="en-US" sz="4800" b="1" kern="1200" spc="-35">
                <a:solidFill>
                  <a:srgbClr val="2C2825"/>
                </a:solidFill>
                <a:latin typeface="Acumin Pro Black"/>
                <a:ea typeface="+mn-ea"/>
              </a:rPr>
              <a:t>DEVELOPMENT TEAM</a:t>
            </a:r>
          </a:p>
          <a:p>
            <a:pPr algn="ctr"/>
            <a:endParaRPr lang="en-US" sz="2800" b="1" kern="1200" spc="-35">
              <a:solidFill>
                <a:srgbClr val="2C2825"/>
              </a:solidFill>
              <a:latin typeface="Acumin Pro Black"/>
              <a:ea typeface="+mn-ea"/>
            </a:endParaRPr>
          </a:p>
          <a:p>
            <a:pPr marL="1143000" lvl="1" indent="-685800">
              <a:buFont typeface="Wingdings" panose="05000000000000000000" pitchFamily="2" charset="2"/>
              <a:buChar char="§"/>
            </a:pPr>
            <a:r>
              <a:rPr lang="en-US" sz="4000" b="1" spc="-35">
                <a:solidFill>
                  <a:srgbClr val="2C2825"/>
                </a:solidFill>
                <a:latin typeface="Acumin Pro Black"/>
              </a:rPr>
              <a:t>HOUSING AUTHORITY OF THE CITY OF PITTSBURGH (HACP)</a:t>
            </a:r>
          </a:p>
          <a:p>
            <a:pPr marL="1600200" lvl="2" indent="-685800">
              <a:buFont typeface="Wingdings" panose="05000000000000000000" pitchFamily="2" charset="2"/>
              <a:buChar char="§"/>
            </a:pPr>
            <a:r>
              <a:rPr lang="en-US" sz="4000" spc="-35">
                <a:solidFill>
                  <a:schemeClr val="tx1">
                    <a:lumMod val="50000"/>
                    <a:lumOff val="50000"/>
                  </a:schemeClr>
                </a:solidFill>
                <a:latin typeface="Acumin Pro Light"/>
              </a:rPr>
              <a:t>Land Owner (Site Acquisition Entity)</a:t>
            </a:r>
          </a:p>
          <a:p>
            <a:pPr marL="1143000" lvl="1" indent="-685800">
              <a:buFont typeface="Wingdings" panose="05000000000000000000" pitchFamily="2" charset="2"/>
              <a:buChar char="§"/>
            </a:pPr>
            <a:r>
              <a:rPr lang="en-US" sz="4000" b="1" spc="-35">
                <a:solidFill>
                  <a:srgbClr val="2C2825"/>
                </a:solidFill>
                <a:latin typeface="Acumin Pro Black"/>
              </a:rPr>
              <a:t>ALLIES AND ROSS MANAGMEMENT AND DEVELOPMENT CORPORATION</a:t>
            </a:r>
          </a:p>
          <a:p>
            <a:pPr marL="1600200" lvl="2" indent="-685800">
              <a:buFont typeface="Wingdings" panose="05000000000000000000" pitchFamily="2" charset="2"/>
              <a:buChar char="§"/>
            </a:pPr>
            <a:r>
              <a:rPr lang="en-US" sz="4000" spc="-35">
                <a:solidFill>
                  <a:schemeClr val="tx1">
                    <a:lumMod val="50000"/>
                    <a:lumOff val="50000"/>
                  </a:schemeClr>
                </a:solidFill>
                <a:latin typeface="Acumin Pro Light"/>
              </a:rPr>
              <a:t>Development Instrumentality of HACP</a:t>
            </a:r>
          </a:p>
          <a:p>
            <a:pPr marL="1600200" lvl="2" indent="-685800">
              <a:buFont typeface="Wingdings" panose="05000000000000000000" pitchFamily="2" charset="2"/>
              <a:buChar char="§"/>
            </a:pPr>
            <a:r>
              <a:rPr lang="en-US" sz="4000" spc="-35">
                <a:solidFill>
                  <a:schemeClr val="tx1">
                    <a:lumMod val="50000"/>
                    <a:lumOff val="50000"/>
                  </a:schemeClr>
                </a:solidFill>
                <a:latin typeface="Acumin Pro Light"/>
              </a:rPr>
              <a:t>Co-Developer </a:t>
            </a:r>
          </a:p>
          <a:p>
            <a:pPr marL="1143000" lvl="1" indent="-685800">
              <a:buFont typeface="Wingdings" panose="05000000000000000000" pitchFamily="2" charset="2"/>
              <a:buChar char="§"/>
            </a:pPr>
            <a:r>
              <a:rPr lang="en-US" sz="4000" b="1" spc="-35">
                <a:latin typeface="Acumin Pro Black"/>
              </a:rPr>
              <a:t>TREK DEVELOPMENT GROUP</a:t>
            </a:r>
          </a:p>
          <a:p>
            <a:pPr marL="1600200" lvl="2" indent="-685800">
              <a:buFont typeface="Wingdings" panose="05000000000000000000" pitchFamily="2" charset="2"/>
              <a:buChar char="§"/>
            </a:pPr>
            <a:r>
              <a:rPr lang="en-US" sz="4000" spc="-35">
                <a:solidFill>
                  <a:schemeClr val="tx1">
                    <a:lumMod val="50000"/>
                    <a:lumOff val="50000"/>
                  </a:schemeClr>
                </a:solidFill>
                <a:latin typeface="Acumin Pro Light"/>
              </a:rPr>
              <a:t>Co-Developer/ Property Manager</a:t>
            </a:r>
          </a:p>
          <a:p>
            <a:pPr marL="1143000" lvl="1" indent="-685800">
              <a:buFont typeface="Wingdings" panose="05000000000000000000" pitchFamily="2" charset="2"/>
              <a:buChar char="§"/>
            </a:pPr>
            <a:r>
              <a:rPr lang="en-US" sz="4000" b="1" spc="-35">
                <a:solidFill>
                  <a:srgbClr val="2C2825"/>
                </a:solidFill>
                <a:latin typeface="Acumin Pro Black"/>
              </a:rPr>
              <a:t>FULANI DEVELOPMENT</a:t>
            </a:r>
          </a:p>
          <a:p>
            <a:pPr marL="1600200" lvl="2" indent="-685800">
              <a:buFont typeface="Wingdings" panose="05000000000000000000" pitchFamily="2" charset="2"/>
              <a:buChar char="§"/>
            </a:pPr>
            <a:r>
              <a:rPr lang="en-US" sz="4000" spc="-35">
                <a:solidFill>
                  <a:schemeClr val="tx1">
                    <a:lumMod val="50000"/>
                    <a:lumOff val="50000"/>
                  </a:schemeClr>
                </a:solidFill>
                <a:latin typeface="Acumin Pro Light"/>
              </a:rPr>
              <a:t>Minority Business Enterprise</a:t>
            </a:r>
          </a:p>
          <a:p>
            <a:pPr marL="1600200" lvl="2" indent="-685800">
              <a:buFont typeface="Wingdings" panose="05000000000000000000" pitchFamily="2" charset="2"/>
              <a:buChar char="§"/>
            </a:pPr>
            <a:r>
              <a:rPr lang="en-US" sz="4000" spc="-35">
                <a:solidFill>
                  <a:schemeClr val="tx1">
                    <a:lumMod val="50000"/>
                    <a:lumOff val="50000"/>
                  </a:schemeClr>
                </a:solidFill>
                <a:latin typeface="Acumin Pro Light"/>
              </a:rPr>
              <a:t>Development Mentee</a:t>
            </a:r>
          </a:p>
          <a:p>
            <a:pPr lvl="2"/>
            <a:endParaRPr lang="en-US" sz="4200" b="1" spc="-35">
              <a:solidFill>
                <a:srgbClr val="2C2825"/>
              </a:solidFill>
              <a:latin typeface="Acumin Pro Black"/>
            </a:endParaRPr>
          </a:p>
        </p:txBody>
      </p:sp>
    </p:spTree>
    <p:extLst>
      <p:ext uri="{BB962C8B-B14F-4D97-AF65-F5344CB8AC3E}">
        <p14:creationId xmlns:p14="http://schemas.microsoft.com/office/powerpoint/2010/main" val="365128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7DA4B3-58F0-48E7-BD45-1163CEDCDF5F}"/>
              </a:ext>
            </a:extLst>
          </p:cNvPr>
          <p:cNvSpPr txBox="1">
            <a:spLocks/>
          </p:cNvSpPr>
          <p:nvPr/>
        </p:nvSpPr>
        <p:spPr>
          <a:xfrm>
            <a:off x="561703" y="271105"/>
            <a:ext cx="14421394" cy="11418510"/>
          </a:xfrm>
          <a:prstGeom prst="rect">
            <a:avLst/>
          </a:prstGeom>
        </p:spPr>
        <p:txBody>
          <a:bodyPr wrap="square" lIns="0" tIns="0" rIns="0" bIns="0">
            <a:spAutoFit/>
          </a:bodyPr>
          <a:lstStyle>
            <a:lvl1pPr>
              <a:defRPr sz="1600" b="0" i="0">
                <a:solidFill>
                  <a:srgbClr val="2D4670"/>
                </a:solidFill>
                <a:latin typeface="Times New Roman"/>
                <a:ea typeface="+mj-ea"/>
                <a:cs typeface="Times New Roman"/>
              </a:defRPr>
            </a:lvl1pPr>
          </a:lstStyle>
          <a:p>
            <a:pPr algn="ctr"/>
            <a:r>
              <a:rPr lang="en-US" sz="4800" b="1" spc="-35">
                <a:solidFill>
                  <a:srgbClr val="2C2825"/>
                </a:solidFill>
                <a:latin typeface="Acumin Pro Black"/>
                <a:ea typeface="+mn-ea"/>
              </a:rPr>
              <a:t>DESIGN TEAM</a:t>
            </a:r>
            <a:endParaRPr lang="en-US" sz="4800" b="1" kern="1200" spc="-35">
              <a:solidFill>
                <a:srgbClr val="2C2825"/>
              </a:solidFill>
              <a:latin typeface="Acumin Pro Black"/>
              <a:ea typeface="+mn-ea"/>
            </a:endParaRPr>
          </a:p>
          <a:p>
            <a:pPr algn="ctr"/>
            <a:endParaRPr lang="en-US" sz="2800" b="1" kern="1200" spc="-35">
              <a:solidFill>
                <a:srgbClr val="2C2825"/>
              </a:solidFill>
              <a:latin typeface="Acumin Pro Black"/>
              <a:ea typeface="+mn-ea"/>
            </a:endParaRPr>
          </a:p>
          <a:p>
            <a:pPr marL="1143000" lvl="1" indent="-685800">
              <a:buFont typeface="Wingdings" panose="05000000000000000000" pitchFamily="2" charset="2"/>
              <a:buChar char="§"/>
            </a:pPr>
            <a:r>
              <a:rPr lang="en-US" sz="3600" b="1" spc="-35">
                <a:latin typeface="Acumin Pro Black"/>
              </a:rPr>
              <a:t>WRT</a:t>
            </a:r>
          </a:p>
          <a:p>
            <a:pPr marL="1600200" lvl="2" indent="-685800">
              <a:buFont typeface="Wingdings" panose="05000000000000000000" pitchFamily="2" charset="2"/>
              <a:buChar char="§"/>
            </a:pPr>
            <a:r>
              <a:rPr lang="en-US" sz="3600" spc="-35">
                <a:solidFill>
                  <a:schemeClr val="tx1">
                    <a:lumMod val="50000"/>
                    <a:lumOff val="50000"/>
                  </a:schemeClr>
                </a:solidFill>
                <a:latin typeface="Acumin Pro Light"/>
              </a:rPr>
              <a:t>Architect</a:t>
            </a:r>
          </a:p>
          <a:p>
            <a:pPr marL="1143000" lvl="1" indent="-685800">
              <a:buFont typeface="Wingdings" panose="05000000000000000000" pitchFamily="2" charset="2"/>
              <a:buChar char="§"/>
            </a:pPr>
            <a:r>
              <a:rPr lang="en-US" sz="3600" b="1" spc="-35">
                <a:solidFill>
                  <a:srgbClr val="2C2825"/>
                </a:solidFill>
                <a:latin typeface="Acumin Pro Black"/>
              </a:rPr>
              <a:t>BOHLER ENGINEER</a:t>
            </a:r>
          </a:p>
          <a:p>
            <a:pPr marL="1600200" lvl="2" indent="-685800">
              <a:buFont typeface="Wingdings" panose="05000000000000000000" pitchFamily="2" charset="2"/>
              <a:buChar char="§"/>
            </a:pPr>
            <a:r>
              <a:rPr lang="en-US" sz="3600" spc="-35">
                <a:solidFill>
                  <a:schemeClr val="tx1">
                    <a:lumMod val="50000"/>
                    <a:lumOff val="50000"/>
                  </a:schemeClr>
                </a:solidFill>
                <a:latin typeface="Acumin Pro Light"/>
              </a:rPr>
              <a:t>Lead Civil Engineer</a:t>
            </a:r>
          </a:p>
          <a:p>
            <a:pPr marL="1143000" lvl="1" indent="-685800">
              <a:buFont typeface="Wingdings" panose="05000000000000000000" pitchFamily="2" charset="2"/>
              <a:buChar char="§"/>
            </a:pPr>
            <a:r>
              <a:rPr lang="en-US" sz="3600" b="1" spc="-35">
                <a:solidFill>
                  <a:srgbClr val="2C2825"/>
                </a:solidFill>
                <a:latin typeface="Acumin Pro Black"/>
              </a:rPr>
              <a:t>LAQUANTRA BONCI</a:t>
            </a:r>
          </a:p>
          <a:p>
            <a:pPr marL="1600200" lvl="2" indent="-685800">
              <a:buFont typeface="Wingdings" panose="05000000000000000000" pitchFamily="2" charset="2"/>
              <a:buChar char="§"/>
            </a:pPr>
            <a:r>
              <a:rPr lang="en-US" sz="3600" spc="-35">
                <a:solidFill>
                  <a:schemeClr val="tx1">
                    <a:lumMod val="50000"/>
                    <a:lumOff val="50000"/>
                  </a:schemeClr>
                </a:solidFill>
                <a:latin typeface="Acumin Pro Light"/>
              </a:rPr>
              <a:t>Landscape Architect</a:t>
            </a:r>
          </a:p>
          <a:p>
            <a:pPr marL="1143000" lvl="1" indent="-685800">
              <a:buFont typeface="Wingdings" panose="05000000000000000000" pitchFamily="2" charset="2"/>
              <a:buChar char="§"/>
            </a:pPr>
            <a:r>
              <a:rPr lang="en-US" sz="3600" b="1" spc="-35">
                <a:solidFill>
                  <a:srgbClr val="2C2825"/>
                </a:solidFill>
                <a:latin typeface="Acumin Pro Black"/>
              </a:rPr>
              <a:t>SCI-TEK ENGINEERS</a:t>
            </a:r>
          </a:p>
          <a:p>
            <a:pPr marL="1600200" lvl="2" indent="-685800">
              <a:buFont typeface="Wingdings" panose="05000000000000000000" pitchFamily="2" charset="2"/>
              <a:buChar char="§"/>
            </a:pPr>
            <a:r>
              <a:rPr lang="en-US" sz="3600" spc="-35">
                <a:solidFill>
                  <a:schemeClr val="tx1">
                    <a:lumMod val="50000"/>
                    <a:lumOff val="50000"/>
                  </a:schemeClr>
                </a:solidFill>
                <a:latin typeface="Acumin Pro Light"/>
              </a:rPr>
              <a:t>Minority Business Enterprise</a:t>
            </a:r>
          </a:p>
          <a:p>
            <a:pPr marL="1600200" lvl="2" indent="-685800">
              <a:buFont typeface="Wingdings" panose="05000000000000000000" pitchFamily="2" charset="2"/>
              <a:buChar char="§"/>
            </a:pPr>
            <a:r>
              <a:rPr lang="en-US" sz="3600" spc="-35">
                <a:solidFill>
                  <a:schemeClr val="tx1">
                    <a:lumMod val="50000"/>
                    <a:lumOff val="50000"/>
                  </a:schemeClr>
                </a:solidFill>
                <a:latin typeface="Acumin Pro Light"/>
              </a:rPr>
              <a:t>Civil Engineering and Environmental Engineer</a:t>
            </a:r>
          </a:p>
          <a:p>
            <a:pPr marL="1143000" lvl="1" indent="-685800">
              <a:buFont typeface="Wingdings" panose="05000000000000000000" pitchFamily="2" charset="2"/>
              <a:buChar char="§"/>
            </a:pPr>
            <a:r>
              <a:rPr lang="en-US" sz="3600" b="1" spc="-35">
                <a:solidFill>
                  <a:srgbClr val="2C2825"/>
                </a:solidFill>
                <a:latin typeface="Acumin Pro Black"/>
              </a:rPr>
              <a:t>SHEFFLER &amp; COMPANY</a:t>
            </a:r>
          </a:p>
          <a:p>
            <a:pPr marL="1600200" lvl="2" indent="-685800">
              <a:buFont typeface="Wingdings" panose="05000000000000000000" pitchFamily="2" charset="2"/>
              <a:buChar char="§"/>
            </a:pPr>
            <a:r>
              <a:rPr lang="en-US" sz="3600" spc="-35">
                <a:solidFill>
                  <a:schemeClr val="tx1">
                    <a:lumMod val="50000"/>
                    <a:lumOff val="50000"/>
                  </a:schemeClr>
                </a:solidFill>
                <a:latin typeface="Acumin Pro Light"/>
              </a:rPr>
              <a:t>Women Business Enterprise</a:t>
            </a:r>
          </a:p>
          <a:p>
            <a:pPr marL="1600200" lvl="2" indent="-685800">
              <a:buFont typeface="Wingdings" panose="05000000000000000000" pitchFamily="2" charset="2"/>
              <a:buChar char="§"/>
            </a:pPr>
            <a:r>
              <a:rPr lang="en-US" sz="3600" spc="-35">
                <a:solidFill>
                  <a:schemeClr val="tx1">
                    <a:lumMod val="50000"/>
                    <a:lumOff val="50000"/>
                  </a:schemeClr>
                </a:solidFill>
                <a:latin typeface="Acumin Pro Light"/>
              </a:rPr>
              <a:t>Survey</a:t>
            </a:r>
          </a:p>
          <a:p>
            <a:pPr marL="1143000" lvl="1" indent="-685800">
              <a:buFont typeface="Wingdings" panose="05000000000000000000" pitchFamily="2" charset="2"/>
              <a:buChar char="§"/>
            </a:pPr>
            <a:r>
              <a:rPr lang="en-US" sz="3600" b="1" spc="-35">
                <a:solidFill>
                  <a:srgbClr val="2C2825"/>
                </a:solidFill>
                <a:latin typeface="Acumin Pro Black"/>
              </a:rPr>
              <a:t>GEOMECHANICS, INC</a:t>
            </a:r>
          </a:p>
          <a:p>
            <a:pPr marL="1600200" lvl="2" indent="-685800">
              <a:buFont typeface="Wingdings" panose="05000000000000000000" pitchFamily="2" charset="2"/>
              <a:buChar char="§"/>
            </a:pPr>
            <a:r>
              <a:rPr lang="en-US" sz="3600" spc="-35">
                <a:solidFill>
                  <a:schemeClr val="tx1">
                    <a:lumMod val="50000"/>
                    <a:lumOff val="50000"/>
                  </a:schemeClr>
                </a:solidFill>
                <a:latin typeface="Acumin Pro Light"/>
              </a:rPr>
              <a:t>Minority Business Enterprise</a:t>
            </a:r>
          </a:p>
          <a:p>
            <a:pPr marL="1600200" lvl="2" indent="-685800">
              <a:buFont typeface="Wingdings" panose="05000000000000000000" pitchFamily="2" charset="2"/>
              <a:buChar char="§"/>
            </a:pPr>
            <a:r>
              <a:rPr lang="en-US" sz="3600" spc="-35" err="1">
                <a:solidFill>
                  <a:schemeClr val="tx1">
                    <a:lumMod val="50000"/>
                    <a:lumOff val="50000"/>
                  </a:schemeClr>
                </a:solidFill>
                <a:latin typeface="Acumin Pro Light"/>
              </a:rPr>
              <a:t>Geothecnical</a:t>
            </a:r>
            <a:r>
              <a:rPr lang="en-US" sz="3600" spc="-35">
                <a:solidFill>
                  <a:schemeClr val="tx1">
                    <a:lumMod val="50000"/>
                    <a:lumOff val="50000"/>
                  </a:schemeClr>
                </a:solidFill>
                <a:latin typeface="Acumin Pro Light"/>
              </a:rPr>
              <a:t> Engineer</a:t>
            </a:r>
          </a:p>
          <a:p>
            <a:pPr lvl="2"/>
            <a:endParaRPr lang="en-US" sz="4200" b="1" spc="-35">
              <a:solidFill>
                <a:srgbClr val="2C2825"/>
              </a:solidFill>
              <a:latin typeface="Acumin Pro Black"/>
            </a:endParaRPr>
          </a:p>
          <a:p>
            <a:pPr marL="1600200" lvl="2" indent="-685800">
              <a:buFont typeface="Wingdings" panose="05000000000000000000" pitchFamily="2" charset="2"/>
              <a:buChar char="§"/>
            </a:pPr>
            <a:endParaRPr lang="en-US" sz="4200" b="1" spc="-35">
              <a:solidFill>
                <a:srgbClr val="2C2825"/>
              </a:solidFill>
              <a:latin typeface="Acumin Pro Black"/>
            </a:endParaRPr>
          </a:p>
          <a:p>
            <a:pPr lvl="2"/>
            <a:endParaRPr lang="en-US" sz="4200" b="1" spc="-35">
              <a:solidFill>
                <a:srgbClr val="2C2825"/>
              </a:solidFill>
              <a:latin typeface="Acumin Pro Black"/>
            </a:endParaRPr>
          </a:p>
        </p:txBody>
      </p:sp>
    </p:spTree>
    <p:extLst>
      <p:ext uri="{BB962C8B-B14F-4D97-AF65-F5344CB8AC3E}">
        <p14:creationId xmlns:p14="http://schemas.microsoft.com/office/powerpoint/2010/main" val="3273142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5F3ECA-79F1-181A-F385-4FBFF491E923}"/>
              </a:ext>
            </a:extLst>
          </p:cNvPr>
          <p:cNvSpPr/>
          <p:nvPr/>
        </p:nvSpPr>
        <p:spPr>
          <a:xfrm>
            <a:off x="0" y="-19050"/>
            <a:ext cx="15544800" cy="10058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a site plan&#10;&#10;Description automatically generated">
            <a:extLst>
              <a:ext uri="{FF2B5EF4-FFF2-40B4-BE49-F238E27FC236}">
                <a16:creationId xmlns:a16="http://schemas.microsoft.com/office/drawing/2014/main" id="{5282D2C0-1190-FF23-DD21-6A0CA70A4D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0" y="1219200"/>
            <a:ext cx="7772400" cy="5029200"/>
          </a:xfrm>
          <a:prstGeom prst="rect">
            <a:avLst/>
          </a:prstGeom>
        </p:spPr>
      </p:pic>
      <p:pic>
        <p:nvPicPr>
          <p:cNvPr id="6" name="Picture 5" descr="A map of a site plan&#10;&#10;Description automatically generated">
            <a:extLst>
              <a:ext uri="{FF2B5EF4-FFF2-40B4-BE49-F238E27FC236}">
                <a16:creationId xmlns:a16="http://schemas.microsoft.com/office/drawing/2014/main" id="{66458369-22F8-EFEE-FFD7-F1BE86AE9B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5086350"/>
            <a:ext cx="7650031" cy="4953000"/>
          </a:xfrm>
          <a:prstGeom prst="rect">
            <a:avLst/>
          </a:prstGeom>
        </p:spPr>
      </p:pic>
      <p:sp>
        <p:nvSpPr>
          <p:cNvPr id="7" name="TextBox 6">
            <a:extLst>
              <a:ext uri="{FF2B5EF4-FFF2-40B4-BE49-F238E27FC236}">
                <a16:creationId xmlns:a16="http://schemas.microsoft.com/office/drawing/2014/main" id="{094EF388-B304-96F6-7E7F-7F821E85D13D}"/>
              </a:ext>
            </a:extLst>
          </p:cNvPr>
          <p:cNvSpPr txBox="1"/>
          <p:nvPr/>
        </p:nvSpPr>
        <p:spPr>
          <a:xfrm>
            <a:off x="838200" y="226621"/>
            <a:ext cx="14220825" cy="707886"/>
          </a:xfrm>
          <a:prstGeom prst="rect">
            <a:avLst/>
          </a:prstGeom>
          <a:solidFill>
            <a:schemeClr val="bg1"/>
          </a:solidFill>
        </p:spPr>
        <p:txBody>
          <a:bodyPr wrap="square" rtlCol="0">
            <a:spAutoFit/>
          </a:bodyPr>
          <a:lstStyle/>
          <a:p>
            <a:pPr algn="ctr"/>
            <a:r>
              <a:rPr lang="en-US" sz="4000">
                <a:latin typeface="Arial Black" panose="020B0A04020102020204" pitchFamily="34" charset="0"/>
              </a:rPr>
              <a:t>Previous Site Plans</a:t>
            </a:r>
          </a:p>
        </p:txBody>
      </p:sp>
      <p:sp>
        <p:nvSpPr>
          <p:cNvPr id="8" name="TextBox 7">
            <a:extLst>
              <a:ext uri="{FF2B5EF4-FFF2-40B4-BE49-F238E27FC236}">
                <a16:creationId xmlns:a16="http://schemas.microsoft.com/office/drawing/2014/main" id="{12C0C784-A114-F05D-D0F0-F816D324B01D}"/>
              </a:ext>
            </a:extLst>
          </p:cNvPr>
          <p:cNvSpPr txBox="1"/>
          <p:nvPr/>
        </p:nvSpPr>
        <p:spPr>
          <a:xfrm>
            <a:off x="10058400" y="1539270"/>
            <a:ext cx="4314825" cy="1754326"/>
          </a:xfrm>
          <a:prstGeom prst="rect">
            <a:avLst/>
          </a:prstGeom>
          <a:noFill/>
        </p:spPr>
        <p:txBody>
          <a:bodyPr wrap="square" rtlCol="0">
            <a:spAutoFit/>
          </a:bodyPr>
          <a:lstStyle/>
          <a:p>
            <a:r>
              <a:rPr lang="en-US" sz="2800"/>
              <a:t>Choice Application Site Plan</a:t>
            </a:r>
          </a:p>
          <a:p>
            <a:r>
              <a:rPr lang="en-US" sz="2000"/>
              <a:t>      Pro: Maintained Francis Street 	Connection</a:t>
            </a:r>
          </a:p>
          <a:p>
            <a:r>
              <a:rPr lang="en-US" sz="2000"/>
              <a:t>      Con: Site too sloped to make 	buildings and Park accessible</a:t>
            </a:r>
          </a:p>
        </p:txBody>
      </p:sp>
      <p:cxnSp>
        <p:nvCxnSpPr>
          <p:cNvPr id="10" name="Straight Arrow Connector 9">
            <a:extLst>
              <a:ext uri="{FF2B5EF4-FFF2-40B4-BE49-F238E27FC236}">
                <a16:creationId xmlns:a16="http://schemas.microsoft.com/office/drawing/2014/main" id="{6A8A9ECE-11CE-0608-FB3C-AF64DF5F8657}"/>
              </a:ext>
            </a:extLst>
          </p:cNvPr>
          <p:cNvCxnSpPr>
            <a:cxnSpLocks/>
          </p:cNvCxnSpPr>
          <p:nvPr/>
        </p:nvCxnSpPr>
        <p:spPr>
          <a:xfrm flipH="1">
            <a:off x="8686800" y="1800880"/>
            <a:ext cx="13716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95C6F7B-081C-A5D0-DDAD-850FFFAB9371}"/>
              </a:ext>
            </a:extLst>
          </p:cNvPr>
          <p:cNvSpPr txBox="1"/>
          <p:nvPr/>
        </p:nvSpPr>
        <p:spPr>
          <a:xfrm>
            <a:off x="381000" y="6389549"/>
            <a:ext cx="4924425" cy="2677656"/>
          </a:xfrm>
          <a:prstGeom prst="rect">
            <a:avLst/>
          </a:prstGeom>
          <a:noFill/>
        </p:spPr>
        <p:txBody>
          <a:bodyPr wrap="square" rtlCol="0">
            <a:spAutoFit/>
          </a:bodyPr>
          <a:lstStyle/>
          <a:p>
            <a:r>
              <a:rPr lang="en-US" sz="2800"/>
              <a:t>Choice Application Site Plan</a:t>
            </a:r>
          </a:p>
          <a:p>
            <a:r>
              <a:rPr lang="en-US" sz="2000"/>
              <a:t>      Pro: Maintained Morgan Street 	Connection and Hill 	Neighborhood</a:t>
            </a:r>
          </a:p>
          <a:p>
            <a:r>
              <a:rPr lang="en-US" sz="2000"/>
              <a:t>              Ability to make site fully accessible</a:t>
            </a:r>
          </a:p>
          <a:p>
            <a:r>
              <a:rPr lang="en-US" sz="2000"/>
              <a:t>      Con: Does respond to Neighborhood 	connotations (height of surrounding 	buildings, location of bus stops)</a:t>
            </a:r>
          </a:p>
        </p:txBody>
      </p:sp>
      <p:cxnSp>
        <p:nvCxnSpPr>
          <p:cNvPr id="13" name="Straight Arrow Connector 12">
            <a:extLst>
              <a:ext uri="{FF2B5EF4-FFF2-40B4-BE49-F238E27FC236}">
                <a16:creationId xmlns:a16="http://schemas.microsoft.com/office/drawing/2014/main" id="{B5534729-7F0B-BEB8-A018-B22674E53EC6}"/>
              </a:ext>
            </a:extLst>
          </p:cNvPr>
          <p:cNvCxnSpPr>
            <a:cxnSpLocks/>
          </p:cNvCxnSpPr>
          <p:nvPr/>
        </p:nvCxnSpPr>
        <p:spPr>
          <a:xfrm>
            <a:off x="5181600" y="6705600"/>
            <a:ext cx="19050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020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EC4-6B5A-BFBC-0E27-85F63E63920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24E6DBD-AB05-35DF-3958-BFE15BEF116A}"/>
              </a:ext>
            </a:extLst>
          </p:cNvPr>
          <p:cNvSpPr>
            <a:spLocks noGrp="1"/>
          </p:cNvSpPr>
          <p:nvPr>
            <p:ph type="body" idx="1"/>
          </p:nvPr>
        </p:nvSpPr>
        <p:spPr/>
        <p:txBody>
          <a:bodyPr/>
          <a:lstStyle/>
          <a:p>
            <a:endParaRPr lang="en-US"/>
          </a:p>
        </p:txBody>
      </p:sp>
      <p:pic>
        <p:nvPicPr>
          <p:cNvPr id="6" name="Picture 5" descr="A black and white image of a grid&#10;&#10;Description automatically generated with medium confidence">
            <a:extLst>
              <a:ext uri="{FF2B5EF4-FFF2-40B4-BE49-F238E27FC236}">
                <a16:creationId xmlns:a16="http://schemas.microsoft.com/office/drawing/2014/main" id="{05452EE2-89ED-3AE1-A047-B92E54CC11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0"/>
            <a:ext cx="15087600" cy="10058400"/>
          </a:xfrm>
          <a:prstGeom prst="rect">
            <a:avLst/>
          </a:prstGeom>
        </p:spPr>
      </p:pic>
      <p:sp>
        <p:nvSpPr>
          <p:cNvPr id="4" name="TextBox 3">
            <a:extLst>
              <a:ext uri="{FF2B5EF4-FFF2-40B4-BE49-F238E27FC236}">
                <a16:creationId xmlns:a16="http://schemas.microsoft.com/office/drawing/2014/main" id="{ECEE0AC8-9727-C94D-DEC2-2D379247E755}"/>
              </a:ext>
            </a:extLst>
          </p:cNvPr>
          <p:cNvSpPr txBox="1"/>
          <p:nvPr/>
        </p:nvSpPr>
        <p:spPr>
          <a:xfrm>
            <a:off x="777240" y="228600"/>
            <a:ext cx="14220825" cy="707886"/>
          </a:xfrm>
          <a:prstGeom prst="rect">
            <a:avLst/>
          </a:prstGeom>
          <a:solidFill>
            <a:schemeClr val="bg1"/>
          </a:solidFill>
        </p:spPr>
        <p:txBody>
          <a:bodyPr wrap="square" rtlCol="0">
            <a:spAutoFit/>
          </a:bodyPr>
          <a:lstStyle/>
          <a:p>
            <a:pPr algn="ctr"/>
            <a:r>
              <a:rPr lang="en-US" sz="4000">
                <a:latin typeface="Arial Black" panose="020B0A04020102020204" pitchFamily="34" charset="0"/>
              </a:rPr>
              <a:t>Current Site Plan</a:t>
            </a:r>
          </a:p>
        </p:txBody>
      </p:sp>
    </p:spTree>
    <p:extLst>
      <p:ext uri="{BB962C8B-B14F-4D97-AF65-F5344CB8AC3E}">
        <p14:creationId xmlns:p14="http://schemas.microsoft.com/office/powerpoint/2010/main" val="1149268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several different colored squares&#10;&#10;Description automatically generated">
            <a:extLst>
              <a:ext uri="{FF2B5EF4-FFF2-40B4-BE49-F238E27FC236}">
                <a16:creationId xmlns:a16="http://schemas.microsoft.com/office/drawing/2014/main" id="{0F80B09D-79E6-C3FD-BB9C-F3C08981C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9525"/>
            <a:ext cx="15087600" cy="10058400"/>
          </a:xfrm>
          <a:prstGeom prst="rect">
            <a:avLst/>
          </a:prstGeom>
        </p:spPr>
      </p:pic>
      <p:sp>
        <p:nvSpPr>
          <p:cNvPr id="4" name="Callout: Bent Line 3">
            <a:extLst>
              <a:ext uri="{FF2B5EF4-FFF2-40B4-BE49-F238E27FC236}">
                <a16:creationId xmlns:a16="http://schemas.microsoft.com/office/drawing/2014/main" id="{25A001E7-8369-EA7F-4583-E5452E8BDBBF}"/>
              </a:ext>
            </a:extLst>
          </p:cNvPr>
          <p:cNvSpPr/>
          <p:nvPr/>
        </p:nvSpPr>
        <p:spPr>
          <a:xfrm>
            <a:off x="11167175" y="8707374"/>
            <a:ext cx="914400" cy="612648"/>
          </a:xfrm>
          <a:prstGeom prst="borderCallout2">
            <a:avLst>
              <a:gd name="adj1" fmla="val 18750"/>
              <a:gd name="adj2" fmla="val -8333"/>
              <a:gd name="adj3" fmla="val 18750"/>
              <a:gd name="adj4" fmla="val -16667"/>
              <a:gd name="adj5" fmla="val -140921"/>
              <a:gd name="adj6" fmla="val -6020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BF49C18-9B2E-1A2C-91DC-42CDB8781CF5}"/>
              </a:ext>
            </a:extLst>
          </p:cNvPr>
          <p:cNvSpPr txBox="1"/>
          <p:nvPr/>
        </p:nvSpPr>
        <p:spPr>
          <a:xfrm>
            <a:off x="11129075" y="8829032"/>
            <a:ext cx="998350" cy="369332"/>
          </a:xfrm>
          <a:prstGeom prst="rect">
            <a:avLst/>
          </a:prstGeom>
          <a:noFill/>
        </p:spPr>
        <p:txBody>
          <a:bodyPr wrap="none" rtlCol="0">
            <a:spAutoFit/>
          </a:bodyPr>
          <a:lstStyle/>
          <a:p>
            <a:r>
              <a:rPr lang="en-US"/>
              <a:t>Bus Stop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heet of paper with text&#10;&#10;Description automatically generated with medium confidence">
            <a:extLst>
              <a:ext uri="{FF2B5EF4-FFF2-40B4-BE49-F238E27FC236}">
                <a16:creationId xmlns:a16="http://schemas.microsoft.com/office/drawing/2014/main" id="{884F9422-8BBA-5C3F-6799-D6559DDC07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 t="12826" r="226" b="11958"/>
          <a:stretch/>
        </p:blipFill>
        <p:spPr>
          <a:xfrm>
            <a:off x="6781800" y="-228599"/>
            <a:ext cx="9077325" cy="10287000"/>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6" name="Picture 5" descr="A street with a sidewalk and trees&#10;&#10;Description automatically generated with medium confidence">
            <a:extLst>
              <a:ext uri="{FF2B5EF4-FFF2-40B4-BE49-F238E27FC236}">
                <a16:creationId xmlns:a16="http://schemas.microsoft.com/office/drawing/2014/main" id="{86358B2A-CD42-4B22-A292-4EAC4A0FF0C9}"/>
              </a:ext>
            </a:extLst>
          </p:cNvPr>
          <p:cNvPicPr>
            <a:picLocks noChangeAspect="1"/>
          </p:cNvPicPr>
          <p:nvPr/>
        </p:nvPicPr>
        <p:blipFill rotWithShape="1">
          <a:blip r:embed="rId4">
            <a:extLst>
              <a:ext uri="{28A0092B-C50C-407E-A947-70E740481C1C}">
                <a14:useLocalDpi xmlns:a14="http://schemas.microsoft.com/office/drawing/2010/main" val="0"/>
              </a:ext>
            </a:extLst>
          </a:blip>
          <a:srcRect l="27103" r="11313" b="-1"/>
          <a:stretch/>
        </p:blipFill>
        <p:spPr>
          <a:xfrm>
            <a:off x="20" y="10"/>
            <a:ext cx="9566446" cy="100583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8" name="TextBox 7">
            <a:extLst>
              <a:ext uri="{FF2B5EF4-FFF2-40B4-BE49-F238E27FC236}">
                <a16:creationId xmlns:a16="http://schemas.microsoft.com/office/drawing/2014/main" id="{C74BA372-F2A1-DC92-990E-F120F56ED427}"/>
              </a:ext>
            </a:extLst>
          </p:cNvPr>
          <p:cNvSpPr txBox="1"/>
          <p:nvPr/>
        </p:nvSpPr>
        <p:spPr>
          <a:xfrm>
            <a:off x="-457200" y="9094758"/>
            <a:ext cx="6477000" cy="954107"/>
          </a:xfrm>
          <a:prstGeom prst="rect">
            <a:avLst/>
          </a:prstGeom>
          <a:solidFill>
            <a:schemeClr val="bg1"/>
          </a:solidFill>
        </p:spPr>
        <p:txBody>
          <a:bodyPr wrap="square" rtlCol="0">
            <a:spAutoFit/>
          </a:bodyPr>
          <a:lstStyle/>
          <a:p>
            <a:pPr algn="ctr"/>
            <a:r>
              <a:rPr lang="en-US" sz="2800">
                <a:latin typeface="Arial Black" panose="020B0A04020102020204" pitchFamily="34" charset="0"/>
              </a:rPr>
              <a:t>Bedford Dwellings Now- </a:t>
            </a:r>
          </a:p>
          <a:p>
            <a:pPr algn="ctr"/>
            <a:r>
              <a:rPr lang="en-US" sz="2800">
                <a:latin typeface="Arial Black" panose="020B0A04020102020204" pitchFamily="34" charset="0"/>
              </a:rPr>
              <a:t>No Connection to Bedford Ave.</a:t>
            </a:r>
          </a:p>
        </p:txBody>
      </p:sp>
      <p:sp>
        <p:nvSpPr>
          <p:cNvPr id="9" name="TextBox 8">
            <a:extLst>
              <a:ext uri="{FF2B5EF4-FFF2-40B4-BE49-F238E27FC236}">
                <a16:creationId xmlns:a16="http://schemas.microsoft.com/office/drawing/2014/main" id="{FBB3F6D9-F801-EDF2-4BBB-18FD5D3F636C}"/>
              </a:ext>
            </a:extLst>
          </p:cNvPr>
          <p:cNvSpPr txBox="1"/>
          <p:nvPr/>
        </p:nvSpPr>
        <p:spPr>
          <a:xfrm>
            <a:off x="8382000" y="2362200"/>
            <a:ext cx="6477000" cy="954107"/>
          </a:xfrm>
          <a:prstGeom prst="rect">
            <a:avLst/>
          </a:prstGeom>
          <a:solidFill>
            <a:schemeClr val="bg1"/>
          </a:solidFill>
        </p:spPr>
        <p:txBody>
          <a:bodyPr wrap="square" rtlCol="0">
            <a:spAutoFit/>
          </a:bodyPr>
          <a:lstStyle/>
          <a:p>
            <a:pPr algn="ctr"/>
            <a:r>
              <a:rPr lang="en-US" sz="2800">
                <a:latin typeface="Arial Black" panose="020B0A04020102020204" pitchFamily="34" charset="0"/>
              </a:rPr>
              <a:t>Bedford Dwellings Phase II- </a:t>
            </a:r>
          </a:p>
          <a:p>
            <a:pPr algn="ctr"/>
            <a:r>
              <a:rPr lang="en-US" sz="2800">
                <a:latin typeface="Arial Black" panose="020B0A04020102020204" pitchFamily="34" charset="0"/>
              </a:rPr>
              <a:t>Connection to Bedford Ave</a:t>
            </a:r>
          </a:p>
        </p:txBody>
      </p:sp>
    </p:spTree>
    <p:extLst>
      <p:ext uri="{BB962C8B-B14F-4D97-AF65-F5344CB8AC3E}">
        <p14:creationId xmlns:p14="http://schemas.microsoft.com/office/powerpoint/2010/main" val="76935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34;p35">
            <a:extLst>
              <a:ext uri="{FF2B5EF4-FFF2-40B4-BE49-F238E27FC236}">
                <a16:creationId xmlns:a16="http://schemas.microsoft.com/office/drawing/2014/main" id="{78A80BBF-60E3-F721-091C-8D306B61580E}"/>
              </a:ext>
            </a:extLst>
          </p:cNvPr>
          <p:cNvPicPr preferRelativeResize="0"/>
          <p:nvPr/>
        </p:nvPicPr>
        <p:blipFill rotWithShape="1">
          <a:blip r:embed="rId2">
            <a:alphaModFix/>
          </a:blip>
          <a:srcRect/>
          <a:stretch/>
        </p:blipFill>
        <p:spPr>
          <a:xfrm>
            <a:off x="12692667" y="7986937"/>
            <a:ext cx="2729994" cy="1328523"/>
          </a:xfrm>
          <a:prstGeom prst="rect">
            <a:avLst/>
          </a:prstGeom>
          <a:noFill/>
          <a:ln>
            <a:noFill/>
          </a:ln>
        </p:spPr>
      </p:pic>
      <p:sp>
        <p:nvSpPr>
          <p:cNvPr id="6" name="Text Placeholder 2">
            <a:extLst>
              <a:ext uri="{FF2B5EF4-FFF2-40B4-BE49-F238E27FC236}">
                <a16:creationId xmlns:a16="http://schemas.microsoft.com/office/drawing/2014/main" id="{05AC859A-6207-5059-B70D-E616919A31DA}"/>
              </a:ext>
            </a:extLst>
          </p:cNvPr>
          <p:cNvSpPr txBox="1">
            <a:spLocks/>
          </p:cNvSpPr>
          <p:nvPr/>
        </p:nvSpPr>
        <p:spPr>
          <a:xfrm>
            <a:off x="9269840" y="1587987"/>
            <a:ext cx="6152821" cy="6225158"/>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91465" defTabSz="1165860">
              <a:spcAft>
                <a:spcPts val="1530"/>
              </a:spcAft>
              <a:defRPr/>
            </a:pPr>
            <a:r>
              <a:rPr lang="en-US" sz="3060" b="1" u="sng" kern="0">
                <a:solidFill>
                  <a:srgbClr val="243975"/>
                </a:solidFill>
                <a:latin typeface="Roboto" panose="02000000000000000000" pitchFamily="2" charset="0"/>
                <a:ea typeface="Roboto" panose="02000000000000000000" pitchFamily="2" charset="0"/>
                <a:cs typeface="Roboto" panose="02000000000000000000" pitchFamily="2" charset="0"/>
              </a:rPr>
              <a:t>Lead Grantee</a:t>
            </a:r>
            <a:r>
              <a:rPr lang="en-US" sz="3060" u="sng" kern="0">
                <a:solidFill>
                  <a:srgbClr val="243975"/>
                </a:solidFill>
                <a:latin typeface="Roboto" panose="02000000000000000000" pitchFamily="2" charset="0"/>
                <a:ea typeface="Roboto" panose="02000000000000000000" pitchFamily="2" charset="0"/>
                <a:cs typeface="Roboto" panose="02000000000000000000" pitchFamily="2" charset="0"/>
              </a:rPr>
              <a:t>:</a:t>
            </a:r>
            <a:r>
              <a:rPr lang="en-US" sz="3060" kern="0">
                <a:solidFill>
                  <a:srgbClr val="243975"/>
                </a:solidFill>
                <a:latin typeface="Roboto" panose="02000000000000000000" pitchFamily="2" charset="0"/>
                <a:ea typeface="Roboto" panose="02000000000000000000" pitchFamily="2" charset="0"/>
                <a:cs typeface="Roboto" panose="02000000000000000000" pitchFamily="2" charset="0"/>
              </a:rPr>
              <a:t> Housing Authority City of Pittsburgh</a:t>
            </a:r>
          </a:p>
          <a:p>
            <a:pPr marL="291465" defTabSz="1165860">
              <a:spcAft>
                <a:spcPts val="1530"/>
              </a:spcAft>
              <a:defRPr/>
            </a:pPr>
            <a:r>
              <a:rPr lang="en-US" sz="3060" b="1" u="sng" kern="0">
                <a:solidFill>
                  <a:srgbClr val="243975"/>
                </a:solidFill>
                <a:latin typeface="Roboto" panose="02000000000000000000" pitchFamily="2" charset="0"/>
                <a:ea typeface="Roboto" panose="02000000000000000000" pitchFamily="2" charset="0"/>
                <a:cs typeface="Roboto" panose="02000000000000000000" pitchFamily="2" charset="0"/>
              </a:rPr>
              <a:t>Co-Grantee</a:t>
            </a:r>
            <a:r>
              <a:rPr lang="en-US" sz="3060" kern="0">
                <a:solidFill>
                  <a:srgbClr val="243975"/>
                </a:solidFill>
                <a:latin typeface="Roboto" panose="02000000000000000000" pitchFamily="2" charset="0"/>
                <a:ea typeface="Roboto" panose="02000000000000000000" pitchFamily="2" charset="0"/>
                <a:cs typeface="Roboto" panose="02000000000000000000" pitchFamily="2" charset="0"/>
              </a:rPr>
              <a:t>: City of Pittsburgh</a:t>
            </a:r>
          </a:p>
          <a:p>
            <a:pPr marL="291465" defTabSz="1165860">
              <a:spcAft>
                <a:spcPts val="1530"/>
              </a:spcAft>
              <a:defRPr/>
            </a:pPr>
            <a:r>
              <a:rPr lang="en-US" sz="3060" b="1" u="sng" kern="0">
                <a:solidFill>
                  <a:srgbClr val="243975"/>
                </a:solidFill>
                <a:latin typeface="Roboto" panose="02000000000000000000" pitchFamily="2" charset="0"/>
                <a:ea typeface="Roboto" panose="02000000000000000000" pitchFamily="2" charset="0"/>
                <a:cs typeface="Roboto" panose="02000000000000000000" pitchFamily="2" charset="0"/>
              </a:rPr>
              <a:t>Implementation Entities:</a:t>
            </a:r>
          </a:p>
          <a:p>
            <a:pPr marL="874395" lvl="1" defTabSz="1165860">
              <a:spcAft>
                <a:spcPts val="1530"/>
              </a:spcAft>
              <a:defRPr/>
            </a:pPr>
            <a:r>
              <a:rPr lang="en-US" sz="3060" b="1" u="sng" kern="0">
                <a:solidFill>
                  <a:srgbClr val="243975"/>
                </a:solidFill>
                <a:latin typeface="Roboto" panose="02000000000000000000" pitchFamily="2" charset="0"/>
                <a:ea typeface="Roboto" panose="02000000000000000000" pitchFamily="2" charset="0"/>
                <a:cs typeface="Roboto" panose="02000000000000000000" pitchFamily="2" charset="0"/>
              </a:rPr>
              <a:t>Housing</a:t>
            </a:r>
            <a:r>
              <a:rPr lang="en-US" sz="3060" u="sng" kern="0">
                <a:solidFill>
                  <a:srgbClr val="243975"/>
                </a:solidFill>
                <a:latin typeface="Roboto" panose="02000000000000000000" pitchFamily="2" charset="0"/>
                <a:ea typeface="Roboto" panose="02000000000000000000" pitchFamily="2" charset="0"/>
                <a:cs typeface="Roboto" panose="02000000000000000000" pitchFamily="2" charset="0"/>
              </a:rPr>
              <a:t>:</a:t>
            </a:r>
            <a:r>
              <a:rPr lang="en-US" sz="3060" kern="0">
                <a:solidFill>
                  <a:srgbClr val="243975"/>
                </a:solidFill>
                <a:latin typeface="Roboto" panose="02000000000000000000" pitchFamily="2" charset="0"/>
                <a:ea typeface="Roboto" panose="02000000000000000000" pitchFamily="2" charset="0"/>
                <a:cs typeface="Roboto" panose="02000000000000000000" pitchFamily="2" charset="0"/>
              </a:rPr>
              <a:t> Trek Development Group, Allies &amp; Ross Management and Development (ARMDC), and MidPoint Group of Companies</a:t>
            </a:r>
          </a:p>
          <a:p>
            <a:pPr marL="874395" lvl="1" defTabSz="1165860">
              <a:spcAft>
                <a:spcPts val="1530"/>
              </a:spcAft>
              <a:defRPr/>
            </a:pPr>
            <a:r>
              <a:rPr lang="en-US" sz="3060" b="1" u="sng" kern="0">
                <a:solidFill>
                  <a:srgbClr val="243975"/>
                </a:solidFill>
                <a:latin typeface="Roboto" panose="02000000000000000000" pitchFamily="2" charset="0"/>
                <a:ea typeface="Roboto" panose="02000000000000000000" pitchFamily="2" charset="0"/>
                <a:cs typeface="Roboto" panose="02000000000000000000" pitchFamily="2" charset="0"/>
              </a:rPr>
              <a:t>Neighborhood</a:t>
            </a:r>
            <a:r>
              <a:rPr lang="en-US" sz="3060" u="sng" kern="0">
                <a:solidFill>
                  <a:srgbClr val="243975"/>
                </a:solidFill>
                <a:latin typeface="Roboto" panose="02000000000000000000" pitchFamily="2" charset="0"/>
                <a:ea typeface="Roboto" panose="02000000000000000000" pitchFamily="2" charset="0"/>
                <a:cs typeface="Roboto" panose="02000000000000000000" pitchFamily="2" charset="0"/>
              </a:rPr>
              <a:t>:</a:t>
            </a:r>
            <a:r>
              <a:rPr lang="en-US" sz="3060" kern="0">
                <a:solidFill>
                  <a:srgbClr val="243975"/>
                </a:solidFill>
                <a:latin typeface="Roboto" panose="02000000000000000000" pitchFamily="2" charset="0"/>
                <a:ea typeface="Roboto" panose="02000000000000000000" pitchFamily="2" charset="0"/>
                <a:cs typeface="Roboto" panose="02000000000000000000" pitchFamily="2" charset="0"/>
              </a:rPr>
              <a:t> Urban Redevelopment Authority</a:t>
            </a:r>
          </a:p>
          <a:p>
            <a:pPr marL="874395" lvl="1" defTabSz="1165860">
              <a:spcAft>
                <a:spcPts val="1530"/>
              </a:spcAft>
              <a:defRPr/>
            </a:pPr>
            <a:r>
              <a:rPr lang="en-US" sz="3060" b="1" u="sng" kern="0">
                <a:solidFill>
                  <a:srgbClr val="243975"/>
                </a:solidFill>
                <a:latin typeface="Roboto" panose="02000000000000000000" pitchFamily="2" charset="0"/>
                <a:ea typeface="Roboto" panose="02000000000000000000" pitchFamily="2" charset="0"/>
                <a:cs typeface="Roboto" panose="02000000000000000000" pitchFamily="2" charset="0"/>
              </a:rPr>
              <a:t>People</a:t>
            </a:r>
            <a:r>
              <a:rPr lang="en-US" sz="3060" u="sng" kern="0">
                <a:solidFill>
                  <a:srgbClr val="243975"/>
                </a:solidFill>
                <a:latin typeface="Roboto" panose="02000000000000000000" pitchFamily="2" charset="0"/>
                <a:ea typeface="Roboto" panose="02000000000000000000" pitchFamily="2" charset="0"/>
                <a:cs typeface="Roboto" panose="02000000000000000000" pitchFamily="2" charset="0"/>
              </a:rPr>
              <a:t>:</a:t>
            </a:r>
            <a:r>
              <a:rPr lang="en-US" sz="3060" kern="0">
                <a:solidFill>
                  <a:srgbClr val="243975"/>
                </a:solidFill>
                <a:latin typeface="Roboto" panose="02000000000000000000" pitchFamily="2" charset="0"/>
                <a:ea typeface="Roboto" panose="02000000000000000000" pitchFamily="2" charset="0"/>
                <a:cs typeface="Roboto" panose="02000000000000000000" pitchFamily="2" charset="0"/>
              </a:rPr>
              <a:t> Allegheny County Department of Human Services</a:t>
            </a:r>
          </a:p>
        </p:txBody>
      </p:sp>
      <p:sp>
        <p:nvSpPr>
          <p:cNvPr id="7" name="Title 1">
            <a:extLst>
              <a:ext uri="{FF2B5EF4-FFF2-40B4-BE49-F238E27FC236}">
                <a16:creationId xmlns:a16="http://schemas.microsoft.com/office/drawing/2014/main" id="{5BA79203-1ACB-5A58-EDB2-2F2474130937}"/>
              </a:ext>
            </a:extLst>
          </p:cNvPr>
          <p:cNvSpPr txBox="1">
            <a:spLocks/>
          </p:cNvSpPr>
          <p:nvPr/>
        </p:nvSpPr>
        <p:spPr>
          <a:xfrm>
            <a:off x="160239" y="430114"/>
            <a:ext cx="13407390" cy="169009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165860">
              <a:defRPr/>
            </a:pPr>
            <a:r>
              <a:rPr lang="en-US" sz="5100" b="1" kern="0">
                <a:solidFill>
                  <a:srgbClr val="243975"/>
                </a:solidFill>
                <a:latin typeface="Roboto" panose="02000000000000000000" pitchFamily="2" charset="0"/>
                <a:ea typeface="Roboto" panose="02000000000000000000" pitchFamily="2" charset="0"/>
                <a:cs typeface="Roboto" panose="02000000000000000000" pitchFamily="2" charset="0"/>
              </a:rPr>
              <a:t>Bedford Dwellings/Hill District CNI</a:t>
            </a:r>
          </a:p>
        </p:txBody>
      </p:sp>
      <p:pic>
        <p:nvPicPr>
          <p:cNvPr id="8" name="Picture 7" descr="Map&#10;&#10;Description automatically generated">
            <a:extLst>
              <a:ext uri="{FF2B5EF4-FFF2-40B4-BE49-F238E27FC236}">
                <a16:creationId xmlns:a16="http://schemas.microsoft.com/office/drawing/2014/main" id="{95AE43D7-247E-E4A1-D8C3-3F52BAEB9870}"/>
              </a:ext>
            </a:extLst>
          </p:cNvPr>
          <p:cNvPicPr>
            <a:picLocks noChangeAspect="1"/>
          </p:cNvPicPr>
          <p:nvPr/>
        </p:nvPicPr>
        <p:blipFill rotWithShape="1">
          <a:blip r:embed="rId3"/>
          <a:srcRect b="5897"/>
          <a:stretch/>
        </p:blipFill>
        <p:spPr>
          <a:xfrm>
            <a:off x="1" y="2652427"/>
            <a:ext cx="9403152" cy="5247613"/>
          </a:xfrm>
          <a:prstGeom prst="rect">
            <a:avLst/>
          </a:prstGeom>
        </p:spPr>
      </p:pic>
    </p:spTree>
    <p:extLst>
      <p:ext uri="{BB962C8B-B14F-4D97-AF65-F5344CB8AC3E}">
        <p14:creationId xmlns:p14="http://schemas.microsoft.com/office/powerpoint/2010/main" val="2839079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up of several buildings&#10;&#10;Description automatically generated">
            <a:extLst>
              <a:ext uri="{FF2B5EF4-FFF2-40B4-BE49-F238E27FC236}">
                <a16:creationId xmlns:a16="http://schemas.microsoft.com/office/drawing/2014/main" id="{C9031507-74B1-2E3A-0EC1-50FF4E7B5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371569-5C45-9F08-4B89-EA2FD7B9BA72}"/>
              </a:ext>
            </a:extLst>
          </p:cNvPr>
          <p:cNvSpPr txBox="1"/>
          <p:nvPr/>
        </p:nvSpPr>
        <p:spPr>
          <a:xfrm>
            <a:off x="9020175" y="381000"/>
            <a:ext cx="6115050" cy="1323439"/>
          </a:xfrm>
          <a:prstGeom prst="rect">
            <a:avLst/>
          </a:prstGeom>
          <a:solidFill>
            <a:schemeClr val="bg1"/>
          </a:solidFill>
        </p:spPr>
        <p:txBody>
          <a:bodyPr wrap="square" rtlCol="0">
            <a:spAutoFit/>
          </a:bodyPr>
          <a:lstStyle/>
          <a:p>
            <a:pPr algn="ctr"/>
            <a:r>
              <a:rPr lang="en-US" sz="4000">
                <a:latin typeface="Arial Black" panose="020B0A04020102020204" pitchFamily="34" charset="0"/>
              </a:rPr>
              <a:t>Building Amenity Spaces</a:t>
            </a:r>
          </a:p>
        </p:txBody>
      </p:sp>
      <p:pic>
        <p:nvPicPr>
          <p:cNvPr id="5" name="Picture 4" descr="A blueprint of a house&#10;&#10;Description automatically generated">
            <a:extLst>
              <a:ext uri="{FF2B5EF4-FFF2-40B4-BE49-F238E27FC236}">
                <a16:creationId xmlns:a16="http://schemas.microsoft.com/office/drawing/2014/main" id="{5F01D9A7-3940-1740-63D9-4C2FDD10D472}"/>
              </a:ext>
            </a:extLst>
          </p:cNvPr>
          <p:cNvPicPr>
            <a:picLocks noChangeAspect="1"/>
          </p:cNvPicPr>
          <p:nvPr/>
        </p:nvPicPr>
        <p:blipFill rotWithShape="1">
          <a:blip r:embed="rId2">
            <a:extLst>
              <a:ext uri="{28A0092B-C50C-407E-A947-70E740481C1C}">
                <a14:useLocalDpi xmlns:a14="http://schemas.microsoft.com/office/drawing/2010/main" val="0"/>
              </a:ext>
            </a:extLst>
          </a:blip>
          <a:srcRect l="34313" t="8711" r="11274" b="14015"/>
          <a:stretch/>
        </p:blipFill>
        <p:spPr>
          <a:xfrm>
            <a:off x="304800" y="76200"/>
            <a:ext cx="8458200" cy="7772400"/>
          </a:xfrm>
          <a:prstGeom prst="rect">
            <a:avLst/>
          </a:prstGeom>
        </p:spPr>
      </p:pic>
      <p:pic>
        <p:nvPicPr>
          <p:cNvPr id="7" name="Picture 6" descr="A floor plan of a house&#10;&#10;Description automatically generated">
            <a:extLst>
              <a:ext uri="{FF2B5EF4-FFF2-40B4-BE49-F238E27FC236}">
                <a16:creationId xmlns:a16="http://schemas.microsoft.com/office/drawing/2014/main" id="{C5D9FE92-D6E9-FC15-0D00-6A2A72B789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72" t="46750" r="5882" b="27866"/>
          <a:stretch/>
        </p:blipFill>
        <p:spPr>
          <a:xfrm>
            <a:off x="3104666" y="6963460"/>
            <a:ext cx="12011509" cy="2248436"/>
          </a:xfrm>
          <a:prstGeom prst="rect">
            <a:avLst/>
          </a:prstGeom>
        </p:spPr>
      </p:pic>
      <p:sp>
        <p:nvSpPr>
          <p:cNvPr id="8" name="TextBox 7">
            <a:extLst>
              <a:ext uri="{FF2B5EF4-FFF2-40B4-BE49-F238E27FC236}">
                <a16:creationId xmlns:a16="http://schemas.microsoft.com/office/drawing/2014/main" id="{A33BFB34-8824-5E91-9462-DFC4BED7047C}"/>
              </a:ext>
            </a:extLst>
          </p:cNvPr>
          <p:cNvSpPr txBox="1"/>
          <p:nvPr/>
        </p:nvSpPr>
        <p:spPr>
          <a:xfrm>
            <a:off x="10315575" y="2762310"/>
            <a:ext cx="3400425" cy="523220"/>
          </a:xfrm>
          <a:prstGeom prst="rect">
            <a:avLst/>
          </a:prstGeom>
          <a:noFill/>
        </p:spPr>
        <p:txBody>
          <a:bodyPr wrap="square" rtlCol="0">
            <a:spAutoFit/>
          </a:bodyPr>
          <a:lstStyle/>
          <a:p>
            <a:r>
              <a:rPr lang="en-US" sz="2800"/>
              <a:t>Family Amenities</a:t>
            </a:r>
          </a:p>
        </p:txBody>
      </p:sp>
      <p:sp>
        <p:nvSpPr>
          <p:cNvPr id="9" name="TextBox 8">
            <a:extLst>
              <a:ext uri="{FF2B5EF4-FFF2-40B4-BE49-F238E27FC236}">
                <a16:creationId xmlns:a16="http://schemas.microsoft.com/office/drawing/2014/main" id="{AF496C0E-AFC1-9B67-3DE6-C2F20B3819FA}"/>
              </a:ext>
            </a:extLst>
          </p:cNvPr>
          <p:cNvSpPr txBox="1"/>
          <p:nvPr/>
        </p:nvSpPr>
        <p:spPr>
          <a:xfrm>
            <a:off x="10515600" y="4996190"/>
            <a:ext cx="3657600" cy="523220"/>
          </a:xfrm>
          <a:prstGeom prst="rect">
            <a:avLst/>
          </a:prstGeom>
          <a:noFill/>
        </p:spPr>
        <p:txBody>
          <a:bodyPr wrap="square" rtlCol="0">
            <a:spAutoFit/>
          </a:bodyPr>
          <a:lstStyle/>
          <a:p>
            <a:r>
              <a:rPr lang="en-US" sz="2800"/>
              <a:t>Senior Amenities</a:t>
            </a:r>
          </a:p>
        </p:txBody>
      </p:sp>
      <p:cxnSp>
        <p:nvCxnSpPr>
          <p:cNvPr id="11" name="Straight Arrow Connector 10">
            <a:extLst>
              <a:ext uri="{FF2B5EF4-FFF2-40B4-BE49-F238E27FC236}">
                <a16:creationId xmlns:a16="http://schemas.microsoft.com/office/drawing/2014/main" id="{402A1BEC-2CE3-C150-3C09-9FA14755F226}"/>
              </a:ext>
            </a:extLst>
          </p:cNvPr>
          <p:cNvCxnSpPr>
            <a:cxnSpLocks/>
          </p:cNvCxnSpPr>
          <p:nvPr/>
        </p:nvCxnSpPr>
        <p:spPr>
          <a:xfrm flipH="1">
            <a:off x="4038600" y="3023920"/>
            <a:ext cx="6276975" cy="1624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9224BC1-6A42-E3E3-7F15-CBA4E3CFC13E}"/>
              </a:ext>
            </a:extLst>
          </p:cNvPr>
          <p:cNvCxnSpPr>
            <a:cxnSpLocks/>
          </p:cNvCxnSpPr>
          <p:nvPr/>
        </p:nvCxnSpPr>
        <p:spPr>
          <a:xfrm flipH="1">
            <a:off x="8763000" y="5257800"/>
            <a:ext cx="1524000" cy="13055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6775DA9-9335-83F3-D664-A451C7142D41}"/>
              </a:ext>
            </a:extLst>
          </p:cNvPr>
          <p:cNvSpPr txBox="1"/>
          <p:nvPr/>
        </p:nvSpPr>
        <p:spPr>
          <a:xfrm>
            <a:off x="2057400" y="9444365"/>
            <a:ext cx="3124200" cy="523220"/>
          </a:xfrm>
          <a:prstGeom prst="rect">
            <a:avLst/>
          </a:prstGeom>
          <a:noFill/>
        </p:spPr>
        <p:txBody>
          <a:bodyPr wrap="square" rtlCol="0">
            <a:spAutoFit/>
          </a:bodyPr>
          <a:lstStyle/>
          <a:p>
            <a:r>
              <a:rPr lang="en-US" sz="2800"/>
              <a:t>Bus Stop</a:t>
            </a:r>
          </a:p>
        </p:txBody>
      </p:sp>
      <p:cxnSp>
        <p:nvCxnSpPr>
          <p:cNvPr id="21" name="Straight Arrow Connector 20">
            <a:extLst>
              <a:ext uri="{FF2B5EF4-FFF2-40B4-BE49-F238E27FC236}">
                <a16:creationId xmlns:a16="http://schemas.microsoft.com/office/drawing/2014/main" id="{E7921263-BC8B-C329-0596-CF1DAEC22293}"/>
              </a:ext>
            </a:extLst>
          </p:cNvPr>
          <p:cNvCxnSpPr/>
          <p:nvPr/>
        </p:nvCxnSpPr>
        <p:spPr>
          <a:xfrm>
            <a:off x="3695700" y="9753600"/>
            <a:ext cx="2971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873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two-story apartment building plans&#10;&#10;Description automatically generated with medium confidence">
            <a:extLst>
              <a:ext uri="{FF2B5EF4-FFF2-40B4-BE49-F238E27FC236}">
                <a16:creationId xmlns:a16="http://schemas.microsoft.com/office/drawing/2014/main" id="{76C6198A-172E-65C7-6F9C-410199653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row of houses with different levels&#10;&#10;Description automatically generated with medium confidence">
            <a:extLst>
              <a:ext uri="{FF2B5EF4-FFF2-40B4-BE49-F238E27FC236}">
                <a16:creationId xmlns:a16="http://schemas.microsoft.com/office/drawing/2014/main" id="{71D2995C-8188-8F5E-AC9D-769DA6B2F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house plan with a car and a parking lot&#10;&#10;Description automatically generated with medium confidence">
            <a:extLst>
              <a:ext uri="{FF2B5EF4-FFF2-40B4-BE49-F238E27FC236}">
                <a16:creationId xmlns:a16="http://schemas.microsoft.com/office/drawing/2014/main" id="{50C7E85B-7F19-5952-D321-7D00BD942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4273023" y="8829881"/>
            <a:ext cx="813597" cy="813597"/>
          </a:xfrm>
          <a:prstGeom prst="rect">
            <a:avLst/>
          </a:prstGeom>
        </p:spPr>
      </p:pic>
      <p:sp>
        <p:nvSpPr>
          <p:cNvPr id="3" name="object 3"/>
          <p:cNvSpPr txBox="1"/>
          <p:nvPr/>
        </p:nvSpPr>
        <p:spPr>
          <a:xfrm>
            <a:off x="10502900" y="1398897"/>
            <a:ext cx="4279900" cy="5488169"/>
          </a:xfrm>
          <a:prstGeom prst="rect">
            <a:avLst/>
          </a:prstGeom>
        </p:spPr>
        <p:txBody>
          <a:bodyPr vert="horz" wrap="square" lIns="0" tIns="68580" rIns="0" bIns="0" rtlCol="0">
            <a:spAutoFit/>
          </a:bodyPr>
          <a:lstStyle/>
          <a:p>
            <a:pPr marL="241300" indent="-228600">
              <a:lnSpc>
                <a:spcPct val="100000"/>
              </a:lnSpc>
              <a:spcBef>
                <a:spcPts val="540"/>
              </a:spcBef>
              <a:buChar char="•"/>
              <a:tabLst>
                <a:tab pos="240665" algn="l"/>
                <a:tab pos="241300" algn="l"/>
              </a:tabLst>
            </a:pPr>
            <a:r>
              <a:rPr sz="2200" spc="-5">
                <a:solidFill>
                  <a:srgbClr val="231F20"/>
                </a:solidFill>
                <a:latin typeface="Acumin Pro"/>
                <a:cs typeface="Acumin Pro"/>
              </a:rPr>
              <a:t>ENERGY </a:t>
            </a:r>
            <a:r>
              <a:rPr sz="2200" spc="-45">
                <a:solidFill>
                  <a:srgbClr val="231F20"/>
                </a:solidFill>
                <a:latin typeface="Acumin Pro"/>
                <a:cs typeface="Acumin Pro"/>
              </a:rPr>
              <a:t>STAR</a:t>
            </a:r>
            <a:r>
              <a:rPr sz="2200">
                <a:solidFill>
                  <a:srgbClr val="231F20"/>
                </a:solidFill>
                <a:latin typeface="Acumin Pro"/>
                <a:cs typeface="Acumin Pro"/>
              </a:rPr>
              <a:t> </a:t>
            </a:r>
            <a:r>
              <a:rPr sz="2200" spc="-30">
                <a:solidFill>
                  <a:srgbClr val="231F20"/>
                </a:solidFill>
                <a:latin typeface="Acumin Pro"/>
                <a:cs typeface="Acumin Pro"/>
              </a:rPr>
              <a:t>RATED</a:t>
            </a:r>
            <a:r>
              <a:rPr sz="2200">
                <a:solidFill>
                  <a:srgbClr val="231F20"/>
                </a:solidFill>
                <a:latin typeface="Acumin Pro"/>
                <a:cs typeface="Acumin Pro"/>
              </a:rPr>
              <a:t> </a:t>
            </a:r>
            <a:r>
              <a:rPr sz="2200" spc="-10">
                <a:solidFill>
                  <a:srgbClr val="231F20"/>
                </a:solidFill>
                <a:latin typeface="Acumin Pro"/>
                <a:cs typeface="Acumin Pro"/>
              </a:rPr>
              <a:t>APPLIANCES</a:t>
            </a:r>
            <a:endParaRPr sz="2200">
              <a:latin typeface="Acumin Pro"/>
              <a:cs typeface="Acumin Pro"/>
            </a:endParaRPr>
          </a:p>
          <a:p>
            <a:pPr marL="241300" marR="386080" indent="-228600">
              <a:lnSpc>
                <a:spcPct val="120400"/>
              </a:lnSpc>
              <a:buChar char="•"/>
              <a:tabLst>
                <a:tab pos="240665" algn="l"/>
                <a:tab pos="241300" algn="l"/>
              </a:tabLst>
            </a:pPr>
            <a:r>
              <a:rPr sz="2200">
                <a:solidFill>
                  <a:srgbClr val="231F20"/>
                </a:solidFill>
                <a:latin typeface="Acumin Pro"/>
                <a:cs typeface="Acumin Pro"/>
              </a:rPr>
              <a:t>HIGH EFFICIENCY </a:t>
            </a:r>
            <a:r>
              <a:rPr sz="2200" spc="-15">
                <a:solidFill>
                  <a:srgbClr val="231F20"/>
                </a:solidFill>
                <a:latin typeface="Acumin Pro"/>
                <a:cs typeface="Acumin Pro"/>
              </a:rPr>
              <a:t>HEATING </a:t>
            </a:r>
            <a:r>
              <a:rPr sz="2200">
                <a:solidFill>
                  <a:srgbClr val="231F20"/>
                </a:solidFill>
                <a:latin typeface="Acumin Pro"/>
                <a:cs typeface="Acumin Pro"/>
              </a:rPr>
              <a:t>AND </a:t>
            </a:r>
            <a:r>
              <a:rPr sz="2200" spc="5">
                <a:solidFill>
                  <a:srgbClr val="231F20"/>
                </a:solidFill>
                <a:latin typeface="Acumin Pro"/>
                <a:cs typeface="Acumin Pro"/>
              </a:rPr>
              <a:t> </a:t>
            </a:r>
            <a:r>
              <a:rPr sz="2200">
                <a:solidFill>
                  <a:srgbClr val="231F20"/>
                </a:solidFill>
                <a:latin typeface="Acumin Pro"/>
                <a:cs typeface="Acumin Pro"/>
              </a:rPr>
              <a:t>COOLING</a:t>
            </a:r>
            <a:r>
              <a:rPr sz="2200" spc="-20">
                <a:solidFill>
                  <a:srgbClr val="231F20"/>
                </a:solidFill>
                <a:latin typeface="Acumin Pro"/>
                <a:cs typeface="Acumin Pro"/>
              </a:rPr>
              <a:t> </a:t>
            </a:r>
            <a:r>
              <a:rPr sz="2200" spc="-10">
                <a:solidFill>
                  <a:srgbClr val="231F20"/>
                </a:solidFill>
                <a:latin typeface="Acumin Pro"/>
                <a:cs typeface="Acumin Pro"/>
              </a:rPr>
              <a:t>SYSTEMS</a:t>
            </a:r>
            <a:r>
              <a:rPr sz="2200" spc="-15">
                <a:solidFill>
                  <a:srgbClr val="231F20"/>
                </a:solidFill>
                <a:latin typeface="Acumin Pro"/>
                <a:cs typeface="Acumin Pro"/>
              </a:rPr>
              <a:t> </a:t>
            </a:r>
            <a:r>
              <a:rPr sz="2200" spc="5">
                <a:solidFill>
                  <a:srgbClr val="231F20"/>
                </a:solidFill>
                <a:latin typeface="Acumin Pro"/>
                <a:cs typeface="Acumin Pro"/>
              </a:rPr>
              <a:t>IN</a:t>
            </a:r>
            <a:r>
              <a:rPr sz="2200" spc="-15">
                <a:solidFill>
                  <a:srgbClr val="231F20"/>
                </a:solidFill>
                <a:latin typeface="Acumin Pro"/>
                <a:cs typeface="Acumin Pro"/>
              </a:rPr>
              <a:t> </a:t>
            </a:r>
            <a:r>
              <a:rPr sz="2200">
                <a:solidFill>
                  <a:srgbClr val="231F20"/>
                </a:solidFill>
                <a:latin typeface="Acumin Pro"/>
                <a:cs typeface="Acumin Pro"/>
              </a:rPr>
              <a:t>EACH</a:t>
            </a:r>
            <a:r>
              <a:rPr sz="2200" spc="-15">
                <a:solidFill>
                  <a:srgbClr val="231F20"/>
                </a:solidFill>
                <a:latin typeface="Acumin Pro"/>
                <a:cs typeface="Acumin Pro"/>
              </a:rPr>
              <a:t> </a:t>
            </a:r>
            <a:r>
              <a:rPr sz="2200" spc="5">
                <a:solidFill>
                  <a:srgbClr val="231F20"/>
                </a:solidFill>
                <a:latin typeface="Acumin Pro"/>
                <a:cs typeface="Acumin Pro"/>
              </a:rPr>
              <a:t>UNIT</a:t>
            </a:r>
            <a:endParaRPr sz="2200">
              <a:latin typeface="Acumin Pro"/>
              <a:cs typeface="Acumin Pro"/>
            </a:endParaRPr>
          </a:p>
          <a:p>
            <a:pPr marL="241300" marR="5080" indent="-228600">
              <a:lnSpc>
                <a:spcPct val="120400"/>
              </a:lnSpc>
              <a:buChar char="•"/>
              <a:tabLst>
                <a:tab pos="240665" algn="l"/>
                <a:tab pos="241300" algn="l"/>
              </a:tabLst>
            </a:pPr>
            <a:r>
              <a:rPr sz="2200">
                <a:solidFill>
                  <a:srgbClr val="231F20"/>
                </a:solidFill>
                <a:latin typeface="Acumin Pro"/>
                <a:cs typeface="Acumin Pro"/>
              </a:rPr>
              <a:t>HIGH</a:t>
            </a:r>
            <a:r>
              <a:rPr sz="2200" spc="-10">
                <a:solidFill>
                  <a:srgbClr val="231F20"/>
                </a:solidFill>
                <a:latin typeface="Acumin Pro"/>
                <a:cs typeface="Acumin Pro"/>
              </a:rPr>
              <a:t> </a:t>
            </a:r>
            <a:r>
              <a:rPr sz="2200">
                <a:solidFill>
                  <a:srgbClr val="231F20"/>
                </a:solidFill>
                <a:latin typeface="Acumin Pro"/>
                <a:cs typeface="Acumin Pro"/>
              </a:rPr>
              <a:t>EFFICIENCY</a:t>
            </a:r>
            <a:r>
              <a:rPr sz="2200" spc="-5">
                <a:solidFill>
                  <a:srgbClr val="231F20"/>
                </a:solidFill>
                <a:latin typeface="Acumin Pro"/>
                <a:cs typeface="Acumin Pro"/>
              </a:rPr>
              <a:t> </a:t>
            </a:r>
            <a:r>
              <a:rPr sz="2200" spc="-55">
                <a:solidFill>
                  <a:srgbClr val="231F20"/>
                </a:solidFill>
                <a:latin typeface="Acumin Pro"/>
                <a:cs typeface="Acumin Pro"/>
              </a:rPr>
              <a:t>WATER</a:t>
            </a:r>
            <a:r>
              <a:rPr sz="2200" spc="-10">
                <a:solidFill>
                  <a:srgbClr val="231F20"/>
                </a:solidFill>
                <a:latin typeface="Acumin Pro"/>
                <a:cs typeface="Acumin Pro"/>
              </a:rPr>
              <a:t> </a:t>
            </a:r>
            <a:r>
              <a:rPr sz="2200" spc="-15">
                <a:solidFill>
                  <a:srgbClr val="231F20"/>
                </a:solidFill>
                <a:latin typeface="Acumin Pro"/>
                <a:cs typeface="Acumin Pro"/>
              </a:rPr>
              <a:t>HEATING</a:t>
            </a:r>
            <a:r>
              <a:rPr sz="2200" spc="-5">
                <a:solidFill>
                  <a:srgbClr val="231F20"/>
                </a:solidFill>
                <a:latin typeface="Acumin Pro"/>
                <a:cs typeface="Acumin Pro"/>
              </a:rPr>
              <a:t> </a:t>
            </a:r>
            <a:r>
              <a:rPr sz="2200" spc="5">
                <a:solidFill>
                  <a:srgbClr val="231F20"/>
                </a:solidFill>
                <a:latin typeface="Acumin Pro"/>
                <a:cs typeface="Acumin Pro"/>
              </a:rPr>
              <a:t>IN </a:t>
            </a:r>
            <a:r>
              <a:rPr sz="2200" spc="-440">
                <a:solidFill>
                  <a:srgbClr val="231F20"/>
                </a:solidFill>
                <a:latin typeface="Acumin Pro"/>
                <a:cs typeface="Acumin Pro"/>
              </a:rPr>
              <a:t> </a:t>
            </a:r>
            <a:r>
              <a:rPr sz="2200">
                <a:solidFill>
                  <a:srgbClr val="231F20"/>
                </a:solidFill>
                <a:latin typeface="Acumin Pro"/>
                <a:cs typeface="Acumin Pro"/>
              </a:rPr>
              <a:t>EACH</a:t>
            </a:r>
            <a:r>
              <a:rPr sz="2200" spc="-5">
                <a:solidFill>
                  <a:srgbClr val="231F20"/>
                </a:solidFill>
                <a:latin typeface="Acumin Pro"/>
                <a:cs typeface="Acumin Pro"/>
              </a:rPr>
              <a:t> </a:t>
            </a:r>
            <a:r>
              <a:rPr sz="2200" spc="5">
                <a:solidFill>
                  <a:srgbClr val="231F20"/>
                </a:solidFill>
                <a:latin typeface="Acumin Pro"/>
                <a:cs typeface="Acumin Pro"/>
              </a:rPr>
              <a:t>UNIT</a:t>
            </a:r>
            <a:endParaRPr sz="2200">
              <a:latin typeface="Acumin Pro"/>
              <a:cs typeface="Acumin Pro"/>
            </a:endParaRPr>
          </a:p>
          <a:p>
            <a:pPr marL="241300" indent="-228600">
              <a:lnSpc>
                <a:spcPct val="100000"/>
              </a:lnSpc>
              <a:spcBef>
                <a:spcPts val="434"/>
              </a:spcBef>
              <a:buChar char="•"/>
              <a:tabLst>
                <a:tab pos="240665" algn="l"/>
                <a:tab pos="241300" algn="l"/>
              </a:tabLst>
            </a:pPr>
            <a:r>
              <a:rPr sz="2200" spc="-5">
                <a:solidFill>
                  <a:srgbClr val="231F20"/>
                </a:solidFill>
                <a:latin typeface="Acumin Pro"/>
                <a:cs typeface="Acumin Pro"/>
              </a:rPr>
              <a:t>LED</a:t>
            </a:r>
            <a:r>
              <a:rPr sz="2200" spc="-15">
                <a:solidFill>
                  <a:srgbClr val="231F20"/>
                </a:solidFill>
                <a:latin typeface="Acumin Pro"/>
                <a:cs typeface="Acumin Pro"/>
              </a:rPr>
              <a:t> </a:t>
            </a:r>
            <a:r>
              <a:rPr sz="2200">
                <a:solidFill>
                  <a:srgbClr val="231F20"/>
                </a:solidFill>
                <a:latin typeface="Acumin Pro"/>
                <a:cs typeface="Acumin Pro"/>
              </a:rPr>
              <a:t>LIGHT</a:t>
            </a:r>
            <a:r>
              <a:rPr sz="2200" spc="-10">
                <a:solidFill>
                  <a:srgbClr val="231F20"/>
                </a:solidFill>
                <a:latin typeface="Acumin Pro"/>
                <a:cs typeface="Acumin Pro"/>
              </a:rPr>
              <a:t> </a:t>
            </a:r>
            <a:r>
              <a:rPr sz="2200" spc="15">
                <a:solidFill>
                  <a:srgbClr val="231F20"/>
                </a:solidFill>
                <a:latin typeface="Acumin Pro"/>
                <a:cs typeface="Acumin Pro"/>
              </a:rPr>
              <a:t>FIXTURES</a:t>
            </a:r>
            <a:r>
              <a:rPr sz="2200" spc="-10">
                <a:solidFill>
                  <a:srgbClr val="231F20"/>
                </a:solidFill>
                <a:latin typeface="Acumin Pro"/>
                <a:cs typeface="Acumin Pro"/>
              </a:rPr>
              <a:t> </a:t>
            </a:r>
            <a:r>
              <a:rPr sz="2200" spc="5">
                <a:solidFill>
                  <a:srgbClr val="231F20"/>
                </a:solidFill>
                <a:latin typeface="Acumin Pro"/>
                <a:cs typeface="Acumin Pro"/>
              </a:rPr>
              <a:t>IN</a:t>
            </a:r>
            <a:r>
              <a:rPr sz="2200" spc="-10">
                <a:solidFill>
                  <a:srgbClr val="231F20"/>
                </a:solidFill>
                <a:latin typeface="Acumin Pro"/>
                <a:cs typeface="Acumin Pro"/>
              </a:rPr>
              <a:t> ALL</a:t>
            </a:r>
            <a:r>
              <a:rPr sz="2200" spc="-15">
                <a:solidFill>
                  <a:srgbClr val="231F20"/>
                </a:solidFill>
                <a:latin typeface="Acumin Pro"/>
                <a:cs typeface="Acumin Pro"/>
              </a:rPr>
              <a:t> </a:t>
            </a:r>
            <a:r>
              <a:rPr sz="2200" spc="5">
                <a:solidFill>
                  <a:srgbClr val="231F20"/>
                </a:solidFill>
                <a:latin typeface="Acumin Pro"/>
                <a:cs typeface="Acumin Pro"/>
              </a:rPr>
              <a:t>UNITS</a:t>
            </a:r>
            <a:endParaRPr sz="2200">
              <a:latin typeface="Acumin Pro"/>
              <a:cs typeface="Acumin Pro"/>
            </a:endParaRPr>
          </a:p>
          <a:p>
            <a:pPr marL="241300" indent="-228600">
              <a:lnSpc>
                <a:spcPct val="100000"/>
              </a:lnSpc>
              <a:spcBef>
                <a:spcPts val="440"/>
              </a:spcBef>
              <a:buChar char="•"/>
              <a:tabLst>
                <a:tab pos="240665" algn="l"/>
                <a:tab pos="241300" algn="l"/>
              </a:tabLst>
            </a:pPr>
            <a:r>
              <a:rPr sz="2200" spc="-20">
                <a:solidFill>
                  <a:srgbClr val="231F20"/>
                </a:solidFill>
                <a:latin typeface="Acumin Pro"/>
                <a:cs typeface="Acumin Pro"/>
              </a:rPr>
              <a:t>LOW</a:t>
            </a:r>
            <a:r>
              <a:rPr sz="2200" spc="-15">
                <a:solidFill>
                  <a:srgbClr val="231F20"/>
                </a:solidFill>
                <a:latin typeface="Acumin Pro"/>
                <a:cs typeface="Acumin Pro"/>
              </a:rPr>
              <a:t> FLOW </a:t>
            </a:r>
            <a:r>
              <a:rPr sz="2200" spc="-5">
                <a:solidFill>
                  <a:srgbClr val="231F20"/>
                </a:solidFill>
                <a:latin typeface="Acumin Pro"/>
                <a:cs typeface="Acumin Pro"/>
              </a:rPr>
              <a:t>PLUMBING</a:t>
            </a:r>
            <a:r>
              <a:rPr sz="2200" spc="-15">
                <a:solidFill>
                  <a:srgbClr val="231F20"/>
                </a:solidFill>
                <a:latin typeface="Acumin Pro"/>
                <a:cs typeface="Acumin Pro"/>
              </a:rPr>
              <a:t> </a:t>
            </a:r>
            <a:r>
              <a:rPr sz="2200" spc="15">
                <a:solidFill>
                  <a:srgbClr val="231F20"/>
                </a:solidFill>
                <a:latin typeface="Acumin Pro"/>
                <a:cs typeface="Acumin Pro"/>
              </a:rPr>
              <a:t>FIXTURES</a:t>
            </a:r>
            <a:endParaRPr sz="2200">
              <a:latin typeface="Acumin Pro"/>
              <a:cs typeface="Acumin Pro"/>
            </a:endParaRPr>
          </a:p>
          <a:p>
            <a:pPr marL="241300" marR="17145" indent="-228600">
              <a:lnSpc>
                <a:spcPct val="120400"/>
              </a:lnSpc>
              <a:buChar char="•"/>
              <a:tabLst>
                <a:tab pos="240665" algn="l"/>
                <a:tab pos="241300" algn="l"/>
              </a:tabLst>
            </a:pPr>
            <a:r>
              <a:rPr sz="2200" spc="-20">
                <a:solidFill>
                  <a:srgbClr val="231F20"/>
                </a:solidFill>
                <a:latin typeface="Acumin Pro"/>
                <a:cs typeface="Acumin Pro"/>
              </a:rPr>
              <a:t>NATURAL</a:t>
            </a:r>
            <a:r>
              <a:rPr sz="2200" spc="-5">
                <a:solidFill>
                  <a:srgbClr val="231F20"/>
                </a:solidFill>
                <a:latin typeface="Acumin Pro"/>
                <a:cs typeface="Acumin Pro"/>
              </a:rPr>
              <a:t> </a:t>
            </a:r>
            <a:r>
              <a:rPr sz="2200" spc="-10">
                <a:solidFill>
                  <a:srgbClr val="231F20"/>
                </a:solidFill>
                <a:latin typeface="Acumin Pro"/>
                <a:cs typeface="Acumin Pro"/>
              </a:rPr>
              <a:t>VENTILATION</a:t>
            </a:r>
            <a:r>
              <a:rPr sz="2200" spc="-5">
                <a:solidFill>
                  <a:srgbClr val="231F20"/>
                </a:solidFill>
                <a:latin typeface="Acumin Pro"/>
                <a:cs typeface="Acumin Pro"/>
              </a:rPr>
              <a:t> </a:t>
            </a:r>
            <a:r>
              <a:rPr sz="2200" spc="5">
                <a:solidFill>
                  <a:srgbClr val="231F20"/>
                </a:solidFill>
                <a:latin typeface="Acumin Pro"/>
                <a:cs typeface="Acumin Pro"/>
              </a:rPr>
              <a:t>IN</a:t>
            </a:r>
            <a:r>
              <a:rPr sz="2200" spc="-5">
                <a:solidFill>
                  <a:srgbClr val="231F20"/>
                </a:solidFill>
                <a:latin typeface="Acumin Pro"/>
                <a:cs typeface="Acumin Pro"/>
              </a:rPr>
              <a:t> </a:t>
            </a:r>
            <a:r>
              <a:rPr sz="2200" spc="-10">
                <a:solidFill>
                  <a:srgbClr val="231F20"/>
                </a:solidFill>
                <a:latin typeface="Acumin Pro"/>
                <a:cs typeface="Acumin Pro"/>
              </a:rPr>
              <a:t>ALL</a:t>
            </a:r>
            <a:r>
              <a:rPr sz="2200" spc="-5">
                <a:solidFill>
                  <a:srgbClr val="231F20"/>
                </a:solidFill>
                <a:latin typeface="Acumin Pro"/>
                <a:cs typeface="Acumin Pro"/>
              </a:rPr>
              <a:t> </a:t>
            </a:r>
            <a:r>
              <a:rPr sz="2200" spc="5">
                <a:solidFill>
                  <a:srgbClr val="231F20"/>
                </a:solidFill>
                <a:latin typeface="Acumin Pro"/>
                <a:cs typeface="Acumin Pro"/>
              </a:rPr>
              <a:t>UNITS </a:t>
            </a:r>
            <a:r>
              <a:rPr sz="2200" spc="-440">
                <a:solidFill>
                  <a:srgbClr val="231F20"/>
                </a:solidFill>
                <a:latin typeface="Acumin Pro"/>
                <a:cs typeface="Acumin Pro"/>
              </a:rPr>
              <a:t> </a:t>
            </a:r>
            <a:r>
              <a:rPr sz="2200">
                <a:solidFill>
                  <a:srgbClr val="231F20"/>
                </a:solidFill>
                <a:latin typeface="Acumin Pro"/>
                <a:cs typeface="Acumin Pro"/>
              </a:rPr>
              <a:t>AND</a:t>
            </a:r>
            <a:r>
              <a:rPr sz="2200" spc="-5">
                <a:solidFill>
                  <a:srgbClr val="231F20"/>
                </a:solidFill>
                <a:latin typeface="Acumin Pro"/>
                <a:cs typeface="Acumin Pro"/>
              </a:rPr>
              <a:t> </a:t>
            </a:r>
            <a:r>
              <a:rPr sz="2200">
                <a:solidFill>
                  <a:srgbClr val="231F20"/>
                </a:solidFill>
                <a:latin typeface="Acumin Pro"/>
                <a:cs typeface="Acumin Pro"/>
              </a:rPr>
              <a:t>COMMON </a:t>
            </a:r>
            <a:r>
              <a:rPr sz="2200" spc="-30">
                <a:solidFill>
                  <a:srgbClr val="231F20"/>
                </a:solidFill>
                <a:latin typeface="Acumin Pro"/>
                <a:cs typeface="Acumin Pro"/>
              </a:rPr>
              <a:t>SPACES</a:t>
            </a:r>
            <a:endParaRPr sz="2200">
              <a:latin typeface="Acumin Pro"/>
              <a:cs typeface="Acumin Pro"/>
            </a:endParaRPr>
          </a:p>
          <a:p>
            <a:pPr marL="241300" indent="-228600">
              <a:lnSpc>
                <a:spcPct val="100000"/>
              </a:lnSpc>
              <a:spcBef>
                <a:spcPts val="440"/>
              </a:spcBef>
              <a:buChar char="•"/>
              <a:tabLst>
                <a:tab pos="240665" algn="l"/>
                <a:tab pos="241300" algn="l"/>
              </a:tabLst>
            </a:pPr>
            <a:r>
              <a:rPr sz="2200">
                <a:solidFill>
                  <a:srgbClr val="231F20"/>
                </a:solidFill>
                <a:latin typeface="Acumin Pro"/>
                <a:cs typeface="Acumin Pro"/>
              </a:rPr>
              <a:t>BUILDINGS</a:t>
            </a:r>
            <a:r>
              <a:rPr sz="2200" spc="-15">
                <a:solidFill>
                  <a:srgbClr val="231F20"/>
                </a:solidFill>
                <a:latin typeface="Acumin Pro"/>
                <a:cs typeface="Acumin Pro"/>
              </a:rPr>
              <a:t> </a:t>
            </a:r>
            <a:r>
              <a:rPr sz="2200" spc="-5">
                <a:solidFill>
                  <a:srgbClr val="231F20"/>
                </a:solidFill>
                <a:latin typeface="Acumin Pro"/>
                <a:cs typeface="Acumin Pro"/>
              </a:rPr>
              <a:t>WILL</a:t>
            </a:r>
            <a:r>
              <a:rPr sz="2200" spc="-15">
                <a:solidFill>
                  <a:srgbClr val="231F20"/>
                </a:solidFill>
                <a:latin typeface="Acumin Pro"/>
                <a:cs typeface="Acumin Pro"/>
              </a:rPr>
              <a:t> </a:t>
            </a:r>
            <a:r>
              <a:rPr sz="2200">
                <a:solidFill>
                  <a:srgbClr val="231F20"/>
                </a:solidFill>
                <a:latin typeface="Acumin Pro"/>
                <a:cs typeface="Acumin Pro"/>
              </a:rPr>
              <a:t>BE</a:t>
            </a:r>
            <a:r>
              <a:rPr sz="2200" spc="-10">
                <a:solidFill>
                  <a:srgbClr val="231F20"/>
                </a:solidFill>
                <a:latin typeface="Acumin Pro"/>
                <a:cs typeface="Acumin Pro"/>
              </a:rPr>
              <a:t> </a:t>
            </a:r>
            <a:r>
              <a:rPr sz="2200" spc="10">
                <a:solidFill>
                  <a:srgbClr val="231F20"/>
                </a:solidFill>
                <a:latin typeface="Acumin Pro"/>
                <a:cs typeface="Acumin Pro"/>
              </a:rPr>
              <a:t>SOLAR</a:t>
            </a:r>
            <a:r>
              <a:rPr sz="2200" spc="-15">
                <a:solidFill>
                  <a:srgbClr val="231F20"/>
                </a:solidFill>
                <a:latin typeface="Acumin Pro"/>
                <a:cs typeface="Acumin Pro"/>
              </a:rPr>
              <a:t> </a:t>
            </a:r>
            <a:r>
              <a:rPr sz="2200">
                <a:solidFill>
                  <a:srgbClr val="231F20"/>
                </a:solidFill>
                <a:latin typeface="Acumin Pro"/>
                <a:cs typeface="Acumin Pro"/>
              </a:rPr>
              <a:t>READY</a:t>
            </a:r>
            <a:endParaRPr lang="en-US" sz="2200">
              <a:solidFill>
                <a:srgbClr val="231F20"/>
              </a:solidFill>
              <a:latin typeface="Acumin Pro"/>
              <a:cs typeface="Acumin Pro"/>
            </a:endParaRPr>
          </a:p>
          <a:p>
            <a:pPr marL="241300" indent="-228600">
              <a:lnSpc>
                <a:spcPct val="100000"/>
              </a:lnSpc>
              <a:spcBef>
                <a:spcPts val="440"/>
              </a:spcBef>
              <a:buChar char="•"/>
              <a:tabLst>
                <a:tab pos="240665" algn="l"/>
                <a:tab pos="241300" algn="l"/>
              </a:tabLst>
            </a:pPr>
            <a:r>
              <a:rPr lang="en-US" sz="2200">
                <a:solidFill>
                  <a:srgbClr val="231F20"/>
                </a:solidFill>
                <a:latin typeface="Acumin Pro"/>
                <a:cs typeface="Acumin Pro"/>
              </a:rPr>
              <a:t>ENTERPRISE GREEN COMMUNITIES CERTIFCIATION AND ZERO ENERGY READY</a:t>
            </a:r>
            <a:endParaRPr sz="2200">
              <a:latin typeface="Acumin Pro"/>
              <a:cs typeface="Acumin Pro"/>
            </a:endParaRPr>
          </a:p>
        </p:txBody>
      </p:sp>
      <p:pic>
        <p:nvPicPr>
          <p:cNvPr id="4" name="object 4"/>
          <p:cNvPicPr/>
          <p:nvPr/>
        </p:nvPicPr>
        <p:blipFill>
          <a:blip r:embed="rId4" cstate="print"/>
          <a:stretch>
            <a:fillRect/>
          </a:stretch>
        </p:blipFill>
        <p:spPr>
          <a:xfrm>
            <a:off x="2664631" y="4807332"/>
            <a:ext cx="5069667" cy="2715893"/>
          </a:xfrm>
          <a:prstGeom prst="rect">
            <a:avLst/>
          </a:prstGeom>
        </p:spPr>
      </p:pic>
      <p:pic>
        <p:nvPicPr>
          <p:cNvPr id="5" name="object 5"/>
          <p:cNvPicPr/>
          <p:nvPr/>
        </p:nvPicPr>
        <p:blipFill>
          <a:blip r:embed="rId5" cstate="print"/>
          <a:stretch>
            <a:fillRect/>
          </a:stretch>
        </p:blipFill>
        <p:spPr>
          <a:xfrm>
            <a:off x="5495320" y="2383916"/>
            <a:ext cx="2277079" cy="2334006"/>
          </a:xfrm>
          <a:prstGeom prst="rect">
            <a:avLst/>
          </a:prstGeom>
        </p:spPr>
      </p:pic>
      <p:pic>
        <p:nvPicPr>
          <p:cNvPr id="6" name="object 6"/>
          <p:cNvPicPr/>
          <p:nvPr/>
        </p:nvPicPr>
        <p:blipFill>
          <a:blip r:embed="rId6" cstate="print"/>
          <a:stretch>
            <a:fillRect/>
          </a:stretch>
        </p:blipFill>
        <p:spPr>
          <a:xfrm>
            <a:off x="2821228" y="2331720"/>
            <a:ext cx="2517101" cy="2334005"/>
          </a:xfrm>
          <a:prstGeom prst="rect">
            <a:avLst/>
          </a:prstGeom>
        </p:spPr>
      </p:pic>
      <p:sp>
        <p:nvSpPr>
          <p:cNvPr id="7" name="object 7"/>
          <p:cNvSpPr txBox="1">
            <a:spLocks noGrp="1"/>
          </p:cNvSpPr>
          <p:nvPr>
            <p:ph type="title"/>
          </p:nvPr>
        </p:nvSpPr>
        <p:spPr>
          <a:xfrm>
            <a:off x="10502900" y="368300"/>
            <a:ext cx="3255645" cy="482600"/>
          </a:xfrm>
          <a:prstGeom prst="rect">
            <a:avLst/>
          </a:prstGeom>
        </p:spPr>
        <p:txBody>
          <a:bodyPr vert="horz" wrap="square" lIns="0" tIns="12700" rIns="0" bIns="0" rtlCol="0">
            <a:spAutoFit/>
          </a:bodyPr>
          <a:lstStyle/>
          <a:p>
            <a:pPr marL="12700">
              <a:lnSpc>
                <a:spcPct val="100000"/>
              </a:lnSpc>
              <a:spcBef>
                <a:spcPts val="100"/>
              </a:spcBef>
            </a:pPr>
            <a:r>
              <a:rPr sz="3000" b="1" spc="-15">
                <a:solidFill>
                  <a:srgbClr val="2C2825"/>
                </a:solidFill>
                <a:latin typeface="Acumin Pro Black"/>
                <a:cs typeface="Acumin Pro Black"/>
              </a:rPr>
              <a:t>SUSTAINABILITY</a:t>
            </a:r>
            <a:endParaRPr sz="3000">
              <a:latin typeface="Acumin Pro Black"/>
              <a:cs typeface="Acumin Pro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43148-1BE3-47E4-98B3-F31E777022D4}"/>
              </a:ext>
            </a:extLst>
          </p:cNvPr>
          <p:cNvSpPr txBox="1"/>
          <p:nvPr/>
        </p:nvSpPr>
        <p:spPr>
          <a:xfrm>
            <a:off x="762000" y="381000"/>
            <a:ext cx="14478000" cy="1323439"/>
          </a:xfrm>
          <a:prstGeom prst="rect">
            <a:avLst/>
          </a:prstGeom>
          <a:solidFill>
            <a:schemeClr val="bg1"/>
          </a:solidFill>
        </p:spPr>
        <p:txBody>
          <a:bodyPr wrap="square" rtlCol="0">
            <a:spAutoFit/>
          </a:bodyPr>
          <a:lstStyle/>
          <a:p>
            <a:pPr algn="ctr"/>
            <a:r>
              <a:rPr lang="en-US" sz="4000">
                <a:latin typeface="Arial Black" panose="020B0A04020102020204" pitchFamily="34" charset="0"/>
              </a:rPr>
              <a:t>BEDFORD DWELLINGS REDEVELOPMENT PHASE II TIMELINE</a:t>
            </a:r>
          </a:p>
        </p:txBody>
      </p:sp>
      <p:cxnSp>
        <p:nvCxnSpPr>
          <p:cNvPr id="5" name="Straight Connector 4">
            <a:extLst>
              <a:ext uri="{FF2B5EF4-FFF2-40B4-BE49-F238E27FC236}">
                <a16:creationId xmlns:a16="http://schemas.microsoft.com/office/drawing/2014/main" id="{1EE8082F-CEA0-98E6-8378-BCFAEA44E168}"/>
              </a:ext>
            </a:extLst>
          </p:cNvPr>
          <p:cNvCxnSpPr/>
          <p:nvPr/>
        </p:nvCxnSpPr>
        <p:spPr>
          <a:xfrm>
            <a:off x="533400" y="5105400"/>
            <a:ext cx="14325600"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7" name="Straight Connector 6">
            <a:extLst>
              <a:ext uri="{FF2B5EF4-FFF2-40B4-BE49-F238E27FC236}">
                <a16:creationId xmlns:a16="http://schemas.microsoft.com/office/drawing/2014/main" id="{60E3F113-6D43-7142-3A1D-79521B8B51BF}"/>
              </a:ext>
            </a:extLst>
          </p:cNvPr>
          <p:cNvCxnSpPr>
            <a:cxnSpLocks/>
          </p:cNvCxnSpPr>
          <p:nvPr/>
        </p:nvCxnSpPr>
        <p:spPr>
          <a:xfrm>
            <a:off x="1752600" y="4838700"/>
            <a:ext cx="0" cy="813234"/>
          </a:xfrm>
          <a:prstGeom prst="line">
            <a:avLst/>
          </a:prstGeom>
        </p:spPr>
        <p:style>
          <a:lnRef idx="2">
            <a:schemeClr val="accent6"/>
          </a:lnRef>
          <a:fillRef idx="0">
            <a:schemeClr val="accent6"/>
          </a:fillRef>
          <a:effectRef idx="1">
            <a:schemeClr val="accent6"/>
          </a:effectRef>
          <a:fontRef idx="minor">
            <a:schemeClr val="tx1"/>
          </a:fontRef>
        </p:style>
      </p:cxnSp>
      <p:cxnSp>
        <p:nvCxnSpPr>
          <p:cNvPr id="8" name="Straight Connector 7">
            <a:extLst>
              <a:ext uri="{FF2B5EF4-FFF2-40B4-BE49-F238E27FC236}">
                <a16:creationId xmlns:a16="http://schemas.microsoft.com/office/drawing/2014/main" id="{0A34BD7C-69A1-0FB8-3144-83E30403B125}"/>
              </a:ext>
            </a:extLst>
          </p:cNvPr>
          <p:cNvCxnSpPr>
            <a:cxnSpLocks/>
          </p:cNvCxnSpPr>
          <p:nvPr/>
        </p:nvCxnSpPr>
        <p:spPr>
          <a:xfrm>
            <a:off x="2438400" y="4495800"/>
            <a:ext cx="0" cy="970721"/>
          </a:xfrm>
          <a:prstGeom prst="line">
            <a:avLst/>
          </a:prstGeom>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16:creationId xmlns:a16="http://schemas.microsoft.com/office/drawing/2014/main" id="{0D596547-DBC5-E328-354C-171F82C2F706}"/>
              </a:ext>
            </a:extLst>
          </p:cNvPr>
          <p:cNvCxnSpPr>
            <a:cxnSpLocks/>
          </p:cNvCxnSpPr>
          <p:nvPr/>
        </p:nvCxnSpPr>
        <p:spPr>
          <a:xfrm>
            <a:off x="3505200" y="4767470"/>
            <a:ext cx="0" cy="987287"/>
          </a:xfrm>
          <a:prstGeom prst="line">
            <a:avLst/>
          </a:prstGeom>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2266F70E-ACD1-CB92-BD55-366227EC41AA}"/>
              </a:ext>
            </a:extLst>
          </p:cNvPr>
          <p:cNvCxnSpPr>
            <a:cxnSpLocks/>
          </p:cNvCxnSpPr>
          <p:nvPr/>
        </p:nvCxnSpPr>
        <p:spPr>
          <a:xfrm>
            <a:off x="6271577" y="4458445"/>
            <a:ext cx="0" cy="1123121"/>
          </a:xfrm>
          <a:prstGeom prst="line">
            <a:avLst/>
          </a:prstGeom>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5CA36515-770E-666F-0343-D9A351795D8D}"/>
              </a:ext>
            </a:extLst>
          </p:cNvPr>
          <p:cNvCxnSpPr>
            <a:cxnSpLocks/>
          </p:cNvCxnSpPr>
          <p:nvPr/>
        </p:nvCxnSpPr>
        <p:spPr>
          <a:xfrm>
            <a:off x="2286000" y="3657600"/>
            <a:ext cx="0" cy="2667000"/>
          </a:xfrm>
          <a:prstGeom prst="line">
            <a:avLst/>
          </a:prstGeom>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791D8E06-80C6-E040-740F-5D37F825C773}"/>
              </a:ext>
            </a:extLst>
          </p:cNvPr>
          <p:cNvSpPr txBox="1"/>
          <p:nvPr/>
        </p:nvSpPr>
        <p:spPr>
          <a:xfrm>
            <a:off x="1943100" y="6414917"/>
            <a:ext cx="685800" cy="369332"/>
          </a:xfrm>
          <a:prstGeom prst="rect">
            <a:avLst/>
          </a:prstGeom>
          <a:noFill/>
        </p:spPr>
        <p:txBody>
          <a:bodyPr wrap="square" rtlCol="0">
            <a:spAutoFit/>
          </a:bodyPr>
          <a:lstStyle/>
          <a:p>
            <a:r>
              <a:rPr lang="en-US"/>
              <a:t>2024</a:t>
            </a:r>
          </a:p>
        </p:txBody>
      </p:sp>
      <p:cxnSp>
        <p:nvCxnSpPr>
          <p:cNvPr id="23" name="Straight Connector 22">
            <a:extLst>
              <a:ext uri="{FF2B5EF4-FFF2-40B4-BE49-F238E27FC236}">
                <a16:creationId xmlns:a16="http://schemas.microsoft.com/office/drawing/2014/main" id="{778EDFD8-C1CB-8C0E-B6F9-3AB7F9258C8E}"/>
              </a:ext>
            </a:extLst>
          </p:cNvPr>
          <p:cNvCxnSpPr>
            <a:cxnSpLocks/>
          </p:cNvCxnSpPr>
          <p:nvPr/>
        </p:nvCxnSpPr>
        <p:spPr>
          <a:xfrm>
            <a:off x="6500177" y="3772645"/>
            <a:ext cx="0" cy="2667000"/>
          </a:xfrm>
          <a:prstGeom prst="line">
            <a:avLst/>
          </a:prstGeom>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324B78A8-2978-EEDC-7EEE-0D46159EDE60}"/>
              </a:ext>
            </a:extLst>
          </p:cNvPr>
          <p:cNvSpPr txBox="1"/>
          <p:nvPr/>
        </p:nvSpPr>
        <p:spPr>
          <a:xfrm>
            <a:off x="6157277" y="6529962"/>
            <a:ext cx="685800" cy="369332"/>
          </a:xfrm>
          <a:prstGeom prst="rect">
            <a:avLst/>
          </a:prstGeom>
          <a:noFill/>
        </p:spPr>
        <p:txBody>
          <a:bodyPr wrap="square" rtlCol="0">
            <a:spAutoFit/>
          </a:bodyPr>
          <a:lstStyle/>
          <a:p>
            <a:r>
              <a:rPr lang="en-US"/>
              <a:t>2025</a:t>
            </a:r>
          </a:p>
        </p:txBody>
      </p:sp>
      <p:cxnSp>
        <p:nvCxnSpPr>
          <p:cNvPr id="25" name="Straight Connector 24">
            <a:extLst>
              <a:ext uri="{FF2B5EF4-FFF2-40B4-BE49-F238E27FC236}">
                <a16:creationId xmlns:a16="http://schemas.microsoft.com/office/drawing/2014/main" id="{48417352-67A8-1164-23D3-760390C409D5}"/>
              </a:ext>
            </a:extLst>
          </p:cNvPr>
          <p:cNvCxnSpPr>
            <a:cxnSpLocks/>
          </p:cNvCxnSpPr>
          <p:nvPr/>
        </p:nvCxnSpPr>
        <p:spPr>
          <a:xfrm>
            <a:off x="10444384" y="3695700"/>
            <a:ext cx="0" cy="2667000"/>
          </a:xfrm>
          <a:prstGeom prst="line">
            <a:avLst/>
          </a:prstGeom>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A4129C08-AA24-4A6D-7746-AD58E8FB2FF5}"/>
              </a:ext>
            </a:extLst>
          </p:cNvPr>
          <p:cNvSpPr txBox="1"/>
          <p:nvPr/>
        </p:nvSpPr>
        <p:spPr>
          <a:xfrm>
            <a:off x="10101484" y="6453017"/>
            <a:ext cx="685800" cy="369332"/>
          </a:xfrm>
          <a:prstGeom prst="rect">
            <a:avLst/>
          </a:prstGeom>
          <a:noFill/>
        </p:spPr>
        <p:txBody>
          <a:bodyPr wrap="square" rtlCol="0">
            <a:spAutoFit/>
          </a:bodyPr>
          <a:lstStyle/>
          <a:p>
            <a:r>
              <a:rPr lang="en-US"/>
              <a:t>2026</a:t>
            </a:r>
          </a:p>
        </p:txBody>
      </p:sp>
      <p:cxnSp>
        <p:nvCxnSpPr>
          <p:cNvPr id="27" name="Straight Connector 26">
            <a:extLst>
              <a:ext uri="{FF2B5EF4-FFF2-40B4-BE49-F238E27FC236}">
                <a16:creationId xmlns:a16="http://schemas.microsoft.com/office/drawing/2014/main" id="{669E2238-564A-E7DE-29E2-57949CD8E494}"/>
              </a:ext>
            </a:extLst>
          </p:cNvPr>
          <p:cNvCxnSpPr>
            <a:cxnSpLocks/>
          </p:cNvCxnSpPr>
          <p:nvPr/>
        </p:nvCxnSpPr>
        <p:spPr>
          <a:xfrm>
            <a:off x="14506161" y="3742828"/>
            <a:ext cx="0" cy="2667000"/>
          </a:xfrm>
          <a:prstGeom prst="line">
            <a:avLst/>
          </a:prstGeom>
        </p:spPr>
        <p:style>
          <a:lnRef idx="3">
            <a:schemeClr val="accent2"/>
          </a:lnRef>
          <a:fillRef idx="0">
            <a:schemeClr val="accent2"/>
          </a:fillRef>
          <a:effectRef idx="2">
            <a:schemeClr val="accent2"/>
          </a:effectRef>
          <a:fontRef idx="minor">
            <a:schemeClr val="tx1"/>
          </a:fontRef>
        </p:style>
      </p:cxnSp>
      <p:sp>
        <p:nvSpPr>
          <p:cNvPr id="28" name="TextBox 27">
            <a:extLst>
              <a:ext uri="{FF2B5EF4-FFF2-40B4-BE49-F238E27FC236}">
                <a16:creationId xmlns:a16="http://schemas.microsoft.com/office/drawing/2014/main" id="{D482387D-AE1A-43C5-D1B6-BA620C988B4E}"/>
              </a:ext>
            </a:extLst>
          </p:cNvPr>
          <p:cNvSpPr txBox="1"/>
          <p:nvPr/>
        </p:nvSpPr>
        <p:spPr>
          <a:xfrm>
            <a:off x="14163261" y="6500145"/>
            <a:ext cx="685800" cy="369332"/>
          </a:xfrm>
          <a:prstGeom prst="rect">
            <a:avLst/>
          </a:prstGeom>
          <a:noFill/>
        </p:spPr>
        <p:txBody>
          <a:bodyPr wrap="square" rtlCol="0">
            <a:spAutoFit/>
          </a:bodyPr>
          <a:lstStyle/>
          <a:p>
            <a:r>
              <a:rPr lang="en-US"/>
              <a:t>2027</a:t>
            </a:r>
          </a:p>
        </p:txBody>
      </p:sp>
      <p:sp>
        <p:nvSpPr>
          <p:cNvPr id="29" name="TextBox 28">
            <a:extLst>
              <a:ext uri="{FF2B5EF4-FFF2-40B4-BE49-F238E27FC236}">
                <a16:creationId xmlns:a16="http://schemas.microsoft.com/office/drawing/2014/main" id="{08ADC7C4-BCD1-7E4A-94E2-3C7BA1B16159}"/>
              </a:ext>
            </a:extLst>
          </p:cNvPr>
          <p:cNvSpPr txBox="1"/>
          <p:nvPr/>
        </p:nvSpPr>
        <p:spPr>
          <a:xfrm>
            <a:off x="459625" y="5651934"/>
            <a:ext cx="1735271" cy="923330"/>
          </a:xfrm>
          <a:prstGeom prst="rect">
            <a:avLst/>
          </a:prstGeom>
          <a:noFill/>
        </p:spPr>
        <p:txBody>
          <a:bodyPr wrap="square" rtlCol="0">
            <a:spAutoFit/>
          </a:bodyPr>
          <a:lstStyle/>
          <a:p>
            <a:pPr algn="ctr"/>
            <a:r>
              <a:rPr lang="en-US"/>
              <a:t>HILL DISTRICT DESIGN REVIEW PANEL MEETING</a:t>
            </a:r>
          </a:p>
        </p:txBody>
      </p:sp>
      <p:sp>
        <p:nvSpPr>
          <p:cNvPr id="30" name="TextBox 29">
            <a:extLst>
              <a:ext uri="{FF2B5EF4-FFF2-40B4-BE49-F238E27FC236}">
                <a16:creationId xmlns:a16="http://schemas.microsoft.com/office/drawing/2014/main" id="{2D5B719B-C72C-074E-64C9-7E49DCB51FD4}"/>
              </a:ext>
            </a:extLst>
          </p:cNvPr>
          <p:cNvSpPr txBox="1"/>
          <p:nvPr/>
        </p:nvSpPr>
        <p:spPr>
          <a:xfrm>
            <a:off x="2286670" y="3248358"/>
            <a:ext cx="3016041" cy="1200329"/>
          </a:xfrm>
          <a:prstGeom prst="rect">
            <a:avLst/>
          </a:prstGeom>
          <a:noFill/>
        </p:spPr>
        <p:txBody>
          <a:bodyPr wrap="square" rtlCol="0">
            <a:spAutoFit/>
          </a:bodyPr>
          <a:lstStyle/>
          <a:p>
            <a:r>
              <a:rPr lang="en-US"/>
              <a:t>PENNSYLVANIA HOUSING FINACE AGENCY 9% LOW INCOME HOUSING TAX CREDIT APPLICATION</a:t>
            </a:r>
          </a:p>
        </p:txBody>
      </p:sp>
      <p:sp>
        <p:nvSpPr>
          <p:cNvPr id="32" name="TextBox 31">
            <a:extLst>
              <a:ext uri="{FF2B5EF4-FFF2-40B4-BE49-F238E27FC236}">
                <a16:creationId xmlns:a16="http://schemas.microsoft.com/office/drawing/2014/main" id="{4FFDFBCB-65FA-E22C-16FA-A1B6672AC831}"/>
              </a:ext>
            </a:extLst>
          </p:cNvPr>
          <p:cNvSpPr txBox="1"/>
          <p:nvPr/>
        </p:nvSpPr>
        <p:spPr>
          <a:xfrm>
            <a:off x="2423495" y="5739801"/>
            <a:ext cx="3189508" cy="1200329"/>
          </a:xfrm>
          <a:prstGeom prst="rect">
            <a:avLst/>
          </a:prstGeom>
          <a:noFill/>
        </p:spPr>
        <p:txBody>
          <a:bodyPr wrap="square" rtlCol="0">
            <a:spAutoFit/>
          </a:bodyPr>
          <a:lstStyle/>
          <a:p>
            <a:pPr algn="ctr"/>
            <a:r>
              <a:rPr lang="en-US"/>
              <a:t>PENNSYLVANIA HOUSING FINACE AGENCY 4% LOW INCOME HOUSING TAX CREDIT APPLICATION</a:t>
            </a:r>
          </a:p>
        </p:txBody>
      </p:sp>
      <p:sp>
        <p:nvSpPr>
          <p:cNvPr id="35" name="TextBox 34">
            <a:extLst>
              <a:ext uri="{FF2B5EF4-FFF2-40B4-BE49-F238E27FC236}">
                <a16:creationId xmlns:a16="http://schemas.microsoft.com/office/drawing/2014/main" id="{5B886753-81B1-DB25-006C-B519158D2BD5}"/>
              </a:ext>
            </a:extLst>
          </p:cNvPr>
          <p:cNvSpPr txBox="1"/>
          <p:nvPr/>
        </p:nvSpPr>
        <p:spPr>
          <a:xfrm>
            <a:off x="4793989" y="3818080"/>
            <a:ext cx="1627512" cy="646331"/>
          </a:xfrm>
          <a:prstGeom prst="rect">
            <a:avLst/>
          </a:prstGeom>
          <a:noFill/>
        </p:spPr>
        <p:txBody>
          <a:bodyPr wrap="square" rtlCol="0">
            <a:spAutoFit/>
          </a:bodyPr>
          <a:lstStyle/>
          <a:p>
            <a:pPr algn="r"/>
            <a:r>
              <a:rPr lang="en-US"/>
              <a:t>FINANCIAL CLOSING</a:t>
            </a:r>
          </a:p>
        </p:txBody>
      </p:sp>
      <p:cxnSp>
        <p:nvCxnSpPr>
          <p:cNvPr id="38" name="Straight Connector 37">
            <a:extLst>
              <a:ext uri="{FF2B5EF4-FFF2-40B4-BE49-F238E27FC236}">
                <a16:creationId xmlns:a16="http://schemas.microsoft.com/office/drawing/2014/main" id="{94007038-C487-C3FC-C6ED-26F28FDD1045}"/>
              </a:ext>
            </a:extLst>
          </p:cNvPr>
          <p:cNvCxnSpPr>
            <a:cxnSpLocks/>
          </p:cNvCxnSpPr>
          <p:nvPr/>
        </p:nvCxnSpPr>
        <p:spPr>
          <a:xfrm>
            <a:off x="6670798" y="4932833"/>
            <a:ext cx="0" cy="987287"/>
          </a:xfrm>
          <a:prstGeom prst="line">
            <a:avLst/>
          </a:prstGeom>
        </p:spPr>
        <p:style>
          <a:lnRef idx="2">
            <a:schemeClr val="accent6"/>
          </a:lnRef>
          <a:fillRef idx="0">
            <a:schemeClr val="accent6"/>
          </a:fillRef>
          <a:effectRef idx="1">
            <a:schemeClr val="accent6"/>
          </a:effectRef>
          <a:fontRef idx="minor">
            <a:schemeClr val="tx1"/>
          </a:fontRef>
        </p:style>
      </p:cxnSp>
      <p:sp>
        <p:nvSpPr>
          <p:cNvPr id="39" name="TextBox 38">
            <a:extLst>
              <a:ext uri="{FF2B5EF4-FFF2-40B4-BE49-F238E27FC236}">
                <a16:creationId xmlns:a16="http://schemas.microsoft.com/office/drawing/2014/main" id="{65552AA7-DA81-4DE6-5666-A9CA44B7FADF}"/>
              </a:ext>
            </a:extLst>
          </p:cNvPr>
          <p:cNvSpPr txBox="1"/>
          <p:nvPr/>
        </p:nvSpPr>
        <p:spPr>
          <a:xfrm>
            <a:off x="6511990" y="5929050"/>
            <a:ext cx="1856937" cy="646330"/>
          </a:xfrm>
          <a:prstGeom prst="rect">
            <a:avLst/>
          </a:prstGeom>
          <a:noFill/>
        </p:spPr>
        <p:txBody>
          <a:bodyPr wrap="square" rtlCol="0">
            <a:spAutoFit/>
          </a:bodyPr>
          <a:lstStyle/>
          <a:p>
            <a:r>
              <a:rPr lang="en-US"/>
              <a:t>CONSTRUCTION BEGINS</a:t>
            </a:r>
          </a:p>
        </p:txBody>
      </p:sp>
      <p:cxnSp>
        <p:nvCxnSpPr>
          <p:cNvPr id="40" name="Straight Connector 39">
            <a:extLst>
              <a:ext uri="{FF2B5EF4-FFF2-40B4-BE49-F238E27FC236}">
                <a16:creationId xmlns:a16="http://schemas.microsoft.com/office/drawing/2014/main" id="{BDCC7A0C-6DB3-7496-3774-7B5E37F0B530}"/>
              </a:ext>
            </a:extLst>
          </p:cNvPr>
          <p:cNvCxnSpPr>
            <a:cxnSpLocks/>
          </p:cNvCxnSpPr>
          <p:nvPr/>
        </p:nvCxnSpPr>
        <p:spPr>
          <a:xfrm>
            <a:off x="11395247" y="4374204"/>
            <a:ext cx="0" cy="959796"/>
          </a:xfrm>
          <a:prstGeom prst="line">
            <a:avLst/>
          </a:prstGeom>
        </p:spPr>
        <p:style>
          <a:lnRef idx="2">
            <a:schemeClr val="accent6"/>
          </a:lnRef>
          <a:fillRef idx="0">
            <a:schemeClr val="accent6"/>
          </a:fillRef>
          <a:effectRef idx="1">
            <a:schemeClr val="accent6"/>
          </a:effectRef>
          <a:fontRef idx="minor">
            <a:schemeClr val="tx1"/>
          </a:fontRef>
        </p:style>
      </p:cxnSp>
      <p:sp>
        <p:nvSpPr>
          <p:cNvPr id="41" name="TextBox 40">
            <a:extLst>
              <a:ext uri="{FF2B5EF4-FFF2-40B4-BE49-F238E27FC236}">
                <a16:creationId xmlns:a16="http://schemas.microsoft.com/office/drawing/2014/main" id="{C629D039-04F6-A081-8909-B2FBD0515E8C}"/>
              </a:ext>
            </a:extLst>
          </p:cNvPr>
          <p:cNvSpPr txBox="1"/>
          <p:nvPr/>
        </p:nvSpPr>
        <p:spPr>
          <a:xfrm>
            <a:off x="10513122" y="3543424"/>
            <a:ext cx="1821340" cy="923330"/>
          </a:xfrm>
          <a:prstGeom prst="rect">
            <a:avLst/>
          </a:prstGeom>
          <a:noFill/>
        </p:spPr>
        <p:txBody>
          <a:bodyPr wrap="square" rtlCol="0">
            <a:spAutoFit/>
          </a:bodyPr>
          <a:lstStyle/>
          <a:p>
            <a:pPr algn="ctr"/>
            <a:r>
              <a:rPr lang="en-US"/>
              <a:t>LEASE-UP ACTIVITY/INITIAL OCCUPANCY</a:t>
            </a:r>
          </a:p>
        </p:txBody>
      </p:sp>
      <p:cxnSp>
        <p:nvCxnSpPr>
          <p:cNvPr id="42" name="Straight Connector 41">
            <a:extLst>
              <a:ext uri="{FF2B5EF4-FFF2-40B4-BE49-F238E27FC236}">
                <a16:creationId xmlns:a16="http://schemas.microsoft.com/office/drawing/2014/main" id="{F2633587-7331-D102-2ED6-2461C9616367}"/>
              </a:ext>
            </a:extLst>
          </p:cNvPr>
          <p:cNvCxnSpPr>
            <a:cxnSpLocks/>
          </p:cNvCxnSpPr>
          <p:nvPr/>
        </p:nvCxnSpPr>
        <p:spPr>
          <a:xfrm>
            <a:off x="12415807" y="4838700"/>
            <a:ext cx="0" cy="915478"/>
          </a:xfrm>
          <a:prstGeom prst="line">
            <a:avLst/>
          </a:prstGeom>
        </p:spPr>
        <p:style>
          <a:lnRef idx="2">
            <a:schemeClr val="accent6"/>
          </a:lnRef>
          <a:fillRef idx="0">
            <a:schemeClr val="accent6"/>
          </a:fillRef>
          <a:effectRef idx="1">
            <a:schemeClr val="accent6"/>
          </a:effectRef>
          <a:fontRef idx="minor">
            <a:schemeClr val="tx1"/>
          </a:fontRef>
        </p:style>
      </p:cxnSp>
      <p:sp>
        <p:nvSpPr>
          <p:cNvPr id="43" name="TextBox 42">
            <a:extLst>
              <a:ext uri="{FF2B5EF4-FFF2-40B4-BE49-F238E27FC236}">
                <a16:creationId xmlns:a16="http://schemas.microsoft.com/office/drawing/2014/main" id="{22D4BA1E-2457-2A28-EB1E-D0C9640C1B83}"/>
              </a:ext>
            </a:extLst>
          </p:cNvPr>
          <p:cNvSpPr txBox="1"/>
          <p:nvPr/>
        </p:nvSpPr>
        <p:spPr>
          <a:xfrm>
            <a:off x="11620854" y="5806686"/>
            <a:ext cx="1708837" cy="646331"/>
          </a:xfrm>
          <a:prstGeom prst="rect">
            <a:avLst/>
          </a:prstGeom>
          <a:noFill/>
        </p:spPr>
        <p:txBody>
          <a:bodyPr wrap="square" rtlCol="0">
            <a:spAutoFit/>
          </a:bodyPr>
          <a:lstStyle/>
          <a:p>
            <a:pPr algn="ctr"/>
            <a:r>
              <a:rPr lang="en-US"/>
              <a:t>CONSTRUCTION ENDS</a:t>
            </a:r>
          </a:p>
        </p:txBody>
      </p:sp>
      <p:cxnSp>
        <p:nvCxnSpPr>
          <p:cNvPr id="46" name="Straight Connector 45">
            <a:extLst>
              <a:ext uri="{FF2B5EF4-FFF2-40B4-BE49-F238E27FC236}">
                <a16:creationId xmlns:a16="http://schemas.microsoft.com/office/drawing/2014/main" id="{F3BBD26D-E2B8-5482-566C-5EF93B3314A0}"/>
              </a:ext>
            </a:extLst>
          </p:cNvPr>
          <p:cNvCxnSpPr>
            <a:cxnSpLocks/>
          </p:cNvCxnSpPr>
          <p:nvPr/>
        </p:nvCxnSpPr>
        <p:spPr>
          <a:xfrm>
            <a:off x="14355875" y="4415972"/>
            <a:ext cx="0" cy="1123121"/>
          </a:xfrm>
          <a:prstGeom prst="line">
            <a:avLst/>
          </a:prstGeom>
        </p:spPr>
        <p:style>
          <a:lnRef idx="2">
            <a:schemeClr val="accent6"/>
          </a:lnRef>
          <a:fillRef idx="0">
            <a:schemeClr val="accent6"/>
          </a:fillRef>
          <a:effectRef idx="1">
            <a:schemeClr val="accent6"/>
          </a:effectRef>
          <a:fontRef idx="minor">
            <a:schemeClr val="tx1"/>
          </a:fontRef>
        </p:style>
      </p:cxnSp>
      <p:sp>
        <p:nvSpPr>
          <p:cNvPr id="47" name="TextBox 46">
            <a:extLst>
              <a:ext uri="{FF2B5EF4-FFF2-40B4-BE49-F238E27FC236}">
                <a16:creationId xmlns:a16="http://schemas.microsoft.com/office/drawing/2014/main" id="{E45B54C8-FA44-897A-BCD5-2ED4BEC8ECB1}"/>
              </a:ext>
            </a:extLst>
          </p:cNvPr>
          <p:cNvSpPr txBox="1"/>
          <p:nvPr/>
        </p:nvSpPr>
        <p:spPr>
          <a:xfrm>
            <a:off x="12609679" y="3810292"/>
            <a:ext cx="1821340" cy="646331"/>
          </a:xfrm>
          <a:prstGeom prst="rect">
            <a:avLst/>
          </a:prstGeom>
          <a:noFill/>
        </p:spPr>
        <p:txBody>
          <a:bodyPr wrap="square" rtlCol="0">
            <a:spAutoFit/>
          </a:bodyPr>
          <a:lstStyle/>
          <a:p>
            <a:pPr algn="r"/>
            <a:r>
              <a:rPr lang="en-US"/>
              <a:t>RELOCATION ENDS</a:t>
            </a:r>
          </a:p>
        </p:txBody>
      </p:sp>
    </p:spTree>
    <p:extLst>
      <p:ext uri="{BB962C8B-B14F-4D97-AF65-F5344CB8AC3E}">
        <p14:creationId xmlns:p14="http://schemas.microsoft.com/office/powerpoint/2010/main" val="1507168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7A8E2B-7805-4320-BA93-B9250E9C59A2}"/>
              </a:ext>
            </a:extLst>
          </p:cNvPr>
          <p:cNvSpPr>
            <a:spLocks noGrp="1"/>
          </p:cNvSpPr>
          <p:nvPr>
            <p:ph type="body" idx="1"/>
          </p:nvPr>
        </p:nvSpPr>
        <p:spPr/>
        <p:txBody>
          <a:bodyPr/>
          <a:lstStyle/>
          <a:p>
            <a:endParaRPr lang="en-US"/>
          </a:p>
        </p:txBody>
      </p:sp>
      <p:pic>
        <p:nvPicPr>
          <p:cNvPr id="7" name="Picture 6" descr="Diagram&#10;&#10;Description automatically generated">
            <a:extLst>
              <a:ext uri="{FF2B5EF4-FFF2-40B4-BE49-F238E27FC236}">
                <a16:creationId xmlns:a16="http://schemas.microsoft.com/office/drawing/2014/main" id="{E808518F-C660-4617-A75F-5FCEC1BAB8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5544800" cy="10058400"/>
          </a:xfrm>
          <a:prstGeom prst="rect">
            <a:avLst/>
          </a:prstGeom>
        </p:spPr>
      </p:pic>
    </p:spTree>
    <p:extLst>
      <p:ext uri="{BB962C8B-B14F-4D97-AF65-F5344CB8AC3E}">
        <p14:creationId xmlns:p14="http://schemas.microsoft.com/office/powerpoint/2010/main" val="3461577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373874-095C-C5A0-9F1E-B05B5E742C99}"/>
              </a:ext>
            </a:extLst>
          </p:cNvPr>
          <p:cNvSpPr txBox="1"/>
          <p:nvPr/>
        </p:nvSpPr>
        <p:spPr>
          <a:xfrm>
            <a:off x="533400" y="1371600"/>
            <a:ext cx="14706600" cy="10341293"/>
          </a:xfrm>
          <a:prstGeom prst="rect">
            <a:avLst/>
          </a:prstGeom>
          <a:noFill/>
        </p:spPr>
        <p:txBody>
          <a:bodyPr wrap="square" rtlCol="0">
            <a:spAutoFit/>
          </a:bodyPr>
          <a:lstStyle/>
          <a:p>
            <a:endParaRPr lang="en-US" sz="1800" b="0" i="0" u="none" strike="noStrike" baseline="0">
              <a:solidFill>
                <a:srgbClr val="000000"/>
              </a:solidFill>
              <a:latin typeface="Century Gothic" panose="020B0502020202020204" pitchFamily="34" charset="0"/>
            </a:endParaRPr>
          </a:p>
          <a:p>
            <a:pPr marL="285750" indent="-285750">
              <a:buFont typeface="Arial" panose="020B0604020202020204" pitchFamily="34" charset="0"/>
              <a:buChar char="•"/>
            </a:pPr>
            <a:r>
              <a:rPr lang="en-US" sz="1800" b="0" i="0" u="none" strike="noStrike" baseline="0">
                <a:solidFill>
                  <a:schemeClr val="accent5">
                    <a:lumMod val="75000"/>
                  </a:schemeClr>
                </a:solidFill>
                <a:latin typeface="Century Gothic" panose="020B0502020202020204" pitchFamily="34" charset="0"/>
              </a:rPr>
              <a:t>Do Francis Street residents who were displaced by the demolition many years ago also receive consideration for replacement units? </a:t>
            </a:r>
          </a:p>
          <a:p>
            <a:pPr marL="742950" lvl="1" indent="-285750">
              <a:buFont typeface="Arial" panose="020B0604020202020204" pitchFamily="34" charset="0"/>
              <a:buChar char="•"/>
            </a:pPr>
            <a:r>
              <a:rPr lang="en-US">
                <a:solidFill>
                  <a:schemeClr val="accent6">
                    <a:lumMod val="75000"/>
                  </a:schemeClr>
                </a:solidFill>
                <a:latin typeface="Century Gothic" panose="020B0502020202020204" pitchFamily="34" charset="0"/>
              </a:rPr>
              <a:t>The Choice Neighborhoods Implementation (CNI) Grant has specific requirements regarding eligibility for replacement units. Original Residents (as defined by HUD) are tenants residing in a Bedford Dwellings unit at the time of CNI Grant award, which was July 26, 2023. If there are additional replacement units available after all Original Residents have been offered a  replacement unit, the wait-list will be handled by the HACP Occupancy department in accordance with applicable Project Based Rental Assistance (PBRA) requirements. As a note, any geographic residency preference can only be county-wide or at the municipality level, which is a HUD rule. Therefore, HACP cannot give any preference to former residents of Francis Street or local Hill District residents.</a:t>
            </a:r>
          </a:p>
          <a:p>
            <a:endParaRPr lang="en-US" sz="1800" b="0" i="0" u="none" strike="noStrike" baseline="0">
              <a:solidFill>
                <a:schemeClr val="accent6">
                  <a:lumMod val="75000"/>
                </a:schemeClr>
              </a:solidFill>
              <a:latin typeface="Century Gothic" panose="020B0502020202020204" pitchFamily="34" charset="0"/>
            </a:endParaRPr>
          </a:p>
          <a:p>
            <a:pPr marL="285750" indent="-285750">
              <a:buFont typeface="Arial" panose="020B0604020202020204" pitchFamily="34" charset="0"/>
              <a:buChar char="•"/>
            </a:pPr>
            <a:r>
              <a:rPr lang="en-US" sz="1800" b="0" i="0" u="none" strike="noStrike" baseline="0">
                <a:solidFill>
                  <a:schemeClr val="accent5">
                    <a:lumMod val="75000"/>
                  </a:schemeClr>
                </a:solidFill>
                <a:latin typeface="Century Gothic" panose="020B0502020202020204" pitchFamily="34" charset="0"/>
              </a:rPr>
              <a:t>What will the selection process be for affordable units and market-rate units, and who will make ultimate decisions on how tenants are selected? </a:t>
            </a:r>
          </a:p>
          <a:p>
            <a:pPr marL="742950" marR="220980" lvl="1" indent="-285750">
              <a:buFont typeface="Arial" panose="020B0604020202020204" pitchFamily="34" charset="0"/>
              <a:buChar char="•"/>
              <a:tabLst>
                <a:tab pos="520700" algn="l"/>
                <a:tab pos="914400" algn="l"/>
              </a:tabLst>
            </a:pPr>
            <a:r>
              <a:rPr lang="en-US">
                <a:solidFill>
                  <a:schemeClr val="accent6">
                    <a:lumMod val="75000"/>
                  </a:schemeClr>
                </a:solidFill>
                <a:latin typeface="Century Gothic" panose="020B0502020202020204" pitchFamily="34" charset="0"/>
              </a:rPr>
              <a:t>All Original Residents (defined above) will not be subject to a selection process.  All residents in good standing with HACP will be eligible for a replacement unit.  New tenants in the market rate and affordable units will be subject to the Trek Development Property Management Screening Criteria.</a:t>
            </a:r>
          </a:p>
          <a:p>
            <a:pPr marL="742950" lvl="1" indent="-285750">
              <a:buFont typeface="Arial" panose="020B0604020202020204" pitchFamily="34" charset="0"/>
              <a:buChar char="•"/>
            </a:pPr>
            <a:r>
              <a:rPr lang="en-US" b="0" i="0" u="none" strike="noStrike" baseline="0">
                <a:solidFill>
                  <a:schemeClr val="accent5">
                    <a:lumMod val="75000"/>
                  </a:schemeClr>
                </a:solidFill>
                <a:latin typeface="Century Gothic" panose="020B0502020202020204" pitchFamily="34" charset="0"/>
              </a:rPr>
              <a:t>Will there have to be background checks or any screening? </a:t>
            </a:r>
          </a:p>
          <a:p>
            <a:pPr marL="1200150" marR="220980" lvl="2" indent="-285750">
              <a:spcBef>
                <a:spcPts val="0"/>
              </a:spcBef>
              <a:spcAft>
                <a:spcPts val="0"/>
              </a:spcAft>
              <a:buFont typeface="Arial" panose="020B0604020202020204" pitchFamily="34" charset="0"/>
              <a:buChar char="•"/>
              <a:tabLst>
                <a:tab pos="520700" algn="l"/>
                <a:tab pos="1371600" algn="l"/>
              </a:tabLst>
            </a:pPr>
            <a:r>
              <a:rPr lang="en-US">
                <a:solidFill>
                  <a:schemeClr val="accent6">
                    <a:lumMod val="75000"/>
                  </a:schemeClr>
                </a:solidFill>
                <a:latin typeface="Century Gothic" panose="020B0502020202020204" pitchFamily="34" charset="0"/>
              </a:rPr>
              <a:t>The screening criteria includes a background search of rental, credit, and criminal history of up to seven (7) years and determining if rent is affordable for the household.</a:t>
            </a:r>
          </a:p>
          <a:p>
            <a:pPr marL="742950" lvl="1" indent="-285750">
              <a:buFont typeface="Arial" panose="020B0604020202020204" pitchFamily="34" charset="0"/>
              <a:buChar char="•"/>
            </a:pPr>
            <a:r>
              <a:rPr lang="en-US" sz="1800" b="0" i="0" u="none" strike="noStrike" baseline="0">
                <a:solidFill>
                  <a:schemeClr val="accent5">
                    <a:lumMod val="75000"/>
                  </a:schemeClr>
                </a:solidFill>
                <a:latin typeface="Century Gothic" panose="020B0502020202020204" pitchFamily="34" charset="0"/>
              </a:rPr>
              <a:t>Are there certain preestablished qualifications? </a:t>
            </a:r>
          </a:p>
          <a:p>
            <a:pPr marL="1200150" marR="220980" lvl="2" indent="-285750">
              <a:buFont typeface="Arial" panose="020B0604020202020204" pitchFamily="34" charset="0"/>
              <a:buChar char="•"/>
              <a:tabLst>
                <a:tab pos="520700" algn="l"/>
                <a:tab pos="1371600" algn="l"/>
              </a:tabLst>
            </a:pPr>
            <a:r>
              <a:rPr lang="en-US">
                <a:solidFill>
                  <a:schemeClr val="accent6">
                    <a:lumMod val="75000"/>
                  </a:schemeClr>
                </a:solidFill>
                <a:latin typeface="Century Gothic" panose="020B0502020202020204" pitchFamily="34" charset="0"/>
              </a:rPr>
              <a:t>A copy of Trek’s established Screening Criteria is available as requested.</a:t>
            </a:r>
          </a:p>
          <a:p>
            <a:pPr marL="742950" lvl="1" indent="-285750">
              <a:buFont typeface="Arial" panose="020B0604020202020204" pitchFamily="34" charset="0"/>
              <a:buChar char="•"/>
            </a:pPr>
            <a:r>
              <a:rPr lang="en-US" sz="1800" b="0" i="0" u="none" strike="noStrike" baseline="0">
                <a:solidFill>
                  <a:schemeClr val="accent5">
                    <a:lumMod val="75000"/>
                  </a:schemeClr>
                </a:solidFill>
                <a:latin typeface="Century Gothic" panose="020B0502020202020204" pitchFamily="34" charset="0"/>
              </a:rPr>
              <a:t>Will residents be given a lease well in advance for their review? </a:t>
            </a:r>
          </a:p>
          <a:p>
            <a:pPr marL="1200150" lvl="3" indent="-285750">
              <a:buFont typeface="Arial" panose="020B0604020202020204" pitchFamily="34" charset="0"/>
              <a:buChar char="•"/>
            </a:pPr>
            <a:r>
              <a:rPr lang="en-US">
                <a:solidFill>
                  <a:schemeClr val="accent6">
                    <a:lumMod val="75000"/>
                  </a:schemeClr>
                </a:solidFill>
                <a:latin typeface="Century Gothic" panose="020B0502020202020204" pitchFamily="34" charset="0"/>
              </a:rPr>
              <a:t>Yes</a:t>
            </a:r>
          </a:p>
          <a:p>
            <a:endParaRPr lang="en-US" sz="1800" b="0" i="0" u="none" strike="noStrike" baseline="0">
              <a:solidFill>
                <a:srgbClr val="000000"/>
              </a:solidFill>
              <a:latin typeface="Symbol" panose="05050102010706020507" pitchFamily="18" charset="2"/>
            </a:endParaRPr>
          </a:p>
          <a:p>
            <a:pPr marL="285750" lvl="1" indent="-285750">
              <a:buFont typeface="Arial" panose="020B0604020202020204" pitchFamily="34" charset="0"/>
              <a:buChar char="•"/>
            </a:pPr>
            <a:r>
              <a:rPr lang="en-US">
                <a:solidFill>
                  <a:schemeClr val="accent5">
                    <a:lumMod val="75000"/>
                  </a:schemeClr>
                </a:solidFill>
                <a:latin typeface="Century Gothic" panose="020B0502020202020204" pitchFamily="34" charset="0"/>
              </a:rPr>
              <a:t> How are current Bedford Dwellings residents being prepared for their move into new units? How much time do they have to prepare? </a:t>
            </a:r>
          </a:p>
          <a:p>
            <a:pPr marL="1200150" marR="220980" lvl="2" indent="-285750">
              <a:spcBef>
                <a:spcPts val="0"/>
              </a:spcBef>
              <a:spcAft>
                <a:spcPts val="0"/>
              </a:spcAft>
              <a:buFont typeface="Arial" panose="020B0604020202020204" pitchFamily="34" charset="0"/>
              <a:buChar char="•"/>
              <a:tabLst>
                <a:tab pos="520700" algn="l"/>
                <a:tab pos="914400" algn="l"/>
              </a:tabLst>
            </a:pPr>
            <a:r>
              <a:rPr lang="en-US">
                <a:solidFill>
                  <a:schemeClr val="accent6">
                    <a:lumMod val="75000"/>
                  </a:schemeClr>
                </a:solidFill>
                <a:latin typeface="Century Gothic" panose="020B0502020202020204" pitchFamily="34" charset="0"/>
              </a:rPr>
              <a:t>Relocation will not occur until 2026. From now until then, all Bedford Dwellings residents will have access to robust case management services to help them as part of this transition and connect to other supportive services any household may need. The HACP relocation staff will work closely with case management to make the transition as smooth as possible and to prepare residents for what to expect.</a:t>
            </a:r>
          </a:p>
          <a:p>
            <a:endParaRPr lang="en-US" sz="1800" b="0" i="0" u="none" strike="noStrike" baseline="0">
              <a:solidFill>
                <a:srgbClr val="000000"/>
              </a:solidFill>
              <a:latin typeface="Century Gothic" panose="020B0502020202020204" pitchFamily="34" charset="0"/>
            </a:endParaRPr>
          </a:p>
          <a:p>
            <a:pPr marL="742950" lvl="1" indent="-285750">
              <a:buFont typeface="Arial" panose="020B0604020202020204" pitchFamily="34" charset="0"/>
              <a:buChar char="•"/>
            </a:pPr>
            <a:endParaRPr lang="en-US" b="0" i="0" u="none" strike="noStrike" baseline="0">
              <a:solidFill>
                <a:srgbClr val="000000"/>
              </a:solidFill>
              <a:latin typeface="Century Gothic" panose="020B0502020202020204" pitchFamily="34" charset="0"/>
            </a:endParaRPr>
          </a:p>
          <a:p>
            <a:endParaRPr lang="en-US" sz="1800" b="0" i="0" u="none" strike="noStrike" baseline="0">
              <a:solidFill>
                <a:srgbClr val="000000"/>
              </a:solidFill>
              <a:latin typeface="Century Gothic" panose="020B0502020202020204" pitchFamily="34" charset="0"/>
            </a:endParaRPr>
          </a:p>
          <a:p>
            <a:pPr marL="742950" lvl="1" indent="-285750">
              <a:buFont typeface="Arial" panose="020B0604020202020204" pitchFamily="34" charset="0"/>
              <a:buChar char="•"/>
            </a:pPr>
            <a:endParaRPr lang="en-US" b="0" i="0" u="none" strike="noStrike" baseline="0">
              <a:solidFill>
                <a:srgbClr val="000000"/>
              </a:solidFill>
              <a:latin typeface="Century Gothic" panose="020B0502020202020204" pitchFamily="34" charset="0"/>
            </a:endParaRPr>
          </a:p>
          <a:p>
            <a:pPr marL="285750" indent="-285750">
              <a:buFont typeface="Arial" panose="020B0604020202020204" pitchFamily="34" charset="0"/>
              <a:buChar char="•"/>
            </a:pPr>
            <a:endParaRPr lang="en-US" sz="1800" b="0" i="0" u="none" strike="noStrike" baseline="0">
              <a:solidFill>
                <a:srgbClr val="000000"/>
              </a:solidFill>
              <a:latin typeface="Century Gothic" panose="020B0502020202020204" pitchFamily="34" charset="0"/>
            </a:endParaRPr>
          </a:p>
          <a:p>
            <a:pPr marL="285750" indent="-285750">
              <a:buFont typeface="Arial" panose="020B0604020202020204" pitchFamily="34" charset="0"/>
              <a:buChar char="•"/>
            </a:pPr>
            <a:endParaRPr lang="en-US" sz="1800" b="0" i="0" u="none" strike="noStrike" baseline="0">
              <a:solidFill>
                <a:srgbClr val="000000"/>
              </a:solidFill>
              <a:latin typeface="Century Gothic" panose="020B0502020202020204" pitchFamily="34" charset="0"/>
            </a:endParaRPr>
          </a:p>
          <a:p>
            <a:endParaRPr lang="en-US"/>
          </a:p>
        </p:txBody>
      </p:sp>
      <p:sp>
        <p:nvSpPr>
          <p:cNvPr id="3" name="TextBox 2">
            <a:extLst>
              <a:ext uri="{FF2B5EF4-FFF2-40B4-BE49-F238E27FC236}">
                <a16:creationId xmlns:a16="http://schemas.microsoft.com/office/drawing/2014/main" id="{9D718E16-C1CA-5C1D-E96C-8E2B839F811F}"/>
              </a:ext>
            </a:extLst>
          </p:cNvPr>
          <p:cNvSpPr txBox="1"/>
          <p:nvPr/>
        </p:nvSpPr>
        <p:spPr>
          <a:xfrm>
            <a:off x="762000" y="381000"/>
            <a:ext cx="14478000" cy="1323439"/>
          </a:xfrm>
          <a:prstGeom prst="rect">
            <a:avLst/>
          </a:prstGeom>
          <a:solidFill>
            <a:schemeClr val="bg1"/>
          </a:solidFill>
        </p:spPr>
        <p:txBody>
          <a:bodyPr wrap="square" rtlCol="0">
            <a:spAutoFit/>
          </a:bodyPr>
          <a:lstStyle/>
          <a:p>
            <a:pPr algn="ctr"/>
            <a:r>
              <a:rPr lang="en-US" sz="4000">
                <a:latin typeface="Arial Black" panose="020B0A04020102020204" pitchFamily="34" charset="0"/>
              </a:rPr>
              <a:t>DRP COMMITTEE FEEDBACK/ QUESTION ANSWERS FROM OCTOBER</a:t>
            </a:r>
          </a:p>
        </p:txBody>
      </p:sp>
    </p:spTree>
    <p:extLst>
      <p:ext uri="{BB962C8B-B14F-4D97-AF65-F5344CB8AC3E}">
        <p14:creationId xmlns:p14="http://schemas.microsoft.com/office/powerpoint/2010/main" val="2996838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373874-095C-C5A0-9F1E-B05B5E742C99}"/>
              </a:ext>
            </a:extLst>
          </p:cNvPr>
          <p:cNvSpPr txBox="1"/>
          <p:nvPr/>
        </p:nvSpPr>
        <p:spPr>
          <a:xfrm>
            <a:off x="533400" y="1704439"/>
            <a:ext cx="14706600" cy="7280455"/>
          </a:xfrm>
          <a:prstGeom prst="rect">
            <a:avLst/>
          </a:prstGeom>
          <a:noFill/>
        </p:spPr>
        <p:txBody>
          <a:bodyPr wrap="square" rtlCol="0">
            <a:spAutoFit/>
          </a:bodyPr>
          <a:lstStyle/>
          <a:p>
            <a:endParaRPr lang="en-US" sz="1800" b="0" i="0" u="none" strike="noStrike" baseline="0">
              <a:solidFill>
                <a:srgbClr val="000000"/>
              </a:solidFill>
              <a:latin typeface="Century Gothic" panose="020B050202020202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a:solidFill>
                  <a:schemeClr val="accent5">
                    <a:lumMod val="75000"/>
                  </a:schemeClr>
                </a:solidFill>
                <a:effectLst/>
                <a:latin typeface="Century Gothic" panose="020B0502020202020204" pitchFamily="34" charset="0"/>
                <a:ea typeface="Times New Roman" panose="02020603050405020304" pitchFamily="18" charset="0"/>
              </a:rPr>
              <a:t>GHDMP GOAL:</a:t>
            </a:r>
            <a:r>
              <a:rPr lang="en-US" b="1">
                <a:solidFill>
                  <a:schemeClr val="accent5">
                    <a:lumMod val="75000"/>
                  </a:schemeClr>
                </a:solidFill>
                <a:effectLst/>
                <a:latin typeface="Century Gothic" panose="020B0502020202020204" pitchFamily="34" charset="0"/>
                <a:ea typeface="Times New Roman" panose="02020603050405020304" pitchFamily="18" charset="0"/>
              </a:rPr>
              <a:t> Housing Development without Displacement</a:t>
            </a:r>
            <a:endParaRPr lang="en-US">
              <a:solidFill>
                <a:schemeClr val="accent5">
                  <a:lumMod val="75000"/>
                </a:schemeClr>
              </a:solidFill>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a:solidFill>
                  <a:schemeClr val="accent5">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Provides quality rental and ownership housing opportunities for a broad range of unit sizes and incomes.</a:t>
            </a:r>
          </a:p>
          <a:p>
            <a:pPr marL="742950" marR="0" lvl="1" indent="-285750">
              <a:lnSpc>
                <a:spcPct val="105000"/>
              </a:lnSpc>
              <a:spcBef>
                <a:spcPts val="0"/>
              </a:spcBef>
              <a:spcAft>
                <a:spcPts val="0"/>
              </a:spcAft>
              <a:buFont typeface="Courier New" panose="02070309020205020404" pitchFamily="49" charset="0"/>
              <a:buChar char="o"/>
            </a:pPr>
            <a:r>
              <a:rPr lang="en-US">
                <a:solidFill>
                  <a:schemeClr val="accent6">
                    <a:lumMod val="75000"/>
                  </a:schemeClr>
                </a:solidFill>
                <a:latin typeface="Century Gothic" panose="020B0502020202020204" pitchFamily="34" charset="0"/>
                <a:ea typeface="Calibri" panose="020F0502020204030204" pitchFamily="34" charset="0"/>
                <a:cs typeface="Times New Roman" panose="02020603050405020304" pitchFamily="18" charset="0"/>
              </a:rPr>
              <a:t>Answer: Choice Neighborhoods (CN) Housing component is a rental housing program.  The Neighborhood plan calls for one of the four Critical Community Improvements (CCIs) to be the development of new home ownership opportunities.  In this phase of the development plan, unit sizes range from 1- bedroom to 4-bedroom units.  Of the 180 units on site, 103 units will be replacement units for Bedford Dwellings Residents, 44 will be Low Income Housing Tax Credit units affordable for residents from 50%- 80% AMI, and 33 market rate units.</a:t>
            </a:r>
            <a:endParaRPr lang="en-US">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a:solidFill>
                  <a:schemeClr val="accent5">
                    <a:lumMod val="75000"/>
                  </a:schemeClr>
                </a:solidFill>
                <a:effectLst/>
                <a:latin typeface="Century Gothic" panose="020B0502020202020204" pitchFamily="34" charset="0"/>
                <a:ea typeface="Times New Roman" panose="02020603050405020304" pitchFamily="18" charset="0"/>
              </a:rPr>
              <a:t>GHDMP GOAL: </a:t>
            </a:r>
            <a:r>
              <a:rPr lang="en-US" b="1">
                <a:solidFill>
                  <a:schemeClr val="accent5">
                    <a:lumMod val="75000"/>
                  </a:schemeClr>
                </a:solidFill>
                <a:effectLst/>
                <a:latin typeface="Century Gothic" panose="020B0502020202020204" pitchFamily="34" charset="0"/>
                <a:ea typeface="Times New Roman" panose="02020603050405020304" pitchFamily="18" charset="0"/>
              </a:rPr>
              <a:t>Economic Empowerment </a:t>
            </a:r>
            <a:endParaRPr lang="en-US">
              <a:solidFill>
                <a:schemeClr val="accent5">
                  <a:lumMod val="75000"/>
                </a:schemeClr>
              </a:solidFill>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a:solidFill>
                  <a:schemeClr val="accent5">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Contain retail and commercial use on the first floor; promote ground-level activity.</a:t>
            </a:r>
            <a:endParaRPr lang="en-US">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5000"/>
              </a:lnSpc>
              <a:spcBef>
                <a:spcPts val="0"/>
              </a:spcBef>
              <a:spcAft>
                <a:spcPts val="0"/>
              </a:spcAft>
              <a:buFont typeface="Courier New" panose="02070309020205020404" pitchFamily="49" charset="0"/>
              <a:buChar char="o"/>
            </a:pPr>
            <a:r>
              <a:rPr lang="en-US">
                <a:solidFill>
                  <a:schemeClr val="accent5">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Demonstrate a commitment to retain and provide expanded business opportunities for new and existing entrepreneurs.</a:t>
            </a:r>
            <a:endParaRPr lang="en-US">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5000"/>
              </a:lnSpc>
              <a:spcBef>
                <a:spcPts val="0"/>
              </a:spcBef>
              <a:spcAft>
                <a:spcPts val="0"/>
              </a:spcAft>
              <a:buFont typeface="Courier New" panose="02070309020205020404" pitchFamily="49" charset="0"/>
              <a:buChar char="o"/>
            </a:pPr>
            <a:r>
              <a:rPr lang="en-US">
                <a:solidFill>
                  <a:schemeClr val="accent5">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The proposed development includes "right to return" preferences for displaced businesses. </a:t>
            </a:r>
          </a:p>
          <a:p>
            <a:pPr marL="742950" marR="0" lvl="1" indent="-285750">
              <a:lnSpc>
                <a:spcPct val="105000"/>
              </a:lnSpc>
              <a:spcBef>
                <a:spcPts val="0"/>
              </a:spcBef>
              <a:spcAft>
                <a:spcPts val="0"/>
              </a:spcAft>
              <a:buFont typeface="Courier New" panose="02070309020205020404" pitchFamily="49" charset="0"/>
              <a:buChar char="o"/>
            </a:pPr>
            <a:r>
              <a:rPr lang="en-US">
                <a:solidFill>
                  <a:schemeClr val="accent6">
                    <a:lumMod val="75000"/>
                  </a:schemeClr>
                </a:solidFill>
                <a:latin typeface="Century Gothic" panose="020B0502020202020204" pitchFamily="34" charset="0"/>
                <a:ea typeface="Calibri" panose="020F0502020204030204" pitchFamily="34" charset="0"/>
                <a:cs typeface="Times New Roman" panose="02020603050405020304" pitchFamily="18" charset="0"/>
              </a:rPr>
              <a:t>Answer: The CN Neighborhood plan calls for the commercial and street front activation activities along Centre and Heron Avenues.  The Urban Redevelopment Authority will work with the Community to curate the retail opportunities and consult with the Hill CDC to work with their HD Rising list of over 80 commercial prospects.</a:t>
            </a:r>
            <a:endParaRPr lang="en-US">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a:solidFill>
                  <a:schemeClr val="accent5">
                    <a:lumMod val="75000"/>
                  </a:schemeClr>
                </a:solidFill>
                <a:effectLst/>
                <a:latin typeface="Century Gothic" panose="020B0502020202020204" pitchFamily="34" charset="0"/>
                <a:ea typeface="Times New Roman" panose="02020603050405020304" pitchFamily="18" charset="0"/>
              </a:rPr>
              <a:t>GHDMP GOAL: </a:t>
            </a:r>
            <a:r>
              <a:rPr lang="en-US" b="1">
                <a:solidFill>
                  <a:schemeClr val="accent5">
                    <a:lumMod val="75000"/>
                  </a:schemeClr>
                </a:solidFill>
                <a:effectLst/>
                <a:latin typeface="Century Gothic" panose="020B0502020202020204" pitchFamily="34" charset="0"/>
                <a:ea typeface="Times New Roman" panose="02020603050405020304" pitchFamily="18" charset="0"/>
              </a:rPr>
              <a:t>Make The Hill District a Green and Well-Designed Community</a:t>
            </a:r>
            <a:endParaRPr lang="en-US">
              <a:solidFill>
                <a:schemeClr val="accent5">
                  <a:lumMod val="75000"/>
                </a:schemeClr>
              </a:solidFill>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a:solidFill>
                  <a:schemeClr val="accent5">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Promotes usage of high-quality entertainment and open spaces, such as outdoor cafes.</a:t>
            </a:r>
          </a:p>
          <a:p>
            <a:pPr marL="742950" marR="0" lvl="1" indent="-285750">
              <a:lnSpc>
                <a:spcPct val="105000"/>
              </a:lnSpc>
              <a:spcBef>
                <a:spcPts val="0"/>
              </a:spcBef>
              <a:spcAft>
                <a:spcPts val="0"/>
              </a:spcAft>
              <a:buFont typeface="Courier New" panose="02070309020205020404" pitchFamily="49" charset="0"/>
              <a:buChar char="o"/>
            </a:pPr>
            <a:r>
              <a:rPr lang="en-US">
                <a:solidFill>
                  <a:schemeClr val="accent6">
                    <a:lumMod val="75000"/>
                  </a:schemeClr>
                </a:solidFill>
                <a:latin typeface="Century Gothic" panose="020B0502020202020204" pitchFamily="34" charset="0"/>
                <a:ea typeface="Calibri" panose="020F0502020204030204" pitchFamily="34" charset="0"/>
                <a:cs typeface="Times New Roman" panose="02020603050405020304" pitchFamily="18" charset="0"/>
              </a:rPr>
              <a:t>Answer:  A third CCI in the CN plan will be the creation of the “Coal Seem Trail Park”.  The concept, born out of the Hill District </a:t>
            </a:r>
            <a:r>
              <a:rPr lang="en-US" err="1">
                <a:solidFill>
                  <a:schemeClr val="accent6">
                    <a:lumMod val="75000"/>
                  </a:schemeClr>
                </a:solidFill>
                <a:latin typeface="Century Gothic" panose="020B0502020202020204" pitchFamily="34" charset="0"/>
                <a:ea typeface="Calibri" panose="020F0502020204030204" pitchFamily="34" charset="0"/>
                <a:cs typeface="Times New Roman" panose="02020603050405020304" pitchFamily="18" charset="0"/>
              </a:rPr>
              <a:t>Greenprint</a:t>
            </a:r>
            <a:r>
              <a:rPr lang="en-US">
                <a:solidFill>
                  <a:schemeClr val="accent6">
                    <a:lumMod val="75000"/>
                  </a:schemeClr>
                </a:solidFill>
                <a:latin typeface="Century Gothic" panose="020B0502020202020204" pitchFamily="34" charset="0"/>
                <a:ea typeface="Calibri" panose="020F0502020204030204" pitchFamily="34" charset="0"/>
                <a:cs typeface="Times New Roman" panose="02020603050405020304" pitchFamily="18" charset="0"/>
              </a:rPr>
              <a:t> Plan from 2009, will create a public active recreation park along the bluff at Bedford connecting the new development down to Ammons Recreation Center.</a:t>
            </a:r>
            <a:endParaRPr lang="en-US">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0" i="0" u="none" strike="noStrike" baseline="0">
              <a:solidFill>
                <a:srgbClr val="000000"/>
              </a:solidFill>
              <a:latin typeface="Century Gothic" panose="020B0502020202020204" pitchFamily="34" charset="0"/>
            </a:endParaRPr>
          </a:p>
          <a:p>
            <a:pPr marL="742950" lvl="1" indent="-285750">
              <a:buFont typeface="Arial" panose="020B0604020202020204" pitchFamily="34" charset="0"/>
              <a:buChar char="•"/>
            </a:pPr>
            <a:endParaRPr lang="en-US" b="0" i="0" u="none" strike="noStrike" baseline="0">
              <a:solidFill>
                <a:srgbClr val="000000"/>
              </a:solidFill>
              <a:latin typeface="Century Gothic" panose="020B0502020202020204" pitchFamily="34" charset="0"/>
            </a:endParaRPr>
          </a:p>
          <a:p>
            <a:pPr marL="285750" indent="-285750">
              <a:buFont typeface="Arial" panose="020B0604020202020204" pitchFamily="34" charset="0"/>
              <a:buChar char="•"/>
            </a:pPr>
            <a:endParaRPr lang="en-US" sz="1800" b="0" i="0" u="none" strike="noStrike" baseline="0">
              <a:solidFill>
                <a:srgbClr val="000000"/>
              </a:solidFill>
              <a:latin typeface="Century Gothic" panose="020B0502020202020204" pitchFamily="34" charset="0"/>
            </a:endParaRPr>
          </a:p>
          <a:p>
            <a:pPr marL="285750" indent="-285750">
              <a:buFont typeface="Arial" panose="020B0604020202020204" pitchFamily="34" charset="0"/>
              <a:buChar char="•"/>
            </a:pPr>
            <a:endParaRPr lang="en-US" sz="1800" b="0" i="0" u="none" strike="noStrike" baseline="0">
              <a:solidFill>
                <a:srgbClr val="000000"/>
              </a:solidFill>
              <a:latin typeface="Century Gothic" panose="020B0502020202020204" pitchFamily="34" charset="0"/>
            </a:endParaRPr>
          </a:p>
          <a:p>
            <a:endParaRPr lang="en-US"/>
          </a:p>
        </p:txBody>
      </p:sp>
      <p:sp>
        <p:nvSpPr>
          <p:cNvPr id="3" name="TextBox 2">
            <a:extLst>
              <a:ext uri="{FF2B5EF4-FFF2-40B4-BE49-F238E27FC236}">
                <a16:creationId xmlns:a16="http://schemas.microsoft.com/office/drawing/2014/main" id="{9D718E16-C1CA-5C1D-E96C-8E2B839F811F}"/>
              </a:ext>
            </a:extLst>
          </p:cNvPr>
          <p:cNvSpPr txBox="1"/>
          <p:nvPr/>
        </p:nvSpPr>
        <p:spPr>
          <a:xfrm>
            <a:off x="762000" y="381000"/>
            <a:ext cx="14478000" cy="1323439"/>
          </a:xfrm>
          <a:prstGeom prst="rect">
            <a:avLst/>
          </a:prstGeom>
          <a:solidFill>
            <a:schemeClr val="bg1"/>
          </a:solidFill>
        </p:spPr>
        <p:txBody>
          <a:bodyPr wrap="square" rtlCol="0">
            <a:spAutoFit/>
          </a:bodyPr>
          <a:lstStyle/>
          <a:p>
            <a:pPr algn="ctr"/>
            <a:r>
              <a:rPr lang="en-US" sz="4000">
                <a:latin typeface="Arial Black" panose="020B0A04020102020204" pitchFamily="34" charset="0"/>
              </a:rPr>
              <a:t>DRP COMMITTEE FEEDBACK/ QUESTION ANSWERS FROM NOVEMBER</a:t>
            </a:r>
          </a:p>
        </p:txBody>
      </p:sp>
    </p:spTree>
    <p:extLst>
      <p:ext uri="{BB962C8B-B14F-4D97-AF65-F5344CB8AC3E}">
        <p14:creationId xmlns:p14="http://schemas.microsoft.com/office/powerpoint/2010/main" val="3816708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F0115E-4961-1182-171D-7395CBAC4994}"/>
              </a:ext>
            </a:extLst>
          </p:cNvPr>
          <p:cNvSpPr txBox="1">
            <a:spLocks/>
          </p:cNvSpPr>
          <p:nvPr/>
        </p:nvSpPr>
        <p:spPr>
          <a:xfrm>
            <a:off x="165534" y="304800"/>
            <a:ext cx="7800385" cy="169009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165860">
              <a:defRPr/>
            </a:pPr>
            <a:r>
              <a:rPr lang="en-US" sz="5100" b="1" kern="0">
                <a:solidFill>
                  <a:srgbClr val="243975"/>
                </a:solidFill>
                <a:latin typeface="Roboto" panose="02000000000000000000" pitchFamily="2" charset="0"/>
                <a:ea typeface="Roboto" panose="02000000000000000000" pitchFamily="2" charset="0"/>
                <a:cs typeface="Roboto" panose="02000000000000000000" pitchFamily="2" charset="0"/>
              </a:rPr>
              <a:t>Bedford Dwellings/ Hill District CNI Grant Plan</a:t>
            </a:r>
          </a:p>
        </p:txBody>
      </p:sp>
      <p:pic>
        <p:nvPicPr>
          <p:cNvPr id="6" name="Picture 5">
            <a:extLst>
              <a:ext uri="{FF2B5EF4-FFF2-40B4-BE49-F238E27FC236}">
                <a16:creationId xmlns:a16="http://schemas.microsoft.com/office/drawing/2014/main" id="{21FE9B30-877A-4E88-4A71-B3AB0895E174}"/>
              </a:ext>
            </a:extLst>
          </p:cNvPr>
          <p:cNvPicPr>
            <a:picLocks noChangeAspect="1"/>
          </p:cNvPicPr>
          <p:nvPr/>
        </p:nvPicPr>
        <p:blipFill rotWithShape="1">
          <a:blip r:embed="rId2"/>
          <a:srcRect t="25707" r="8070" b="7061"/>
          <a:stretch/>
        </p:blipFill>
        <p:spPr>
          <a:xfrm>
            <a:off x="8488918" y="657225"/>
            <a:ext cx="7055883" cy="2827358"/>
          </a:xfrm>
          <a:prstGeom prst="rect">
            <a:avLst/>
          </a:prstGeom>
        </p:spPr>
      </p:pic>
      <p:pic>
        <p:nvPicPr>
          <p:cNvPr id="7" name="Picture 6" descr="A picture containing building, road, outdoor, street&#10;&#10;Description automatically generated">
            <a:extLst>
              <a:ext uri="{FF2B5EF4-FFF2-40B4-BE49-F238E27FC236}">
                <a16:creationId xmlns:a16="http://schemas.microsoft.com/office/drawing/2014/main" id="{05A3885F-5BB5-6EB7-27F7-8D9200DE169A}"/>
              </a:ext>
            </a:extLst>
          </p:cNvPr>
          <p:cNvPicPr>
            <a:picLocks noChangeAspect="1"/>
          </p:cNvPicPr>
          <p:nvPr/>
        </p:nvPicPr>
        <p:blipFill rotWithShape="1">
          <a:blip r:embed="rId3"/>
          <a:srcRect t="22481"/>
          <a:stretch/>
        </p:blipFill>
        <p:spPr>
          <a:xfrm>
            <a:off x="8488917" y="3392437"/>
            <a:ext cx="7055882" cy="2865357"/>
          </a:xfrm>
          <a:prstGeom prst="rect">
            <a:avLst/>
          </a:prstGeom>
        </p:spPr>
      </p:pic>
      <p:sp>
        <p:nvSpPr>
          <p:cNvPr id="9" name="TextBox 8">
            <a:extLst>
              <a:ext uri="{FF2B5EF4-FFF2-40B4-BE49-F238E27FC236}">
                <a16:creationId xmlns:a16="http://schemas.microsoft.com/office/drawing/2014/main" id="{C19CCF37-96D1-1CE0-236A-E2EE229481F6}"/>
              </a:ext>
            </a:extLst>
          </p:cNvPr>
          <p:cNvSpPr txBox="1"/>
          <p:nvPr/>
        </p:nvSpPr>
        <p:spPr>
          <a:xfrm>
            <a:off x="348448" y="2209800"/>
            <a:ext cx="8121417" cy="6370975"/>
          </a:xfrm>
          <a:prstGeom prst="rect">
            <a:avLst/>
          </a:prstGeom>
          <a:noFill/>
        </p:spPr>
        <p:txBody>
          <a:bodyPr wrap="square" rtlCol="0">
            <a:spAutoFit/>
          </a:bodyPr>
          <a:lstStyle/>
          <a:p>
            <a:pPr defTabSz="1165860">
              <a:buClr>
                <a:srgbClr val="000000"/>
              </a:buClr>
              <a:defRPr/>
            </a:pPr>
            <a:r>
              <a:rPr lang="en-US" sz="2550" b="1" kern="0">
                <a:solidFill>
                  <a:srgbClr val="243975"/>
                </a:solidFill>
                <a:latin typeface="Roboto" panose="02000000000000000000" pitchFamily="2" charset="0"/>
                <a:ea typeface="Roboto" panose="02000000000000000000" pitchFamily="2" charset="0"/>
                <a:cs typeface="Roboto" panose="02000000000000000000" pitchFamily="2" charset="0"/>
                <a:sym typeface="Arial"/>
              </a:rPr>
              <a:t>People:</a:t>
            </a:r>
          </a:p>
          <a:p>
            <a:pPr marL="364331" indent="-364331" defTabSz="1165860">
              <a:buClr>
                <a:srgbClr val="000000"/>
              </a:buClr>
              <a:buFont typeface="Arial" panose="020B0604020202020204" pitchFamily="34" charset="0"/>
              <a:buChar char="•"/>
              <a:defRPr/>
            </a:pPr>
            <a:r>
              <a:rPr lang="en-US" sz="2550" kern="0">
                <a:solidFill>
                  <a:srgbClr val="243975"/>
                </a:solidFill>
                <a:latin typeface="Roboto" panose="02000000000000000000" pitchFamily="2" charset="0"/>
                <a:ea typeface="Roboto" panose="02000000000000000000" pitchFamily="2" charset="0"/>
                <a:cs typeface="Roboto" panose="02000000000000000000" pitchFamily="2" charset="0"/>
                <a:sym typeface="Arial"/>
              </a:rPr>
              <a:t>Robust and trauma-informed case management and supportive services</a:t>
            </a:r>
          </a:p>
          <a:p>
            <a:pPr marL="364331" indent="-364331" defTabSz="1165860">
              <a:buClr>
                <a:srgbClr val="000000"/>
              </a:buClr>
              <a:buFont typeface="Arial" panose="020B0604020202020204" pitchFamily="34" charset="0"/>
              <a:buChar char="•"/>
              <a:defRPr/>
            </a:pPr>
            <a:r>
              <a:rPr lang="en-US" sz="2550" kern="0">
                <a:solidFill>
                  <a:srgbClr val="243975"/>
                </a:solidFill>
                <a:latin typeface="Roboto" panose="02000000000000000000" pitchFamily="2" charset="0"/>
                <a:ea typeface="Roboto" panose="02000000000000000000" pitchFamily="2" charset="0"/>
                <a:cs typeface="Roboto" panose="02000000000000000000" pitchFamily="2" charset="0"/>
                <a:sym typeface="Arial"/>
              </a:rPr>
              <a:t>Behavior health support team </a:t>
            </a:r>
          </a:p>
          <a:p>
            <a:pPr marL="364331" indent="-364331" defTabSz="1165860">
              <a:buClr>
                <a:srgbClr val="000000"/>
              </a:buClr>
              <a:buFont typeface="Arial" panose="020B0604020202020204" pitchFamily="34" charset="0"/>
              <a:buChar char="•"/>
              <a:defRPr/>
            </a:pPr>
            <a:endParaRPr lang="en-US" sz="2550" b="1" kern="0">
              <a:solidFill>
                <a:srgbClr val="243975"/>
              </a:solidFill>
              <a:latin typeface="Roboto" panose="02000000000000000000" pitchFamily="2" charset="0"/>
              <a:ea typeface="Roboto" panose="02000000000000000000" pitchFamily="2" charset="0"/>
              <a:cs typeface="Roboto" panose="02000000000000000000" pitchFamily="2" charset="0"/>
              <a:sym typeface="Arial"/>
            </a:endParaRPr>
          </a:p>
          <a:p>
            <a:pPr defTabSz="1165860">
              <a:buClr>
                <a:srgbClr val="000000"/>
              </a:buClr>
              <a:defRPr/>
            </a:pPr>
            <a:r>
              <a:rPr lang="en-US" sz="2550" b="1" kern="0">
                <a:solidFill>
                  <a:srgbClr val="243975"/>
                </a:solidFill>
                <a:latin typeface="Roboto" panose="02000000000000000000" pitchFamily="2" charset="0"/>
                <a:ea typeface="Roboto" panose="02000000000000000000" pitchFamily="2" charset="0"/>
                <a:cs typeface="Roboto" panose="02000000000000000000" pitchFamily="2" charset="0"/>
                <a:sym typeface="Arial"/>
              </a:rPr>
              <a:t>Neighborhood:</a:t>
            </a:r>
          </a:p>
          <a:p>
            <a:pPr marL="364331" indent="-364331" defTabSz="1165860">
              <a:buClr>
                <a:srgbClr val="000000"/>
              </a:buClr>
              <a:buFont typeface="Arial" panose="020B0604020202020204" pitchFamily="34" charset="0"/>
              <a:buChar char="•"/>
              <a:defRPr/>
            </a:pPr>
            <a:r>
              <a:rPr lang="en-US" sz="2550" kern="0">
                <a:solidFill>
                  <a:srgbClr val="243975"/>
                </a:solidFill>
                <a:latin typeface="Roboto" panose="02000000000000000000" pitchFamily="2" charset="0"/>
                <a:ea typeface="Roboto" panose="02000000000000000000" pitchFamily="2" charset="0"/>
                <a:cs typeface="Roboto" panose="02000000000000000000" pitchFamily="2" charset="0"/>
                <a:sym typeface="Arial"/>
              </a:rPr>
              <a:t>New Public Trail (Coal Seam Trail)</a:t>
            </a:r>
          </a:p>
          <a:p>
            <a:pPr marL="364331" indent="-364331" defTabSz="1165860">
              <a:buClr>
                <a:srgbClr val="000000"/>
              </a:buClr>
              <a:buFont typeface="Arial" panose="020B0604020202020204" pitchFamily="34" charset="0"/>
              <a:buChar char="•"/>
              <a:defRPr/>
            </a:pPr>
            <a:r>
              <a:rPr lang="en-US" sz="2550" kern="0">
                <a:solidFill>
                  <a:srgbClr val="243975"/>
                </a:solidFill>
                <a:latin typeface="Roboto" panose="02000000000000000000" pitchFamily="2" charset="0"/>
                <a:ea typeface="Roboto" panose="02000000000000000000" pitchFamily="2" charset="0"/>
                <a:cs typeface="Roboto" panose="02000000000000000000" pitchFamily="2" charset="0"/>
                <a:sym typeface="Arial"/>
              </a:rPr>
              <a:t>Creation of New Homeownership Opportunities</a:t>
            </a:r>
          </a:p>
          <a:p>
            <a:pPr marL="364331" indent="-364331" defTabSz="1165860">
              <a:buClr>
                <a:srgbClr val="000000"/>
              </a:buClr>
              <a:buFont typeface="Arial" panose="020B0604020202020204" pitchFamily="34" charset="0"/>
              <a:buChar char="•"/>
              <a:defRPr/>
            </a:pPr>
            <a:r>
              <a:rPr lang="en-US" sz="2550" kern="0">
                <a:solidFill>
                  <a:srgbClr val="243975"/>
                </a:solidFill>
                <a:latin typeface="Roboto" panose="02000000000000000000" pitchFamily="2" charset="0"/>
                <a:ea typeface="Roboto" panose="02000000000000000000" pitchFamily="2" charset="0"/>
                <a:cs typeface="Roboto" panose="02000000000000000000" pitchFamily="2" charset="0"/>
                <a:sym typeface="Arial"/>
              </a:rPr>
              <a:t>Supported mixed-use and commercial corridors</a:t>
            </a:r>
          </a:p>
          <a:p>
            <a:pPr marL="364331" indent="-364331" defTabSz="1165860">
              <a:buClr>
                <a:srgbClr val="000000"/>
              </a:buClr>
              <a:buFont typeface="Arial" panose="020B0604020202020204" pitchFamily="34" charset="0"/>
              <a:buChar char="•"/>
              <a:defRPr/>
            </a:pPr>
            <a:r>
              <a:rPr lang="en-US" sz="2550" kern="0">
                <a:solidFill>
                  <a:srgbClr val="243975"/>
                </a:solidFill>
                <a:latin typeface="Roboto" panose="02000000000000000000" pitchFamily="2" charset="0"/>
                <a:ea typeface="Roboto" panose="02000000000000000000" pitchFamily="2" charset="0"/>
                <a:cs typeface="Roboto" panose="02000000000000000000" pitchFamily="2" charset="0"/>
                <a:sym typeface="Arial"/>
              </a:rPr>
              <a:t>Façade repair for homeowners</a:t>
            </a:r>
          </a:p>
          <a:p>
            <a:pPr defTabSz="1165860">
              <a:buClr>
                <a:srgbClr val="000000"/>
              </a:buClr>
              <a:defRPr/>
            </a:pPr>
            <a:endParaRPr lang="en-US" sz="2550" b="1" kern="0">
              <a:solidFill>
                <a:srgbClr val="243975"/>
              </a:solidFill>
              <a:latin typeface="Roboto" panose="02000000000000000000" pitchFamily="2" charset="0"/>
              <a:ea typeface="Roboto" panose="02000000000000000000" pitchFamily="2" charset="0"/>
              <a:cs typeface="Roboto" panose="02000000000000000000" pitchFamily="2" charset="0"/>
              <a:sym typeface="Arial"/>
            </a:endParaRPr>
          </a:p>
          <a:p>
            <a:pPr defTabSz="1165860">
              <a:buClr>
                <a:srgbClr val="000000"/>
              </a:buClr>
              <a:defRPr/>
            </a:pPr>
            <a:r>
              <a:rPr lang="en-US" sz="2550" b="1" kern="0">
                <a:solidFill>
                  <a:srgbClr val="243975"/>
                </a:solidFill>
                <a:latin typeface="Roboto" panose="02000000000000000000" pitchFamily="2" charset="0"/>
                <a:ea typeface="Roboto" panose="02000000000000000000" pitchFamily="2" charset="0"/>
                <a:cs typeface="Roboto" panose="02000000000000000000" pitchFamily="2" charset="0"/>
                <a:sym typeface="Arial"/>
              </a:rPr>
              <a:t>Housing:</a:t>
            </a:r>
          </a:p>
          <a:p>
            <a:pPr marL="437198" indent="-437198" defTabSz="1165860">
              <a:buClr>
                <a:srgbClr val="000000"/>
              </a:buClr>
              <a:buFont typeface="Arial" panose="020B0604020202020204" pitchFamily="34" charset="0"/>
              <a:buChar char="•"/>
              <a:defRPr/>
            </a:pPr>
            <a:r>
              <a:rPr lang="en-US" sz="2550" kern="0">
                <a:solidFill>
                  <a:srgbClr val="243975"/>
                </a:solidFill>
                <a:latin typeface="Roboto" panose="02000000000000000000" pitchFamily="2" charset="0"/>
                <a:ea typeface="Roboto" panose="02000000000000000000" pitchFamily="2" charset="0"/>
                <a:cs typeface="Roboto" panose="02000000000000000000" pitchFamily="2" charset="0"/>
                <a:sym typeface="Arial"/>
              </a:rPr>
              <a:t>823 new units of high-quality Mixed-Income Housing</a:t>
            </a:r>
          </a:p>
          <a:p>
            <a:pPr marL="364331" indent="-364331" defTabSz="1165860">
              <a:buClr>
                <a:srgbClr val="000000"/>
              </a:buClr>
              <a:buFont typeface="Arial" panose="020B0604020202020204" pitchFamily="34" charset="0"/>
              <a:buChar char="•"/>
              <a:defRPr/>
            </a:pPr>
            <a:r>
              <a:rPr lang="en-US" sz="2550" kern="0">
                <a:solidFill>
                  <a:srgbClr val="243975"/>
                </a:solidFill>
                <a:latin typeface="Roboto" panose="02000000000000000000" pitchFamily="2" charset="0"/>
                <a:ea typeface="Roboto" panose="02000000000000000000" pitchFamily="2" charset="0"/>
                <a:cs typeface="Roboto" panose="02000000000000000000" pitchFamily="2" charset="0"/>
                <a:sym typeface="Arial"/>
              </a:rPr>
              <a:t>411 Replacement Units</a:t>
            </a:r>
          </a:p>
          <a:p>
            <a:pPr defTabSz="1165860">
              <a:buClr>
                <a:srgbClr val="000000"/>
              </a:buClr>
              <a:defRPr/>
            </a:pPr>
            <a:endParaRPr lang="en-US" sz="2550" kern="0">
              <a:solidFill>
                <a:srgbClr val="243975"/>
              </a:solidFill>
              <a:latin typeface="Roboto" panose="02000000000000000000" pitchFamily="2" charset="0"/>
              <a:ea typeface="Roboto" panose="02000000000000000000" pitchFamily="2" charset="0"/>
              <a:cs typeface="Roboto" panose="02000000000000000000" pitchFamily="2" charset="0"/>
              <a:sym typeface="Arial"/>
            </a:endParaRPr>
          </a:p>
        </p:txBody>
      </p:sp>
      <p:pic>
        <p:nvPicPr>
          <p:cNvPr id="2" name="Picture 1" descr="Diagram, engineering drawing&#10;&#10;Description automatically generated">
            <a:extLst>
              <a:ext uri="{FF2B5EF4-FFF2-40B4-BE49-F238E27FC236}">
                <a16:creationId xmlns:a16="http://schemas.microsoft.com/office/drawing/2014/main" id="{2F26040F-401A-466D-C4F0-DF8ED74D08E4}"/>
              </a:ext>
            </a:extLst>
          </p:cNvPr>
          <p:cNvPicPr>
            <a:picLocks noChangeAspect="1"/>
          </p:cNvPicPr>
          <p:nvPr/>
        </p:nvPicPr>
        <p:blipFill>
          <a:blip r:embed="rId4"/>
          <a:stretch>
            <a:fillRect/>
          </a:stretch>
        </p:blipFill>
        <p:spPr>
          <a:xfrm>
            <a:off x="8488917" y="6165646"/>
            <a:ext cx="7055883" cy="3235529"/>
          </a:xfrm>
          <a:prstGeom prst="rect">
            <a:avLst/>
          </a:prstGeom>
        </p:spPr>
      </p:pic>
    </p:spTree>
    <p:extLst>
      <p:ext uri="{BB962C8B-B14F-4D97-AF65-F5344CB8AC3E}">
        <p14:creationId xmlns:p14="http://schemas.microsoft.com/office/powerpoint/2010/main" val="2705946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8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0913"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itle 1">
            <a:extLst>
              <a:ext uri="{FF2B5EF4-FFF2-40B4-BE49-F238E27FC236}">
                <a16:creationId xmlns:a16="http://schemas.microsoft.com/office/drawing/2014/main" id="{71B863CE-3E0A-4E9A-94EA-C18908A67B54}"/>
              </a:ext>
            </a:extLst>
          </p:cNvPr>
          <p:cNvSpPr>
            <a:spLocks noGrp="1"/>
          </p:cNvSpPr>
          <p:nvPr>
            <p:ph type="title"/>
          </p:nvPr>
        </p:nvSpPr>
        <p:spPr>
          <a:xfrm>
            <a:off x="698029" y="90034"/>
            <a:ext cx="14510072" cy="2103808"/>
          </a:xfrm>
        </p:spPr>
        <p:txBody>
          <a:bodyPr anchor="b">
            <a:normAutofit/>
          </a:bodyPr>
          <a:lstStyle/>
          <a:p>
            <a:pPr>
              <a:lnSpc>
                <a:spcPct val="90000"/>
              </a:lnSpc>
            </a:pPr>
            <a:r>
              <a:rPr lang="en-US" sz="7400" b="1">
                <a:solidFill>
                  <a:schemeClr val="tx1"/>
                </a:solidFill>
                <a:latin typeface="Acumin Pro Black"/>
              </a:rPr>
              <a:t>PROJECT COMPLIANCE WITH COMMUNITY GOALS</a:t>
            </a:r>
          </a:p>
        </p:txBody>
      </p:sp>
      <p:sp>
        <p:nvSpPr>
          <p:cNvPr id="9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9928" y="2466264"/>
            <a:ext cx="13990320" cy="26822"/>
          </a:xfrm>
          <a:custGeom>
            <a:avLst/>
            <a:gdLst>
              <a:gd name="connsiteX0" fmla="*/ 0 w 13990320"/>
              <a:gd name="connsiteY0" fmla="*/ 0 h 26822"/>
              <a:gd name="connsiteX1" fmla="*/ 419710 w 13990320"/>
              <a:gd name="connsiteY1" fmla="*/ 0 h 26822"/>
              <a:gd name="connsiteX2" fmla="*/ 1119226 w 13990320"/>
              <a:gd name="connsiteY2" fmla="*/ 0 h 26822"/>
              <a:gd name="connsiteX3" fmla="*/ 1678838 w 13990320"/>
              <a:gd name="connsiteY3" fmla="*/ 0 h 26822"/>
              <a:gd name="connsiteX4" fmla="*/ 1958645 w 13990320"/>
              <a:gd name="connsiteY4" fmla="*/ 0 h 26822"/>
              <a:gd name="connsiteX5" fmla="*/ 2937967 w 13990320"/>
              <a:gd name="connsiteY5" fmla="*/ 0 h 26822"/>
              <a:gd name="connsiteX6" fmla="*/ 3217774 w 13990320"/>
              <a:gd name="connsiteY6" fmla="*/ 0 h 26822"/>
              <a:gd name="connsiteX7" fmla="*/ 3497580 w 13990320"/>
              <a:gd name="connsiteY7" fmla="*/ 0 h 26822"/>
              <a:gd name="connsiteX8" fmla="*/ 4057193 w 13990320"/>
              <a:gd name="connsiteY8" fmla="*/ 0 h 26822"/>
              <a:gd name="connsiteX9" fmla="*/ 4756709 w 13990320"/>
              <a:gd name="connsiteY9" fmla="*/ 0 h 26822"/>
              <a:gd name="connsiteX10" fmla="*/ 5596128 w 13990320"/>
              <a:gd name="connsiteY10" fmla="*/ 0 h 26822"/>
              <a:gd name="connsiteX11" fmla="*/ 6435547 w 13990320"/>
              <a:gd name="connsiteY11" fmla="*/ 0 h 26822"/>
              <a:gd name="connsiteX12" fmla="*/ 7135063 w 13990320"/>
              <a:gd name="connsiteY12" fmla="*/ 0 h 26822"/>
              <a:gd name="connsiteX13" fmla="*/ 7414870 w 13990320"/>
              <a:gd name="connsiteY13" fmla="*/ 0 h 26822"/>
              <a:gd name="connsiteX14" fmla="*/ 7974482 w 13990320"/>
              <a:gd name="connsiteY14" fmla="*/ 0 h 26822"/>
              <a:gd name="connsiteX15" fmla="*/ 8394192 w 13990320"/>
              <a:gd name="connsiteY15" fmla="*/ 0 h 26822"/>
              <a:gd name="connsiteX16" fmla="*/ 9233611 w 13990320"/>
              <a:gd name="connsiteY16" fmla="*/ 0 h 26822"/>
              <a:gd name="connsiteX17" fmla="*/ 9653321 w 13990320"/>
              <a:gd name="connsiteY17" fmla="*/ 0 h 26822"/>
              <a:gd name="connsiteX18" fmla="*/ 10632643 w 13990320"/>
              <a:gd name="connsiteY18" fmla="*/ 0 h 26822"/>
              <a:gd name="connsiteX19" fmla="*/ 10912450 w 13990320"/>
              <a:gd name="connsiteY19" fmla="*/ 0 h 26822"/>
              <a:gd name="connsiteX20" fmla="*/ 11332159 w 13990320"/>
              <a:gd name="connsiteY20" fmla="*/ 0 h 26822"/>
              <a:gd name="connsiteX21" fmla="*/ 11891772 w 13990320"/>
              <a:gd name="connsiteY21" fmla="*/ 0 h 26822"/>
              <a:gd name="connsiteX22" fmla="*/ 12451385 w 13990320"/>
              <a:gd name="connsiteY22" fmla="*/ 0 h 26822"/>
              <a:gd name="connsiteX23" fmla="*/ 13290804 w 13990320"/>
              <a:gd name="connsiteY23" fmla="*/ 0 h 26822"/>
              <a:gd name="connsiteX24" fmla="*/ 13990320 w 13990320"/>
              <a:gd name="connsiteY24" fmla="*/ 0 h 26822"/>
              <a:gd name="connsiteX25" fmla="*/ 13990320 w 13990320"/>
              <a:gd name="connsiteY25" fmla="*/ 26822 h 26822"/>
              <a:gd name="connsiteX26" fmla="*/ 13290804 w 13990320"/>
              <a:gd name="connsiteY26" fmla="*/ 26822 h 26822"/>
              <a:gd name="connsiteX27" fmla="*/ 12591288 w 13990320"/>
              <a:gd name="connsiteY27" fmla="*/ 26822 h 26822"/>
              <a:gd name="connsiteX28" fmla="*/ 11751869 w 13990320"/>
              <a:gd name="connsiteY28" fmla="*/ 26822 h 26822"/>
              <a:gd name="connsiteX29" fmla="*/ 10772546 w 13990320"/>
              <a:gd name="connsiteY29" fmla="*/ 26822 h 26822"/>
              <a:gd name="connsiteX30" fmla="*/ 10212934 w 13990320"/>
              <a:gd name="connsiteY30" fmla="*/ 26822 h 26822"/>
              <a:gd name="connsiteX31" fmla="*/ 9373514 w 13990320"/>
              <a:gd name="connsiteY31" fmla="*/ 26822 h 26822"/>
              <a:gd name="connsiteX32" fmla="*/ 8394192 w 13990320"/>
              <a:gd name="connsiteY32" fmla="*/ 26822 h 26822"/>
              <a:gd name="connsiteX33" fmla="*/ 7974482 w 13990320"/>
              <a:gd name="connsiteY33" fmla="*/ 26822 h 26822"/>
              <a:gd name="connsiteX34" fmla="*/ 7135063 w 13990320"/>
              <a:gd name="connsiteY34" fmla="*/ 26822 h 26822"/>
              <a:gd name="connsiteX35" fmla="*/ 6715354 w 13990320"/>
              <a:gd name="connsiteY35" fmla="*/ 26822 h 26822"/>
              <a:gd name="connsiteX36" fmla="*/ 6435547 w 13990320"/>
              <a:gd name="connsiteY36" fmla="*/ 26822 h 26822"/>
              <a:gd name="connsiteX37" fmla="*/ 5736031 w 13990320"/>
              <a:gd name="connsiteY37" fmla="*/ 26822 h 26822"/>
              <a:gd name="connsiteX38" fmla="*/ 5456225 w 13990320"/>
              <a:gd name="connsiteY38" fmla="*/ 26822 h 26822"/>
              <a:gd name="connsiteX39" fmla="*/ 4616806 w 13990320"/>
              <a:gd name="connsiteY39" fmla="*/ 26822 h 26822"/>
              <a:gd name="connsiteX40" fmla="*/ 4057193 w 13990320"/>
              <a:gd name="connsiteY40" fmla="*/ 26822 h 26822"/>
              <a:gd name="connsiteX41" fmla="*/ 3357677 w 13990320"/>
              <a:gd name="connsiteY41" fmla="*/ 26822 h 26822"/>
              <a:gd name="connsiteX42" fmla="*/ 2937967 w 13990320"/>
              <a:gd name="connsiteY42" fmla="*/ 26822 h 26822"/>
              <a:gd name="connsiteX43" fmla="*/ 2238451 w 13990320"/>
              <a:gd name="connsiteY43" fmla="*/ 26822 h 26822"/>
              <a:gd name="connsiteX44" fmla="*/ 1399032 w 13990320"/>
              <a:gd name="connsiteY44" fmla="*/ 26822 h 26822"/>
              <a:gd name="connsiteX45" fmla="*/ 839419 w 13990320"/>
              <a:gd name="connsiteY45" fmla="*/ 26822 h 26822"/>
              <a:gd name="connsiteX46" fmla="*/ 0 w 13990320"/>
              <a:gd name="connsiteY46" fmla="*/ 26822 h 26822"/>
              <a:gd name="connsiteX47" fmla="*/ 0 w 13990320"/>
              <a:gd name="connsiteY47" fmla="*/ 0 h 26822"/>
              <a:gd name="connsiteX0" fmla="*/ 0 w 13990320"/>
              <a:gd name="connsiteY0" fmla="*/ 0 h 26822"/>
              <a:gd name="connsiteX1" fmla="*/ 419710 w 13990320"/>
              <a:gd name="connsiteY1" fmla="*/ 0 h 26822"/>
              <a:gd name="connsiteX2" fmla="*/ 699516 w 13990320"/>
              <a:gd name="connsiteY2" fmla="*/ 0 h 26822"/>
              <a:gd name="connsiteX3" fmla="*/ 1119226 w 13990320"/>
              <a:gd name="connsiteY3" fmla="*/ 0 h 26822"/>
              <a:gd name="connsiteX4" fmla="*/ 1818742 w 13990320"/>
              <a:gd name="connsiteY4" fmla="*/ 0 h 26822"/>
              <a:gd name="connsiteX5" fmla="*/ 2658161 w 13990320"/>
              <a:gd name="connsiteY5" fmla="*/ 0 h 26822"/>
              <a:gd name="connsiteX6" fmla="*/ 3637483 w 13990320"/>
              <a:gd name="connsiteY6" fmla="*/ 0 h 26822"/>
              <a:gd name="connsiteX7" fmla="*/ 4616806 w 13990320"/>
              <a:gd name="connsiteY7" fmla="*/ 0 h 26822"/>
              <a:gd name="connsiteX8" fmla="*/ 5176418 w 13990320"/>
              <a:gd name="connsiteY8" fmla="*/ 0 h 26822"/>
              <a:gd name="connsiteX9" fmla="*/ 6015838 w 13990320"/>
              <a:gd name="connsiteY9" fmla="*/ 0 h 26822"/>
              <a:gd name="connsiteX10" fmla="*/ 6715354 w 13990320"/>
              <a:gd name="connsiteY10" fmla="*/ 0 h 26822"/>
              <a:gd name="connsiteX11" fmla="*/ 7274966 w 13990320"/>
              <a:gd name="connsiteY11" fmla="*/ 0 h 26822"/>
              <a:gd name="connsiteX12" fmla="*/ 8114386 w 13990320"/>
              <a:gd name="connsiteY12" fmla="*/ 0 h 26822"/>
              <a:gd name="connsiteX13" fmla="*/ 8394192 w 13990320"/>
              <a:gd name="connsiteY13" fmla="*/ 0 h 26822"/>
              <a:gd name="connsiteX14" fmla="*/ 8953805 w 13990320"/>
              <a:gd name="connsiteY14" fmla="*/ 0 h 26822"/>
              <a:gd name="connsiteX15" fmla="*/ 9653321 w 13990320"/>
              <a:gd name="connsiteY15" fmla="*/ 0 h 26822"/>
              <a:gd name="connsiteX16" fmla="*/ 10492740 w 13990320"/>
              <a:gd name="connsiteY16" fmla="*/ 0 h 26822"/>
              <a:gd name="connsiteX17" fmla="*/ 11192256 w 13990320"/>
              <a:gd name="connsiteY17" fmla="*/ 0 h 26822"/>
              <a:gd name="connsiteX18" fmla="*/ 12171578 w 13990320"/>
              <a:gd name="connsiteY18" fmla="*/ 0 h 26822"/>
              <a:gd name="connsiteX19" fmla="*/ 12451385 w 13990320"/>
              <a:gd name="connsiteY19" fmla="*/ 0 h 26822"/>
              <a:gd name="connsiteX20" fmla="*/ 13150901 w 13990320"/>
              <a:gd name="connsiteY20" fmla="*/ 0 h 26822"/>
              <a:gd name="connsiteX21" fmla="*/ 13990320 w 13990320"/>
              <a:gd name="connsiteY21" fmla="*/ 0 h 26822"/>
              <a:gd name="connsiteX22" fmla="*/ 13990320 w 13990320"/>
              <a:gd name="connsiteY22" fmla="*/ 26822 h 26822"/>
              <a:gd name="connsiteX23" fmla="*/ 13570610 w 13990320"/>
              <a:gd name="connsiteY23" fmla="*/ 26822 h 26822"/>
              <a:gd name="connsiteX24" fmla="*/ 12871094 w 13990320"/>
              <a:gd name="connsiteY24" fmla="*/ 26822 h 26822"/>
              <a:gd name="connsiteX25" fmla="*/ 12591288 w 13990320"/>
              <a:gd name="connsiteY25" fmla="*/ 26822 h 26822"/>
              <a:gd name="connsiteX26" fmla="*/ 12171578 w 13990320"/>
              <a:gd name="connsiteY26" fmla="*/ 26822 h 26822"/>
              <a:gd name="connsiteX27" fmla="*/ 11332159 w 13990320"/>
              <a:gd name="connsiteY27" fmla="*/ 26822 h 26822"/>
              <a:gd name="connsiteX28" fmla="*/ 10352837 w 13990320"/>
              <a:gd name="connsiteY28" fmla="*/ 26822 h 26822"/>
              <a:gd name="connsiteX29" fmla="*/ 9933127 w 13990320"/>
              <a:gd name="connsiteY29" fmla="*/ 26822 h 26822"/>
              <a:gd name="connsiteX30" fmla="*/ 9233611 w 13990320"/>
              <a:gd name="connsiteY30" fmla="*/ 26822 h 26822"/>
              <a:gd name="connsiteX31" fmla="*/ 8813902 w 13990320"/>
              <a:gd name="connsiteY31" fmla="*/ 26822 h 26822"/>
              <a:gd name="connsiteX32" fmla="*/ 7974482 w 13990320"/>
              <a:gd name="connsiteY32" fmla="*/ 26822 h 26822"/>
              <a:gd name="connsiteX33" fmla="*/ 7414870 w 13990320"/>
              <a:gd name="connsiteY33" fmla="*/ 26822 h 26822"/>
              <a:gd name="connsiteX34" fmla="*/ 6995160 w 13990320"/>
              <a:gd name="connsiteY34" fmla="*/ 26822 h 26822"/>
              <a:gd name="connsiteX35" fmla="*/ 6715354 w 13990320"/>
              <a:gd name="connsiteY35" fmla="*/ 26822 h 26822"/>
              <a:gd name="connsiteX36" fmla="*/ 6015838 w 13990320"/>
              <a:gd name="connsiteY36" fmla="*/ 26822 h 26822"/>
              <a:gd name="connsiteX37" fmla="*/ 5176418 w 13990320"/>
              <a:gd name="connsiteY37" fmla="*/ 26822 h 26822"/>
              <a:gd name="connsiteX38" fmla="*/ 4476902 w 13990320"/>
              <a:gd name="connsiteY38" fmla="*/ 26822 h 26822"/>
              <a:gd name="connsiteX39" fmla="*/ 3497580 w 13990320"/>
              <a:gd name="connsiteY39" fmla="*/ 26822 h 26822"/>
              <a:gd name="connsiteX40" fmla="*/ 2937967 w 13990320"/>
              <a:gd name="connsiteY40" fmla="*/ 26822 h 26822"/>
              <a:gd name="connsiteX41" fmla="*/ 2658161 w 13990320"/>
              <a:gd name="connsiteY41" fmla="*/ 26822 h 26822"/>
              <a:gd name="connsiteX42" fmla="*/ 2378354 w 13990320"/>
              <a:gd name="connsiteY42" fmla="*/ 26822 h 26822"/>
              <a:gd name="connsiteX43" fmla="*/ 1538935 w 13990320"/>
              <a:gd name="connsiteY43" fmla="*/ 26822 h 26822"/>
              <a:gd name="connsiteX44" fmla="*/ 839419 w 13990320"/>
              <a:gd name="connsiteY44" fmla="*/ 26822 h 26822"/>
              <a:gd name="connsiteX45" fmla="*/ 0 w 13990320"/>
              <a:gd name="connsiteY45" fmla="*/ 26822 h 26822"/>
              <a:gd name="connsiteX46" fmla="*/ 0 w 13990320"/>
              <a:gd name="connsiteY46"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990320" h="26822" fill="none" extrusionOk="0">
                <a:moveTo>
                  <a:pt x="0" y="0"/>
                </a:moveTo>
                <a:cubicBezTo>
                  <a:pt x="79280" y="1808"/>
                  <a:pt x="303566" y="41080"/>
                  <a:pt x="419710" y="0"/>
                </a:cubicBezTo>
                <a:cubicBezTo>
                  <a:pt x="512720" y="-48606"/>
                  <a:pt x="776050" y="-28490"/>
                  <a:pt x="1119226" y="0"/>
                </a:cubicBezTo>
                <a:cubicBezTo>
                  <a:pt x="1422343" y="4108"/>
                  <a:pt x="1483261" y="-23771"/>
                  <a:pt x="1678838" y="0"/>
                </a:cubicBezTo>
                <a:cubicBezTo>
                  <a:pt x="1867471" y="11757"/>
                  <a:pt x="1896180" y="11670"/>
                  <a:pt x="1958645" y="0"/>
                </a:cubicBezTo>
                <a:cubicBezTo>
                  <a:pt x="1988203" y="18339"/>
                  <a:pt x="2732389" y="22008"/>
                  <a:pt x="2937967" y="0"/>
                </a:cubicBezTo>
                <a:cubicBezTo>
                  <a:pt x="3143987" y="-25489"/>
                  <a:pt x="3095842" y="8799"/>
                  <a:pt x="3217774" y="0"/>
                </a:cubicBezTo>
                <a:cubicBezTo>
                  <a:pt x="3338856" y="-3866"/>
                  <a:pt x="3419083" y="-8736"/>
                  <a:pt x="3497580" y="0"/>
                </a:cubicBezTo>
                <a:cubicBezTo>
                  <a:pt x="3583370" y="-5406"/>
                  <a:pt x="3794329" y="24513"/>
                  <a:pt x="4057193" y="0"/>
                </a:cubicBezTo>
                <a:cubicBezTo>
                  <a:pt x="4294845" y="5090"/>
                  <a:pt x="4428939" y="43312"/>
                  <a:pt x="4756709" y="0"/>
                </a:cubicBezTo>
                <a:cubicBezTo>
                  <a:pt x="5075479" y="13533"/>
                  <a:pt x="5407757" y="38658"/>
                  <a:pt x="5596128" y="0"/>
                </a:cubicBezTo>
                <a:cubicBezTo>
                  <a:pt x="5826682" y="-40130"/>
                  <a:pt x="6036113" y="-8157"/>
                  <a:pt x="6435547" y="0"/>
                </a:cubicBezTo>
                <a:cubicBezTo>
                  <a:pt x="6835592" y="52289"/>
                  <a:pt x="6899401" y="-48122"/>
                  <a:pt x="7135063" y="0"/>
                </a:cubicBezTo>
                <a:cubicBezTo>
                  <a:pt x="7366999" y="29162"/>
                  <a:pt x="7357616" y="8110"/>
                  <a:pt x="7414870" y="0"/>
                </a:cubicBezTo>
                <a:cubicBezTo>
                  <a:pt x="7477940" y="648"/>
                  <a:pt x="7870247" y="20627"/>
                  <a:pt x="7974482" y="0"/>
                </a:cubicBezTo>
                <a:cubicBezTo>
                  <a:pt x="8086381" y="3534"/>
                  <a:pt x="8246142" y="-15447"/>
                  <a:pt x="8394192" y="0"/>
                </a:cubicBezTo>
                <a:cubicBezTo>
                  <a:pt x="8502121" y="54018"/>
                  <a:pt x="8949878" y="-51934"/>
                  <a:pt x="9233611" y="0"/>
                </a:cubicBezTo>
                <a:cubicBezTo>
                  <a:pt x="9516473" y="15625"/>
                  <a:pt x="9469773" y="-2836"/>
                  <a:pt x="9653321" y="0"/>
                </a:cubicBezTo>
                <a:cubicBezTo>
                  <a:pt x="9848166" y="-12287"/>
                  <a:pt x="10153686" y="57630"/>
                  <a:pt x="10632643" y="0"/>
                </a:cubicBezTo>
                <a:cubicBezTo>
                  <a:pt x="11107566" y="-33304"/>
                  <a:pt x="10807943" y="10941"/>
                  <a:pt x="10912450" y="0"/>
                </a:cubicBezTo>
                <a:cubicBezTo>
                  <a:pt x="11019158" y="16913"/>
                  <a:pt x="11224355" y="-1751"/>
                  <a:pt x="11332159" y="0"/>
                </a:cubicBezTo>
                <a:cubicBezTo>
                  <a:pt x="11465235" y="-19532"/>
                  <a:pt x="11645685" y="5256"/>
                  <a:pt x="11891772" y="0"/>
                </a:cubicBezTo>
                <a:cubicBezTo>
                  <a:pt x="12166201" y="8764"/>
                  <a:pt x="12178007" y="1827"/>
                  <a:pt x="12451385" y="0"/>
                </a:cubicBezTo>
                <a:cubicBezTo>
                  <a:pt x="12715068" y="2268"/>
                  <a:pt x="13010746" y="13459"/>
                  <a:pt x="13290804" y="0"/>
                </a:cubicBezTo>
                <a:cubicBezTo>
                  <a:pt x="13610348" y="4234"/>
                  <a:pt x="13728535" y="-20193"/>
                  <a:pt x="13990320" y="0"/>
                </a:cubicBezTo>
                <a:cubicBezTo>
                  <a:pt x="13988166" y="7799"/>
                  <a:pt x="13988878" y="15275"/>
                  <a:pt x="13990320" y="26822"/>
                </a:cubicBezTo>
                <a:cubicBezTo>
                  <a:pt x="13683211" y="55462"/>
                  <a:pt x="13534698" y="17080"/>
                  <a:pt x="13290804" y="26822"/>
                </a:cubicBezTo>
                <a:cubicBezTo>
                  <a:pt x="13004512" y="56014"/>
                  <a:pt x="12849693" y="45271"/>
                  <a:pt x="12591288" y="26822"/>
                </a:cubicBezTo>
                <a:cubicBezTo>
                  <a:pt x="12308771" y="-14711"/>
                  <a:pt x="11971243" y="-1761"/>
                  <a:pt x="11751869" y="26822"/>
                </a:cubicBezTo>
                <a:cubicBezTo>
                  <a:pt x="11474426" y="46080"/>
                  <a:pt x="11263752" y="8535"/>
                  <a:pt x="10772546" y="26822"/>
                </a:cubicBezTo>
                <a:cubicBezTo>
                  <a:pt x="10273433" y="-3890"/>
                  <a:pt x="10408461" y="7606"/>
                  <a:pt x="10212934" y="26822"/>
                </a:cubicBezTo>
                <a:cubicBezTo>
                  <a:pt x="10004607" y="29700"/>
                  <a:pt x="9677187" y="45885"/>
                  <a:pt x="9373514" y="26822"/>
                </a:cubicBezTo>
                <a:cubicBezTo>
                  <a:pt x="9085601" y="-10042"/>
                  <a:pt x="8711043" y="61445"/>
                  <a:pt x="8394192" y="26822"/>
                </a:cubicBezTo>
                <a:cubicBezTo>
                  <a:pt x="8094369" y="6200"/>
                  <a:pt x="8152120" y="32525"/>
                  <a:pt x="7974482" y="26822"/>
                </a:cubicBezTo>
                <a:cubicBezTo>
                  <a:pt x="7832662" y="177"/>
                  <a:pt x="7324395" y="-23144"/>
                  <a:pt x="7135063" y="26822"/>
                </a:cubicBezTo>
                <a:cubicBezTo>
                  <a:pt x="6922024" y="74242"/>
                  <a:pt x="6871364" y="4941"/>
                  <a:pt x="6715354" y="26822"/>
                </a:cubicBezTo>
                <a:cubicBezTo>
                  <a:pt x="6562341" y="48018"/>
                  <a:pt x="6525691" y="18743"/>
                  <a:pt x="6435547" y="26822"/>
                </a:cubicBezTo>
                <a:cubicBezTo>
                  <a:pt x="6312644" y="-5706"/>
                  <a:pt x="5993014" y="17430"/>
                  <a:pt x="5736031" y="26822"/>
                </a:cubicBezTo>
                <a:cubicBezTo>
                  <a:pt x="5501323" y="46254"/>
                  <a:pt x="5547691" y="23535"/>
                  <a:pt x="5456225" y="26822"/>
                </a:cubicBezTo>
                <a:cubicBezTo>
                  <a:pt x="5405841" y="40570"/>
                  <a:pt x="4881122" y="-42522"/>
                  <a:pt x="4616806" y="26822"/>
                </a:cubicBezTo>
                <a:cubicBezTo>
                  <a:pt x="4388537" y="39952"/>
                  <a:pt x="4210885" y="39169"/>
                  <a:pt x="4057193" y="26822"/>
                </a:cubicBezTo>
                <a:cubicBezTo>
                  <a:pt x="3887399" y="33334"/>
                  <a:pt x="3527082" y="6306"/>
                  <a:pt x="3357677" y="26822"/>
                </a:cubicBezTo>
                <a:cubicBezTo>
                  <a:pt x="3191450" y="23568"/>
                  <a:pt x="3024025" y="44503"/>
                  <a:pt x="2937967" y="26822"/>
                </a:cubicBezTo>
                <a:cubicBezTo>
                  <a:pt x="2867558" y="26461"/>
                  <a:pt x="2547910" y="-36433"/>
                  <a:pt x="2238451" y="26822"/>
                </a:cubicBezTo>
                <a:cubicBezTo>
                  <a:pt x="1933291" y="34523"/>
                  <a:pt x="1552912" y="-8467"/>
                  <a:pt x="1399032" y="26822"/>
                </a:cubicBezTo>
                <a:cubicBezTo>
                  <a:pt x="1201690" y="57396"/>
                  <a:pt x="1045128" y="77439"/>
                  <a:pt x="839419" y="26822"/>
                </a:cubicBezTo>
                <a:cubicBezTo>
                  <a:pt x="668859" y="21151"/>
                  <a:pt x="177857" y="85148"/>
                  <a:pt x="0" y="26822"/>
                </a:cubicBezTo>
                <a:cubicBezTo>
                  <a:pt x="808" y="15021"/>
                  <a:pt x="-47" y="9552"/>
                  <a:pt x="0" y="0"/>
                </a:cubicBezTo>
                <a:close/>
              </a:path>
              <a:path w="13990320" h="26822" stroke="0" extrusionOk="0">
                <a:moveTo>
                  <a:pt x="0" y="0"/>
                </a:moveTo>
                <a:cubicBezTo>
                  <a:pt x="196322" y="-29794"/>
                  <a:pt x="251318" y="-4350"/>
                  <a:pt x="419710" y="0"/>
                </a:cubicBezTo>
                <a:cubicBezTo>
                  <a:pt x="590270" y="1564"/>
                  <a:pt x="643824" y="12677"/>
                  <a:pt x="699516" y="0"/>
                </a:cubicBezTo>
                <a:cubicBezTo>
                  <a:pt x="789860" y="-35761"/>
                  <a:pt x="949573" y="-2954"/>
                  <a:pt x="1119226" y="0"/>
                </a:cubicBezTo>
                <a:cubicBezTo>
                  <a:pt x="1293086" y="10952"/>
                  <a:pt x="1618988" y="-3670"/>
                  <a:pt x="1818742" y="0"/>
                </a:cubicBezTo>
                <a:cubicBezTo>
                  <a:pt x="2022452" y="-1214"/>
                  <a:pt x="2418498" y="-55955"/>
                  <a:pt x="2658161" y="0"/>
                </a:cubicBezTo>
                <a:cubicBezTo>
                  <a:pt x="2823666" y="16173"/>
                  <a:pt x="3214621" y="25741"/>
                  <a:pt x="3637483" y="0"/>
                </a:cubicBezTo>
                <a:cubicBezTo>
                  <a:pt x="4104415" y="14457"/>
                  <a:pt x="4152125" y="-5833"/>
                  <a:pt x="4616806" y="0"/>
                </a:cubicBezTo>
                <a:cubicBezTo>
                  <a:pt x="5085026" y="57"/>
                  <a:pt x="5028711" y="-16673"/>
                  <a:pt x="5176418" y="0"/>
                </a:cubicBezTo>
                <a:cubicBezTo>
                  <a:pt x="5335768" y="24874"/>
                  <a:pt x="5589185" y="14023"/>
                  <a:pt x="6015838" y="0"/>
                </a:cubicBezTo>
                <a:cubicBezTo>
                  <a:pt x="6356416" y="8951"/>
                  <a:pt x="6509607" y="23416"/>
                  <a:pt x="6715354" y="0"/>
                </a:cubicBezTo>
                <a:cubicBezTo>
                  <a:pt x="6954981" y="-13222"/>
                  <a:pt x="7082725" y="3557"/>
                  <a:pt x="7274966" y="0"/>
                </a:cubicBezTo>
                <a:cubicBezTo>
                  <a:pt x="7388112" y="-790"/>
                  <a:pt x="7844124" y="26057"/>
                  <a:pt x="8114386" y="0"/>
                </a:cubicBezTo>
                <a:cubicBezTo>
                  <a:pt x="8404786" y="1186"/>
                  <a:pt x="8269007" y="-22233"/>
                  <a:pt x="8394192" y="0"/>
                </a:cubicBezTo>
                <a:cubicBezTo>
                  <a:pt x="8527423" y="30668"/>
                  <a:pt x="8817627" y="-2847"/>
                  <a:pt x="8953805" y="0"/>
                </a:cubicBezTo>
                <a:cubicBezTo>
                  <a:pt x="9076561" y="-26987"/>
                  <a:pt x="9484662" y="9099"/>
                  <a:pt x="9653321" y="0"/>
                </a:cubicBezTo>
                <a:cubicBezTo>
                  <a:pt x="9810546" y="-7028"/>
                  <a:pt x="10275551" y="58414"/>
                  <a:pt x="10492740" y="0"/>
                </a:cubicBezTo>
                <a:cubicBezTo>
                  <a:pt x="10670816" y="-22735"/>
                  <a:pt x="10925417" y="25131"/>
                  <a:pt x="11192256" y="0"/>
                </a:cubicBezTo>
                <a:cubicBezTo>
                  <a:pt x="11432062" y="20102"/>
                  <a:pt x="11797880" y="85355"/>
                  <a:pt x="12171578" y="0"/>
                </a:cubicBezTo>
                <a:cubicBezTo>
                  <a:pt x="12571801" y="-28737"/>
                  <a:pt x="12333139" y="-28693"/>
                  <a:pt x="12451385" y="0"/>
                </a:cubicBezTo>
                <a:cubicBezTo>
                  <a:pt x="12593623" y="2017"/>
                  <a:pt x="12890789" y="-30746"/>
                  <a:pt x="13150901" y="0"/>
                </a:cubicBezTo>
                <a:cubicBezTo>
                  <a:pt x="13392317" y="53469"/>
                  <a:pt x="13809876" y="64918"/>
                  <a:pt x="13990320" y="0"/>
                </a:cubicBezTo>
                <a:cubicBezTo>
                  <a:pt x="13993043" y="6481"/>
                  <a:pt x="13992648" y="15646"/>
                  <a:pt x="13990320" y="26822"/>
                </a:cubicBezTo>
                <a:cubicBezTo>
                  <a:pt x="13828015" y="720"/>
                  <a:pt x="13689714" y="11840"/>
                  <a:pt x="13570610" y="26822"/>
                </a:cubicBezTo>
                <a:cubicBezTo>
                  <a:pt x="13467418" y="35630"/>
                  <a:pt x="13041617" y="24542"/>
                  <a:pt x="12871094" y="26822"/>
                </a:cubicBezTo>
                <a:cubicBezTo>
                  <a:pt x="12680062" y="18967"/>
                  <a:pt x="12678124" y="26585"/>
                  <a:pt x="12591288" y="26822"/>
                </a:cubicBezTo>
                <a:cubicBezTo>
                  <a:pt x="12507806" y="7948"/>
                  <a:pt x="12275082" y="27168"/>
                  <a:pt x="12171578" y="26822"/>
                </a:cubicBezTo>
                <a:cubicBezTo>
                  <a:pt x="12080426" y="-2277"/>
                  <a:pt x="11646784" y="79303"/>
                  <a:pt x="11332159" y="26822"/>
                </a:cubicBezTo>
                <a:cubicBezTo>
                  <a:pt x="11020479" y="14568"/>
                  <a:pt x="10850975" y="-2435"/>
                  <a:pt x="10352837" y="26822"/>
                </a:cubicBezTo>
                <a:cubicBezTo>
                  <a:pt x="9884002" y="58648"/>
                  <a:pt x="10077759" y="48169"/>
                  <a:pt x="9933127" y="26822"/>
                </a:cubicBezTo>
                <a:cubicBezTo>
                  <a:pt x="9783663" y="24123"/>
                  <a:pt x="9571661" y="-7150"/>
                  <a:pt x="9233611" y="26822"/>
                </a:cubicBezTo>
                <a:cubicBezTo>
                  <a:pt x="8905376" y="37602"/>
                  <a:pt x="8938694" y="10359"/>
                  <a:pt x="8813902" y="26822"/>
                </a:cubicBezTo>
                <a:cubicBezTo>
                  <a:pt x="8690053" y="-12152"/>
                  <a:pt x="8208312" y="-37316"/>
                  <a:pt x="7974482" y="26822"/>
                </a:cubicBezTo>
                <a:cubicBezTo>
                  <a:pt x="7714288" y="51348"/>
                  <a:pt x="7642417" y="41614"/>
                  <a:pt x="7414870" y="26822"/>
                </a:cubicBezTo>
                <a:cubicBezTo>
                  <a:pt x="7189144" y="15351"/>
                  <a:pt x="7177315" y="9005"/>
                  <a:pt x="6995160" y="26822"/>
                </a:cubicBezTo>
                <a:cubicBezTo>
                  <a:pt x="6808473" y="49418"/>
                  <a:pt x="6794254" y="16913"/>
                  <a:pt x="6715354" y="26822"/>
                </a:cubicBezTo>
                <a:cubicBezTo>
                  <a:pt x="6596588" y="60273"/>
                  <a:pt x="6203690" y="-16246"/>
                  <a:pt x="6015838" y="26822"/>
                </a:cubicBezTo>
                <a:cubicBezTo>
                  <a:pt x="5771838" y="101705"/>
                  <a:pt x="5493086" y="52824"/>
                  <a:pt x="5176418" y="26822"/>
                </a:cubicBezTo>
                <a:cubicBezTo>
                  <a:pt x="4886425" y="-29012"/>
                  <a:pt x="4645865" y="55043"/>
                  <a:pt x="4476902" y="26822"/>
                </a:cubicBezTo>
                <a:cubicBezTo>
                  <a:pt x="4260341" y="3411"/>
                  <a:pt x="3718372" y="5499"/>
                  <a:pt x="3497580" y="26822"/>
                </a:cubicBezTo>
                <a:cubicBezTo>
                  <a:pt x="3273939" y="19924"/>
                  <a:pt x="3112110" y="-1595"/>
                  <a:pt x="2937967" y="26822"/>
                </a:cubicBezTo>
                <a:cubicBezTo>
                  <a:pt x="2751071" y="42658"/>
                  <a:pt x="2797939" y="19575"/>
                  <a:pt x="2658161" y="26822"/>
                </a:cubicBezTo>
                <a:cubicBezTo>
                  <a:pt x="2533746" y="38961"/>
                  <a:pt x="2459972" y="13848"/>
                  <a:pt x="2378354" y="26822"/>
                </a:cubicBezTo>
                <a:cubicBezTo>
                  <a:pt x="2293779" y="55545"/>
                  <a:pt x="1716976" y="66060"/>
                  <a:pt x="1538935" y="26822"/>
                </a:cubicBezTo>
                <a:cubicBezTo>
                  <a:pt x="1310749" y="-46440"/>
                  <a:pt x="1043631" y="4710"/>
                  <a:pt x="839419" y="26822"/>
                </a:cubicBezTo>
                <a:cubicBezTo>
                  <a:pt x="680147" y="67247"/>
                  <a:pt x="342663" y="-15320"/>
                  <a:pt x="0" y="26822"/>
                </a:cubicBezTo>
                <a:cubicBezTo>
                  <a:pt x="1867" y="19318"/>
                  <a:pt x="-1446" y="11337"/>
                  <a:pt x="0" y="0"/>
                </a:cubicBezTo>
                <a:close/>
              </a:path>
              <a:path w="13990320" h="26822" fill="none" stroke="0" extrusionOk="0">
                <a:moveTo>
                  <a:pt x="0" y="0"/>
                </a:moveTo>
                <a:cubicBezTo>
                  <a:pt x="64007" y="17394"/>
                  <a:pt x="251618" y="-7660"/>
                  <a:pt x="419710" y="0"/>
                </a:cubicBezTo>
                <a:cubicBezTo>
                  <a:pt x="514929" y="-22974"/>
                  <a:pt x="783740" y="14670"/>
                  <a:pt x="1119226" y="0"/>
                </a:cubicBezTo>
                <a:cubicBezTo>
                  <a:pt x="1432117" y="-1898"/>
                  <a:pt x="1481460" y="-8756"/>
                  <a:pt x="1678838" y="0"/>
                </a:cubicBezTo>
                <a:cubicBezTo>
                  <a:pt x="1869109" y="13709"/>
                  <a:pt x="1904077" y="12804"/>
                  <a:pt x="1958645" y="0"/>
                </a:cubicBezTo>
                <a:cubicBezTo>
                  <a:pt x="2039544" y="332"/>
                  <a:pt x="2732227" y="-3649"/>
                  <a:pt x="2937967" y="0"/>
                </a:cubicBezTo>
                <a:cubicBezTo>
                  <a:pt x="3139633" y="-34459"/>
                  <a:pt x="3092953" y="16001"/>
                  <a:pt x="3217774" y="0"/>
                </a:cubicBezTo>
                <a:cubicBezTo>
                  <a:pt x="3342213" y="-3977"/>
                  <a:pt x="3406781" y="-2902"/>
                  <a:pt x="3497580" y="0"/>
                </a:cubicBezTo>
                <a:cubicBezTo>
                  <a:pt x="3565242" y="-24474"/>
                  <a:pt x="3824763" y="-58258"/>
                  <a:pt x="4057193" y="0"/>
                </a:cubicBezTo>
                <a:cubicBezTo>
                  <a:pt x="4321743" y="-15580"/>
                  <a:pt x="4404057" y="-2954"/>
                  <a:pt x="4756709" y="0"/>
                </a:cubicBezTo>
                <a:cubicBezTo>
                  <a:pt x="5086338" y="-23654"/>
                  <a:pt x="5421538" y="19029"/>
                  <a:pt x="5596128" y="0"/>
                </a:cubicBezTo>
                <a:cubicBezTo>
                  <a:pt x="5860935" y="-12103"/>
                  <a:pt x="6013872" y="-43578"/>
                  <a:pt x="6435547" y="0"/>
                </a:cubicBezTo>
                <a:cubicBezTo>
                  <a:pt x="6830017" y="34869"/>
                  <a:pt x="6890421" y="-6635"/>
                  <a:pt x="7135063" y="0"/>
                </a:cubicBezTo>
                <a:cubicBezTo>
                  <a:pt x="7361689" y="28377"/>
                  <a:pt x="7359176" y="7488"/>
                  <a:pt x="7414870" y="0"/>
                </a:cubicBezTo>
                <a:cubicBezTo>
                  <a:pt x="7473460" y="-14713"/>
                  <a:pt x="7856317" y="-7749"/>
                  <a:pt x="7974482" y="0"/>
                </a:cubicBezTo>
                <a:cubicBezTo>
                  <a:pt x="8090001" y="-28999"/>
                  <a:pt x="8250515" y="-34575"/>
                  <a:pt x="8394192" y="0"/>
                </a:cubicBezTo>
                <a:cubicBezTo>
                  <a:pt x="8542564" y="3082"/>
                  <a:pt x="8894015" y="1939"/>
                  <a:pt x="9233611" y="0"/>
                </a:cubicBezTo>
                <a:cubicBezTo>
                  <a:pt x="9511184" y="16677"/>
                  <a:pt x="9471052" y="-9289"/>
                  <a:pt x="9653321" y="0"/>
                </a:cubicBezTo>
                <a:cubicBezTo>
                  <a:pt x="9807226" y="19030"/>
                  <a:pt x="10172953" y="-22094"/>
                  <a:pt x="10632643" y="0"/>
                </a:cubicBezTo>
                <a:cubicBezTo>
                  <a:pt x="11103401" y="-45057"/>
                  <a:pt x="10797277" y="-262"/>
                  <a:pt x="10912450" y="0"/>
                </a:cubicBezTo>
                <a:cubicBezTo>
                  <a:pt x="11022035" y="-10283"/>
                  <a:pt x="11212212" y="-17527"/>
                  <a:pt x="11332159" y="0"/>
                </a:cubicBezTo>
                <a:cubicBezTo>
                  <a:pt x="11475141" y="1501"/>
                  <a:pt x="11621947" y="-45549"/>
                  <a:pt x="11891772" y="0"/>
                </a:cubicBezTo>
                <a:cubicBezTo>
                  <a:pt x="12166792" y="7880"/>
                  <a:pt x="12180825" y="426"/>
                  <a:pt x="12451385" y="0"/>
                </a:cubicBezTo>
                <a:cubicBezTo>
                  <a:pt x="12738137" y="-58597"/>
                  <a:pt x="12993537" y="-16465"/>
                  <a:pt x="13290804" y="0"/>
                </a:cubicBezTo>
                <a:cubicBezTo>
                  <a:pt x="13545466" y="37631"/>
                  <a:pt x="13760144" y="19807"/>
                  <a:pt x="13990320" y="0"/>
                </a:cubicBezTo>
                <a:cubicBezTo>
                  <a:pt x="13988721" y="7506"/>
                  <a:pt x="13990638" y="13830"/>
                  <a:pt x="13990320" y="26822"/>
                </a:cubicBezTo>
                <a:cubicBezTo>
                  <a:pt x="13658068" y="83884"/>
                  <a:pt x="13559952" y="5032"/>
                  <a:pt x="13290804" y="26822"/>
                </a:cubicBezTo>
                <a:cubicBezTo>
                  <a:pt x="13054008" y="59765"/>
                  <a:pt x="12884391" y="74930"/>
                  <a:pt x="12591288" y="26822"/>
                </a:cubicBezTo>
                <a:cubicBezTo>
                  <a:pt x="12315454" y="16304"/>
                  <a:pt x="12069685" y="54761"/>
                  <a:pt x="11751869" y="26822"/>
                </a:cubicBezTo>
                <a:cubicBezTo>
                  <a:pt x="11493750" y="56114"/>
                  <a:pt x="11245214" y="-1759"/>
                  <a:pt x="10772546" y="26822"/>
                </a:cubicBezTo>
                <a:cubicBezTo>
                  <a:pt x="10281034" y="24714"/>
                  <a:pt x="10411428" y="36101"/>
                  <a:pt x="10212934" y="26822"/>
                </a:cubicBezTo>
                <a:cubicBezTo>
                  <a:pt x="9983301" y="1797"/>
                  <a:pt x="9671365" y="10236"/>
                  <a:pt x="9373514" y="26822"/>
                </a:cubicBezTo>
                <a:cubicBezTo>
                  <a:pt x="9126435" y="61404"/>
                  <a:pt x="8679214" y="68744"/>
                  <a:pt x="8394192" y="26822"/>
                </a:cubicBezTo>
                <a:cubicBezTo>
                  <a:pt x="8096169" y="1903"/>
                  <a:pt x="8148683" y="18847"/>
                  <a:pt x="7974482" y="26822"/>
                </a:cubicBezTo>
                <a:cubicBezTo>
                  <a:pt x="7820932" y="28691"/>
                  <a:pt x="7325096" y="33384"/>
                  <a:pt x="7135063" y="26822"/>
                </a:cubicBezTo>
                <a:cubicBezTo>
                  <a:pt x="6930602" y="60727"/>
                  <a:pt x="6864922" y="1469"/>
                  <a:pt x="6715354" y="26822"/>
                </a:cubicBezTo>
                <a:cubicBezTo>
                  <a:pt x="6560954" y="39943"/>
                  <a:pt x="6535448" y="29527"/>
                  <a:pt x="6435547" y="26822"/>
                </a:cubicBezTo>
                <a:cubicBezTo>
                  <a:pt x="6356719" y="51482"/>
                  <a:pt x="5920665" y="16250"/>
                  <a:pt x="5736031" y="26822"/>
                </a:cubicBezTo>
                <a:cubicBezTo>
                  <a:pt x="5502403" y="50184"/>
                  <a:pt x="5550749" y="21622"/>
                  <a:pt x="5456225" y="26822"/>
                </a:cubicBezTo>
                <a:cubicBezTo>
                  <a:pt x="5365302" y="65353"/>
                  <a:pt x="4863424" y="54006"/>
                  <a:pt x="4616806" y="26822"/>
                </a:cubicBezTo>
                <a:cubicBezTo>
                  <a:pt x="4354171" y="40047"/>
                  <a:pt x="4239534" y="11371"/>
                  <a:pt x="4057193" y="26822"/>
                </a:cubicBezTo>
                <a:cubicBezTo>
                  <a:pt x="3893001" y="61301"/>
                  <a:pt x="3522166" y="44547"/>
                  <a:pt x="3357677" y="26822"/>
                </a:cubicBezTo>
                <a:cubicBezTo>
                  <a:pt x="3197633" y="14213"/>
                  <a:pt x="3032370" y="38838"/>
                  <a:pt x="2937967" y="26822"/>
                </a:cubicBezTo>
                <a:cubicBezTo>
                  <a:pt x="2885440" y="-38528"/>
                  <a:pt x="2545147" y="-7323"/>
                  <a:pt x="2238451" y="26822"/>
                </a:cubicBezTo>
                <a:cubicBezTo>
                  <a:pt x="1926804" y="77597"/>
                  <a:pt x="1592396" y="19422"/>
                  <a:pt x="1399032" y="26822"/>
                </a:cubicBezTo>
                <a:cubicBezTo>
                  <a:pt x="1206855" y="55760"/>
                  <a:pt x="1085496" y="34620"/>
                  <a:pt x="839419" y="26822"/>
                </a:cubicBezTo>
                <a:cubicBezTo>
                  <a:pt x="656012" y="52723"/>
                  <a:pt x="184135" y="64573"/>
                  <a:pt x="0" y="26822"/>
                </a:cubicBezTo>
                <a:cubicBezTo>
                  <a:pt x="-76" y="15457"/>
                  <a:pt x="862" y="1035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3990320"/>
                      <a:gd name="connsiteY0" fmla="*/ 0 h 26822"/>
                      <a:gd name="connsiteX1" fmla="*/ 419710 w 13990320"/>
                      <a:gd name="connsiteY1" fmla="*/ 0 h 26822"/>
                      <a:gd name="connsiteX2" fmla="*/ 1119226 w 13990320"/>
                      <a:gd name="connsiteY2" fmla="*/ 0 h 26822"/>
                      <a:gd name="connsiteX3" fmla="*/ 1678838 w 13990320"/>
                      <a:gd name="connsiteY3" fmla="*/ 0 h 26822"/>
                      <a:gd name="connsiteX4" fmla="*/ 1958645 w 13990320"/>
                      <a:gd name="connsiteY4" fmla="*/ 0 h 26822"/>
                      <a:gd name="connsiteX5" fmla="*/ 2937967 w 13990320"/>
                      <a:gd name="connsiteY5" fmla="*/ 0 h 26822"/>
                      <a:gd name="connsiteX6" fmla="*/ 3217774 w 13990320"/>
                      <a:gd name="connsiteY6" fmla="*/ 0 h 26822"/>
                      <a:gd name="connsiteX7" fmla="*/ 3497580 w 13990320"/>
                      <a:gd name="connsiteY7" fmla="*/ 0 h 26822"/>
                      <a:gd name="connsiteX8" fmla="*/ 4057193 w 13990320"/>
                      <a:gd name="connsiteY8" fmla="*/ 0 h 26822"/>
                      <a:gd name="connsiteX9" fmla="*/ 4756709 w 13990320"/>
                      <a:gd name="connsiteY9" fmla="*/ 0 h 26822"/>
                      <a:gd name="connsiteX10" fmla="*/ 5596128 w 13990320"/>
                      <a:gd name="connsiteY10" fmla="*/ 0 h 26822"/>
                      <a:gd name="connsiteX11" fmla="*/ 6435547 w 13990320"/>
                      <a:gd name="connsiteY11" fmla="*/ 0 h 26822"/>
                      <a:gd name="connsiteX12" fmla="*/ 7135063 w 13990320"/>
                      <a:gd name="connsiteY12" fmla="*/ 0 h 26822"/>
                      <a:gd name="connsiteX13" fmla="*/ 7414870 w 13990320"/>
                      <a:gd name="connsiteY13" fmla="*/ 0 h 26822"/>
                      <a:gd name="connsiteX14" fmla="*/ 7974482 w 13990320"/>
                      <a:gd name="connsiteY14" fmla="*/ 0 h 26822"/>
                      <a:gd name="connsiteX15" fmla="*/ 8394192 w 13990320"/>
                      <a:gd name="connsiteY15" fmla="*/ 0 h 26822"/>
                      <a:gd name="connsiteX16" fmla="*/ 9233611 w 13990320"/>
                      <a:gd name="connsiteY16" fmla="*/ 0 h 26822"/>
                      <a:gd name="connsiteX17" fmla="*/ 9653321 w 13990320"/>
                      <a:gd name="connsiteY17" fmla="*/ 0 h 26822"/>
                      <a:gd name="connsiteX18" fmla="*/ 10632643 w 13990320"/>
                      <a:gd name="connsiteY18" fmla="*/ 0 h 26822"/>
                      <a:gd name="connsiteX19" fmla="*/ 10912450 w 13990320"/>
                      <a:gd name="connsiteY19" fmla="*/ 0 h 26822"/>
                      <a:gd name="connsiteX20" fmla="*/ 11332159 w 13990320"/>
                      <a:gd name="connsiteY20" fmla="*/ 0 h 26822"/>
                      <a:gd name="connsiteX21" fmla="*/ 11891772 w 13990320"/>
                      <a:gd name="connsiteY21" fmla="*/ 0 h 26822"/>
                      <a:gd name="connsiteX22" fmla="*/ 12451385 w 13990320"/>
                      <a:gd name="connsiteY22" fmla="*/ 0 h 26822"/>
                      <a:gd name="connsiteX23" fmla="*/ 13290804 w 13990320"/>
                      <a:gd name="connsiteY23" fmla="*/ 0 h 26822"/>
                      <a:gd name="connsiteX24" fmla="*/ 13990320 w 13990320"/>
                      <a:gd name="connsiteY24" fmla="*/ 0 h 26822"/>
                      <a:gd name="connsiteX25" fmla="*/ 13990320 w 13990320"/>
                      <a:gd name="connsiteY25" fmla="*/ 26822 h 26822"/>
                      <a:gd name="connsiteX26" fmla="*/ 13290804 w 13990320"/>
                      <a:gd name="connsiteY26" fmla="*/ 26822 h 26822"/>
                      <a:gd name="connsiteX27" fmla="*/ 12591288 w 13990320"/>
                      <a:gd name="connsiteY27" fmla="*/ 26822 h 26822"/>
                      <a:gd name="connsiteX28" fmla="*/ 11751869 w 13990320"/>
                      <a:gd name="connsiteY28" fmla="*/ 26822 h 26822"/>
                      <a:gd name="connsiteX29" fmla="*/ 10772546 w 13990320"/>
                      <a:gd name="connsiteY29" fmla="*/ 26822 h 26822"/>
                      <a:gd name="connsiteX30" fmla="*/ 10212934 w 13990320"/>
                      <a:gd name="connsiteY30" fmla="*/ 26822 h 26822"/>
                      <a:gd name="connsiteX31" fmla="*/ 9373514 w 13990320"/>
                      <a:gd name="connsiteY31" fmla="*/ 26822 h 26822"/>
                      <a:gd name="connsiteX32" fmla="*/ 8394192 w 13990320"/>
                      <a:gd name="connsiteY32" fmla="*/ 26822 h 26822"/>
                      <a:gd name="connsiteX33" fmla="*/ 7974482 w 13990320"/>
                      <a:gd name="connsiteY33" fmla="*/ 26822 h 26822"/>
                      <a:gd name="connsiteX34" fmla="*/ 7135063 w 13990320"/>
                      <a:gd name="connsiteY34" fmla="*/ 26822 h 26822"/>
                      <a:gd name="connsiteX35" fmla="*/ 6715354 w 13990320"/>
                      <a:gd name="connsiteY35" fmla="*/ 26822 h 26822"/>
                      <a:gd name="connsiteX36" fmla="*/ 6435547 w 13990320"/>
                      <a:gd name="connsiteY36" fmla="*/ 26822 h 26822"/>
                      <a:gd name="connsiteX37" fmla="*/ 5736031 w 13990320"/>
                      <a:gd name="connsiteY37" fmla="*/ 26822 h 26822"/>
                      <a:gd name="connsiteX38" fmla="*/ 5456225 w 13990320"/>
                      <a:gd name="connsiteY38" fmla="*/ 26822 h 26822"/>
                      <a:gd name="connsiteX39" fmla="*/ 4616806 w 13990320"/>
                      <a:gd name="connsiteY39" fmla="*/ 26822 h 26822"/>
                      <a:gd name="connsiteX40" fmla="*/ 4057193 w 13990320"/>
                      <a:gd name="connsiteY40" fmla="*/ 26822 h 26822"/>
                      <a:gd name="connsiteX41" fmla="*/ 3357677 w 13990320"/>
                      <a:gd name="connsiteY41" fmla="*/ 26822 h 26822"/>
                      <a:gd name="connsiteX42" fmla="*/ 2937967 w 13990320"/>
                      <a:gd name="connsiteY42" fmla="*/ 26822 h 26822"/>
                      <a:gd name="connsiteX43" fmla="*/ 2238451 w 13990320"/>
                      <a:gd name="connsiteY43" fmla="*/ 26822 h 26822"/>
                      <a:gd name="connsiteX44" fmla="*/ 1399032 w 13990320"/>
                      <a:gd name="connsiteY44" fmla="*/ 26822 h 26822"/>
                      <a:gd name="connsiteX45" fmla="*/ 839419 w 13990320"/>
                      <a:gd name="connsiteY45" fmla="*/ 26822 h 26822"/>
                      <a:gd name="connsiteX46" fmla="*/ 0 w 13990320"/>
                      <a:gd name="connsiteY46" fmla="*/ 26822 h 26822"/>
                      <a:gd name="connsiteX47" fmla="*/ 0 w 13990320"/>
                      <a:gd name="connsiteY47"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990320" h="26822" fill="none" extrusionOk="0">
                        <a:moveTo>
                          <a:pt x="0" y="0"/>
                        </a:moveTo>
                        <a:cubicBezTo>
                          <a:pt x="85915" y="7318"/>
                          <a:pt x="274597" y="18880"/>
                          <a:pt x="419710" y="0"/>
                        </a:cubicBezTo>
                        <a:cubicBezTo>
                          <a:pt x="564823" y="-18880"/>
                          <a:pt x="814766" y="-2493"/>
                          <a:pt x="1119226" y="0"/>
                        </a:cubicBezTo>
                        <a:cubicBezTo>
                          <a:pt x="1423686" y="2493"/>
                          <a:pt x="1489564" y="-12918"/>
                          <a:pt x="1678838" y="0"/>
                        </a:cubicBezTo>
                        <a:cubicBezTo>
                          <a:pt x="1868112" y="12918"/>
                          <a:pt x="1901343" y="11379"/>
                          <a:pt x="1958645" y="0"/>
                        </a:cubicBezTo>
                        <a:cubicBezTo>
                          <a:pt x="2015947" y="-11379"/>
                          <a:pt x="2734202" y="28587"/>
                          <a:pt x="2937967" y="0"/>
                        </a:cubicBezTo>
                        <a:cubicBezTo>
                          <a:pt x="3141732" y="-28587"/>
                          <a:pt x="3098881" y="5374"/>
                          <a:pt x="3217774" y="0"/>
                        </a:cubicBezTo>
                        <a:cubicBezTo>
                          <a:pt x="3336667" y="-5374"/>
                          <a:pt x="3415450" y="-275"/>
                          <a:pt x="3497580" y="0"/>
                        </a:cubicBezTo>
                        <a:cubicBezTo>
                          <a:pt x="3579710" y="275"/>
                          <a:pt x="3807199" y="-8037"/>
                          <a:pt x="4057193" y="0"/>
                        </a:cubicBezTo>
                        <a:cubicBezTo>
                          <a:pt x="4307187" y="8037"/>
                          <a:pt x="4425807" y="14102"/>
                          <a:pt x="4756709" y="0"/>
                        </a:cubicBezTo>
                        <a:cubicBezTo>
                          <a:pt x="5087611" y="-14102"/>
                          <a:pt x="5367174" y="34069"/>
                          <a:pt x="5596128" y="0"/>
                        </a:cubicBezTo>
                        <a:cubicBezTo>
                          <a:pt x="5825082" y="-34069"/>
                          <a:pt x="6045300" y="-34966"/>
                          <a:pt x="6435547" y="0"/>
                        </a:cubicBezTo>
                        <a:cubicBezTo>
                          <a:pt x="6825794" y="34966"/>
                          <a:pt x="6903536" y="-27014"/>
                          <a:pt x="7135063" y="0"/>
                        </a:cubicBezTo>
                        <a:cubicBezTo>
                          <a:pt x="7366590" y="27014"/>
                          <a:pt x="7358056" y="4566"/>
                          <a:pt x="7414870" y="0"/>
                        </a:cubicBezTo>
                        <a:cubicBezTo>
                          <a:pt x="7471684" y="-4566"/>
                          <a:pt x="7852633" y="14380"/>
                          <a:pt x="7974482" y="0"/>
                        </a:cubicBezTo>
                        <a:cubicBezTo>
                          <a:pt x="8096331" y="-14380"/>
                          <a:pt x="8245144" y="-9883"/>
                          <a:pt x="8394192" y="0"/>
                        </a:cubicBezTo>
                        <a:cubicBezTo>
                          <a:pt x="8543240" y="9883"/>
                          <a:pt x="8954396" y="-13417"/>
                          <a:pt x="9233611" y="0"/>
                        </a:cubicBezTo>
                        <a:cubicBezTo>
                          <a:pt x="9512826" y="13417"/>
                          <a:pt x="9473519" y="-1192"/>
                          <a:pt x="9653321" y="0"/>
                        </a:cubicBezTo>
                        <a:cubicBezTo>
                          <a:pt x="9833123" y="1192"/>
                          <a:pt x="10155474" y="30559"/>
                          <a:pt x="10632643" y="0"/>
                        </a:cubicBezTo>
                        <a:cubicBezTo>
                          <a:pt x="11109812" y="-30559"/>
                          <a:pt x="10800089" y="5450"/>
                          <a:pt x="10912450" y="0"/>
                        </a:cubicBezTo>
                        <a:cubicBezTo>
                          <a:pt x="11024811" y="-5450"/>
                          <a:pt x="11215082" y="-14326"/>
                          <a:pt x="11332159" y="0"/>
                        </a:cubicBezTo>
                        <a:cubicBezTo>
                          <a:pt x="11449236" y="14326"/>
                          <a:pt x="11618011" y="-9346"/>
                          <a:pt x="11891772" y="0"/>
                        </a:cubicBezTo>
                        <a:cubicBezTo>
                          <a:pt x="12165533" y="9346"/>
                          <a:pt x="12180017" y="-1430"/>
                          <a:pt x="12451385" y="0"/>
                        </a:cubicBezTo>
                        <a:cubicBezTo>
                          <a:pt x="12722753" y="1430"/>
                          <a:pt x="13007421" y="-19166"/>
                          <a:pt x="13290804" y="0"/>
                        </a:cubicBezTo>
                        <a:cubicBezTo>
                          <a:pt x="13574187" y="19166"/>
                          <a:pt x="13753796" y="-17904"/>
                          <a:pt x="13990320" y="0"/>
                        </a:cubicBezTo>
                        <a:cubicBezTo>
                          <a:pt x="13989100" y="7849"/>
                          <a:pt x="13989827" y="14132"/>
                          <a:pt x="13990320" y="26822"/>
                        </a:cubicBezTo>
                        <a:cubicBezTo>
                          <a:pt x="13669438" y="59054"/>
                          <a:pt x="13550756" y="125"/>
                          <a:pt x="13290804" y="26822"/>
                        </a:cubicBezTo>
                        <a:cubicBezTo>
                          <a:pt x="13030852" y="53519"/>
                          <a:pt x="12853442" y="49820"/>
                          <a:pt x="12591288" y="26822"/>
                        </a:cubicBezTo>
                        <a:cubicBezTo>
                          <a:pt x="12329134" y="3824"/>
                          <a:pt x="12029718" y="23009"/>
                          <a:pt x="11751869" y="26822"/>
                        </a:cubicBezTo>
                        <a:cubicBezTo>
                          <a:pt x="11474020" y="30635"/>
                          <a:pt x="11257437" y="31486"/>
                          <a:pt x="10772546" y="26822"/>
                        </a:cubicBezTo>
                        <a:cubicBezTo>
                          <a:pt x="10287655" y="22158"/>
                          <a:pt x="10425253" y="17260"/>
                          <a:pt x="10212934" y="26822"/>
                        </a:cubicBezTo>
                        <a:cubicBezTo>
                          <a:pt x="10000615" y="36384"/>
                          <a:pt x="9683906" y="-6164"/>
                          <a:pt x="9373514" y="26822"/>
                        </a:cubicBezTo>
                        <a:cubicBezTo>
                          <a:pt x="9063122" y="59808"/>
                          <a:pt x="8695338" y="47202"/>
                          <a:pt x="8394192" y="26822"/>
                        </a:cubicBezTo>
                        <a:cubicBezTo>
                          <a:pt x="8093046" y="6442"/>
                          <a:pt x="8143990" y="22974"/>
                          <a:pt x="7974482" y="26822"/>
                        </a:cubicBezTo>
                        <a:cubicBezTo>
                          <a:pt x="7804974" y="30671"/>
                          <a:pt x="7350859" y="-12303"/>
                          <a:pt x="7135063" y="26822"/>
                        </a:cubicBezTo>
                        <a:cubicBezTo>
                          <a:pt x="6919267" y="65947"/>
                          <a:pt x="6873821" y="6214"/>
                          <a:pt x="6715354" y="26822"/>
                        </a:cubicBezTo>
                        <a:cubicBezTo>
                          <a:pt x="6556887" y="47430"/>
                          <a:pt x="6527308" y="26660"/>
                          <a:pt x="6435547" y="26822"/>
                        </a:cubicBezTo>
                        <a:cubicBezTo>
                          <a:pt x="6343786" y="26984"/>
                          <a:pt x="5968711" y="6749"/>
                          <a:pt x="5736031" y="26822"/>
                        </a:cubicBezTo>
                        <a:cubicBezTo>
                          <a:pt x="5503351" y="46895"/>
                          <a:pt x="5546340" y="25704"/>
                          <a:pt x="5456225" y="26822"/>
                        </a:cubicBezTo>
                        <a:cubicBezTo>
                          <a:pt x="5366110" y="27940"/>
                          <a:pt x="4873424" y="15996"/>
                          <a:pt x="4616806" y="26822"/>
                        </a:cubicBezTo>
                        <a:cubicBezTo>
                          <a:pt x="4360188" y="37648"/>
                          <a:pt x="4225230" y="14511"/>
                          <a:pt x="4057193" y="26822"/>
                        </a:cubicBezTo>
                        <a:cubicBezTo>
                          <a:pt x="3889156" y="39133"/>
                          <a:pt x="3514155" y="41502"/>
                          <a:pt x="3357677" y="26822"/>
                        </a:cubicBezTo>
                        <a:cubicBezTo>
                          <a:pt x="3201199" y="12142"/>
                          <a:pt x="3024057" y="41058"/>
                          <a:pt x="2937967" y="26822"/>
                        </a:cubicBezTo>
                        <a:cubicBezTo>
                          <a:pt x="2851877" y="12587"/>
                          <a:pt x="2516527" y="33"/>
                          <a:pt x="2238451" y="26822"/>
                        </a:cubicBezTo>
                        <a:cubicBezTo>
                          <a:pt x="1960375" y="53611"/>
                          <a:pt x="1593043" y="-6120"/>
                          <a:pt x="1399032" y="26822"/>
                        </a:cubicBezTo>
                        <a:cubicBezTo>
                          <a:pt x="1205021" y="59764"/>
                          <a:pt x="1049241" y="40165"/>
                          <a:pt x="839419" y="26822"/>
                        </a:cubicBezTo>
                        <a:cubicBezTo>
                          <a:pt x="629597" y="13479"/>
                          <a:pt x="190910" y="45200"/>
                          <a:pt x="0" y="26822"/>
                        </a:cubicBezTo>
                        <a:cubicBezTo>
                          <a:pt x="978" y="15106"/>
                          <a:pt x="540" y="9762"/>
                          <a:pt x="0" y="0"/>
                        </a:cubicBezTo>
                        <a:close/>
                      </a:path>
                      <a:path w="13990320" h="26822" stroke="0" extrusionOk="0">
                        <a:moveTo>
                          <a:pt x="0" y="0"/>
                        </a:moveTo>
                        <a:cubicBezTo>
                          <a:pt x="192069" y="-17017"/>
                          <a:pt x="253395" y="-4882"/>
                          <a:pt x="419710" y="0"/>
                        </a:cubicBezTo>
                        <a:cubicBezTo>
                          <a:pt x="586025" y="4882"/>
                          <a:pt x="642367" y="11686"/>
                          <a:pt x="699516" y="0"/>
                        </a:cubicBezTo>
                        <a:cubicBezTo>
                          <a:pt x="756665" y="-11686"/>
                          <a:pt x="952640" y="-8899"/>
                          <a:pt x="1119226" y="0"/>
                        </a:cubicBezTo>
                        <a:cubicBezTo>
                          <a:pt x="1285812" y="8899"/>
                          <a:pt x="1620562" y="18617"/>
                          <a:pt x="1818742" y="0"/>
                        </a:cubicBezTo>
                        <a:cubicBezTo>
                          <a:pt x="2016922" y="-18617"/>
                          <a:pt x="2427514" y="-35775"/>
                          <a:pt x="2658161" y="0"/>
                        </a:cubicBezTo>
                        <a:cubicBezTo>
                          <a:pt x="2888808" y="35775"/>
                          <a:pt x="3177892" y="-21980"/>
                          <a:pt x="3637483" y="0"/>
                        </a:cubicBezTo>
                        <a:cubicBezTo>
                          <a:pt x="4097074" y="21980"/>
                          <a:pt x="4153431" y="2522"/>
                          <a:pt x="4616806" y="0"/>
                        </a:cubicBezTo>
                        <a:cubicBezTo>
                          <a:pt x="5080181" y="-2522"/>
                          <a:pt x="5024491" y="-16942"/>
                          <a:pt x="5176418" y="0"/>
                        </a:cubicBezTo>
                        <a:cubicBezTo>
                          <a:pt x="5328345" y="16942"/>
                          <a:pt x="5653115" y="-18603"/>
                          <a:pt x="6015838" y="0"/>
                        </a:cubicBezTo>
                        <a:cubicBezTo>
                          <a:pt x="6378561" y="18603"/>
                          <a:pt x="6505698" y="27182"/>
                          <a:pt x="6715354" y="0"/>
                        </a:cubicBezTo>
                        <a:cubicBezTo>
                          <a:pt x="6925010" y="-27182"/>
                          <a:pt x="7089519" y="8168"/>
                          <a:pt x="7274966" y="0"/>
                        </a:cubicBezTo>
                        <a:cubicBezTo>
                          <a:pt x="7460413" y="-8168"/>
                          <a:pt x="7813640" y="12686"/>
                          <a:pt x="8114386" y="0"/>
                        </a:cubicBezTo>
                        <a:cubicBezTo>
                          <a:pt x="8415132" y="-12686"/>
                          <a:pt x="8265107" y="-5191"/>
                          <a:pt x="8394192" y="0"/>
                        </a:cubicBezTo>
                        <a:cubicBezTo>
                          <a:pt x="8523277" y="5191"/>
                          <a:pt x="8815610" y="5244"/>
                          <a:pt x="8953805" y="0"/>
                        </a:cubicBezTo>
                        <a:cubicBezTo>
                          <a:pt x="9092000" y="-5244"/>
                          <a:pt x="9481002" y="11564"/>
                          <a:pt x="9653321" y="0"/>
                        </a:cubicBezTo>
                        <a:cubicBezTo>
                          <a:pt x="9825640" y="-11564"/>
                          <a:pt x="10259589" y="29932"/>
                          <a:pt x="10492740" y="0"/>
                        </a:cubicBezTo>
                        <a:cubicBezTo>
                          <a:pt x="10725891" y="-29932"/>
                          <a:pt x="10961330" y="-5101"/>
                          <a:pt x="11192256" y="0"/>
                        </a:cubicBezTo>
                        <a:cubicBezTo>
                          <a:pt x="11423182" y="5101"/>
                          <a:pt x="11776947" y="12121"/>
                          <a:pt x="12171578" y="0"/>
                        </a:cubicBezTo>
                        <a:cubicBezTo>
                          <a:pt x="12566209" y="-12121"/>
                          <a:pt x="12342220" y="-6417"/>
                          <a:pt x="12451385" y="0"/>
                        </a:cubicBezTo>
                        <a:cubicBezTo>
                          <a:pt x="12560550" y="6417"/>
                          <a:pt x="12899956" y="-33815"/>
                          <a:pt x="13150901" y="0"/>
                        </a:cubicBezTo>
                        <a:cubicBezTo>
                          <a:pt x="13401846" y="33815"/>
                          <a:pt x="13800571" y="25281"/>
                          <a:pt x="13990320" y="0"/>
                        </a:cubicBezTo>
                        <a:cubicBezTo>
                          <a:pt x="13991570" y="6479"/>
                          <a:pt x="13991006" y="15109"/>
                          <a:pt x="13990320" y="26822"/>
                        </a:cubicBezTo>
                        <a:cubicBezTo>
                          <a:pt x="13841708" y="11200"/>
                          <a:pt x="13698922" y="30616"/>
                          <a:pt x="13570610" y="26822"/>
                        </a:cubicBezTo>
                        <a:cubicBezTo>
                          <a:pt x="13442298" y="23029"/>
                          <a:pt x="13060952" y="35741"/>
                          <a:pt x="12871094" y="26822"/>
                        </a:cubicBezTo>
                        <a:cubicBezTo>
                          <a:pt x="12681236" y="17903"/>
                          <a:pt x="12677521" y="27855"/>
                          <a:pt x="12591288" y="26822"/>
                        </a:cubicBezTo>
                        <a:cubicBezTo>
                          <a:pt x="12505055" y="25789"/>
                          <a:pt x="12264425" y="44401"/>
                          <a:pt x="12171578" y="26822"/>
                        </a:cubicBezTo>
                        <a:cubicBezTo>
                          <a:pt x="12078731" y="9244"/>
                          <a:pt x="11671705" y="48391"/>
                          <a:pt x="11332159" y="26822"/>
                        </a:cubicBezTo>
                        <a:cubicBezTo>
                          <a:pt x="10992613" y="5253"/>
                          <a:pt x="10816223" y="-10146"/>
                          <a:pt x="10352837" y="26822"/>
                        </a:cubicBezTo>
                        <a:cubicBezTo>
                          <a:pt x="9889451" y="63790"/>
                          <a:pt x="10082758" y="19027"/>
                          <a:pt x="9933127" y="26822"/>
                        </a:cubicBezTo>
                        <a:cubicBezTo>
                          <a:pt x="9783496" y="34618"/>
                          <a:pt x="9560440" y="11541"/>
                          <a:pt x="9233611" y="26822"/>
                        </a:cubicBezTo>
                        <a:cubicBezTo>
                          <a:pt x="8906782" y="42103"/>
                          <a:pt x="8937761" y="8893"/>
                          <a:pt x="8813902" y="26822"/>
                        </a:cubicBezTo>
                        <a:cubicBezTo>
                          <a:pt x="8690043" y="44751"/>
                          <a:pt x="8229641" y="11995"/>
                          <a:pt x="7974482" y="26822"/>
                        </a:cubicBezTo>
                        <a:cubicBezTo>
                          <a:pt x="7719323" y="41649"/>
                          <a:pt x="7641271" y="37353"/>
                          <a:pt x="7414870" y="26822"/>
                        </a:cubicBezTo>
                        <a:cubicBezTo>
                          <a:pt x="7188469" y="16291"/>
                          <a:pt x="7176723" y="10241"/>
                          <a:pt x="6995160" y="26822"/>
                        </a:cubicBezTo>
                        <a:cubicBezTo>
                          <a:pt x="6813597" y="43404"/>
                          <a:pt x="6796666" y="14158"/>
                          <a:pt x="6715354" y="26822"/>
                        </a:cubicBezTo>
                        <a:cubicBezTo>
                          <a:pt x="6634042" y="39486"/>
                          <a:pt x="6210180" y="-7316"/>
                          <a:pt x="6015838" y="26822"/>
                        </a:cubicBezTo>
                        <a:cubicBezTo>
                          <a:pt x="5821496" y="60960"/>
                          <a:pt x="5497315" y="62921"/>
                          <a:pt x="5176418" y="26822"/>
                        </a:cubicBezTo>
                        <a:cubicBezTo>
                          <a:pt x="4855521" y="-9277"/>
                          <a:pt x="4644320" y="59609"/>
                          <a:pt x="4476902" y="26822"/>
                        </a:cubicBezTo>
                        <a:cubicBezTo>
                          <a:pt x="4309484" y="-5965"/>
                          <a:pt x="3734877" y="47179"/>
                          <a:pt x="3497580" y="26822"/>
                        </a:cubicBezTo>
                        <a:cubicBezTo>
                          <a:pt x="3260283" y="6465"/>
                          <a:pt x="3120892" y="15098"/>
                          <a:pt x="2937967" y="26822"/>
                        </a:cubicBezTo>
                        <a:cubicBezTo>
                          <a:pt x="2755042" y="38546"/>
                          <a:pt x="2797289" y="14061"/>
                          <a:pt x="2658161" y="26822"/>
                        </a:cubicBezTo>
                        <a:cubicBezTo>
                          <a:pt x="2519033" y="39583"/>
                          <a:pt x="2456678" y="26791"/>
                          <a:pt x="2378354" y="26822"/>
                        </a:cubicBezTo>
                        <a:cubicBezTo>
                          <a:pt x="2300030" y="26853"/>
                          <a:pt x="1750039" y="57290"/>
                          <a:pt x="1538935" y="26822"/>
                        </a:cubicBezTo>
                        <a:cubicBezTo>
                          <a:pt x="1327831" y="-3646"/>
                          <a:pt x="1046435" y="36227"/>
                          <a:pt x="839419" y="26822"/>
                        </a:cubicBezTo>
                        <a:cubicBezTo>
                          <a:pt x="632403" y="17417"/>
                          <a:pt x="289743" y="-4171"/>
                          <a:pt x="0" y="26822"/>
                        </a:cubicBezTo>
                        <a:cubicBezTo>
                          <a:pt x="161" y="20653"/>
                          <a:pt x="-892" y="1062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0" name="Text Placeholder 2">
            <a:extLst>
              <a:ext uri="{FF2B5EF4-FFF2-40B4-BE49-F238E27FC236}">
                <a16:creationId xmlns:a16="http://schemas.microsoft.com/office/drawing/2014/main" id="{D51F11B1-1330-4E68-B75B-C5A108C26700}"/>
              </a:ext>
            </a:extLst>
          </p:cNvPr>
          <p:cNvGraphicFramePr/>
          <p:nvPr>
            <p:extLst>
              <p:ext uri="{D42A27DB-BD31-4B8C-83A1-F6EECF244321}">
                <p14:modId xmlns:p14="http://schemas.microsoft.com/office/powerpoint/2010/main" val="1832443753"/>
              </p:ext>
            </p:extLst>
          </p:nvPr>
        </p:nvGraphicFramePr>
        <p:xfrm>
          <a:off x="729928" y="2600374"/>
          <a:ext cx="14048612" cy="6924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8831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0913"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5D88E-1272-4156-9969-7F13BF85450B}"/>
              </a:ext>
            </a:extLst>
          </p:cNvPr>
          <p:cNvSpPr>
            <a:spLocks noGrp="1"/>
          </p:cNvSpPr>
          <p:nvPr>
            <p:ph type="title"/>
          </p:nvPr>
        </p:nvSpPr>
        <p:spPr>
          <a:xfrm>
            <a:off x="1068705" y="535516"/>
            <a:ext cx="13407389" cy="1944159"/>
          </a:xfrm>
        </p:spPr>
        <p:txBody>
          <a:bodyPr>
            <a:normAutofit/>
          </a:bodyPr>
          <a:lstStyle/>
          <a:p>
            <a:pPr>
              <a:lnSpc>
                <a:spcPct val="90000"/>
              </a:lnSpc>
            </a:pPr>
            <a:r>
              <a:rPr lang="en-US" sz="6800" b="1">
                <a:solidFill>
                  <a:schemeClr val="tx1"/>
                </a:solidFill>
                <a:latin typeface="Acumin Pro Black"/>
              </a:rPr>
              <a:t>PROJECT COMPLIANCE WITH COMMUNITY GOALS (Cont.)</a:t>
            </a:r>
          </a:p>
        </p:txBody>
      </p:sp>
      <p:sp>
        <p:nvSpPr>
          <p:cNvPr id="3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8705" y="2735792"/>
            <a:ext cx="13290803" cy="26822"/>
          </a:xfrm>
          <a:custGeom>
            <a:avLst/>
            <a:gdLst>
              <a:gd name="connsiteX0" fmla="*/ 0 w 13290803"/>
              <a:gd name="connsiteY0" fmla="*/ 0 h 26822"/>
              <a:gd name="connsiteX1" fmla="*/ 699516 w 13290803"/>
              <a:gd name="connsiteY1" fmla="*/ 0 h 26822"/>
              <a:gd name="connsiteX2" fmla="*/ 1399032 w 13290803"/>
              <a:gd name="connsiteY2" fmla="*/ 0 h 26822"/>
              <a:gd name="connsiteX3" fmla="*/ 2364364 w 13290803"/>
              <a:gd name="connsiteY3" fmla="*/ 0 h 26822"/>
              <a:gd name="connsiteX4" fmla="*/ 2930972 w 13290803"/>
              <a:gd name="connsiteY4" fmla="*/ 0 h 26822"/>
              <a:gd name="connsiteX5" fmla="*/ 3497580 w 13290803"/>
              <a:gd name="connsiteY5" fmla="*/ 0 h 26822"/>
              <a:gd name="connsiteX6" fmla="*/ 4197096 w 13290803"/>
              <a:gd name="connsiteY6" fmla="*/ 0 h 26822"/>
              <a:gd name="connsiteX7" fmla="*/ 5029520 w 13290803"/>
              <a:gd name="connsiteY7" fmla="*/ 0 h 26822"/>
              <a:gd name="connsiteX8" fmla="*/ 5861944 w 13290803"/>
              <a:gd name="connsiteY8" fmla="*/ 0 h 26822"/>
              <a:gd name="connsiteX9" fmla="*/ 6694368 w 13290803"/>
              <a:gd name="connsiteY9" fmla="*/ 0 h 26822"/>
              <a:gd name="connsiteX10" fmla="*/ 7659700 w 13290803"/>
              <a:gd name="connsiteY10" fmla="*/ 0 h 26822"/>
              <a:gd name="connsiteX11" fmla="*/ 8359216 w 13290803"/>
              <a:gd name="connsiteY11" fmla="*/ 0 h 26822"/>
              <a:gd name="connsiteX12" fmla="*/ 9191640 w 13290803"/>
              <a:gd name="connsiteY12" fmla="*/ 0 h 26822"/>
              <a:gd name="connsiteX13" fmla="*/ 9891155 w 13290803"/>
              <a:gd name="connsiteY13" fmla="*/ 0 h 26822"/>
              <a:gd name="connsiteX14" fmla="*/ 10590671 w 13290803"/>
              <a:gd name="connsiteY14" fmla="*/ 0 h 26822"/>
              <a:gd name="connsiteX15" fmla="*/ 11290187 w 13290803"/>
              <a:gd name="connsiteY15" fmla="*/ 0 h 26822"/>
              <a:gd name="connsiteX16" fmla="*/ 11590979 w 13290803"/>
              <a:gd name="connsiteY16" fmla="*/ 0 h 26822"/>
              <a:gd name="connsiteX17" fmla="*/ 12423403 w 13290803"/>
              <a:gd name="connsiteY17" fmla="*/ 0 h 26822"/>
              <a:gd name="connsiteX18" fmla="*/ 13290803 w 13290803"/>
              <a:gd name="connsiteY18" fmla="*/ 0 h 26822"/>
              <a:gd name="connsiteX19" fmla="*/ 13290803 w 13290803"/>
              <a:gd name="connsiteY19" fmla="*/ 26822 h 26822"/>
              <a:gd name="connsiteX20" fmla="*/ 12724195 w 13290803"/>
              <a:gd name="connsiteY20" fmla="*/ 26822 h 26822"/>
              <a:gd name="connsiteX21" fmla="*/ 12024679 w 13290803"/>
              <a:gd name="connsiteY21" fmla="*/ 26822 h 26822"/>
              <a:gd name="connsiteX22" fmla="*/ 11723887 w 13290803"/>
              <a:gd name="connsiteY22" fmla="*/ 26822 h 26822"/>
              <a:gd name="connsiteX23" fmla="*/ 11157279 w 13290803"/>
              <a:gd name="connsiteY23" fmla="*/ 26822 h 26822"/>
              <a:gd name="connsiteX24" fmla="*/ 10324855 w 13290803"/>
              <a:gd name="connsiteY24" fmla="*/ 26822 h 26822"/>
              <a:gd name="connsiteX25" fmla="*/ 9891155 w 13290803"/>
              <a:gd name="connsiteY25" fmla="*/ 26822 h 26822"/>
              <a:gd name="connsiteX26" fmla="*/ 8925823 w 13290803"/>
              <a:gd name="connsiteY26" fmla="*/ 26822 h 26822"/>
              <a:gd name="connsiteX27" fmla="*/ 7960491 w 13290803"/>
              <a:gd name="connsiteY27" fmla="*/ 26822 h 26822"/>
              <a:gd name="connsiteX28" fmla="*/ 7260976 w 13290803"/>
              <a:gd name="connsiteY28" fmla="*/ 26822 h 26822"/>
              <a:gd name="connsiteX29" fmla="*/ 6295644 w 13290803"/>
              <a:gd name="connsiteY29" fmla="*/ 26822 h 26822"/>
              <a:gd name="connsiteX30" fmla="*/ 5596128 w 13290803"/>
              <a:gd name="connsiteY30" fmla="*/ 26822 h 26822"/>
              <a:gd name="connsiteX31" fmla="*/ 4763704 w 13290803"/>
              <a:gd name="connsiteY31" fmla="*/ 26822 h 26822"/>
              <a:gd name="connsiteX32" fmla="*/ 4462912 w 13290803"/>
              <a:gd name="connsiteY32" fmla="*/ 26822 h 26822"/>
              <a:gd name="connsiteX33" fmla="*/ 3497580 w 13290803"/>
              <a:gd name="connsiteY33" fmla="*/ 26822 h 26822"/>
              <a:gd name="connsiteX34" fmla="*/ 2930972 w 13290803"/>
              <a:gd name="connsiteY34" fmla="*/ 26822 h 26822"/>
              <a:gd name="connsiteX35" fmla="*/ 2098548 w 13290803"/>
              <a:gd name="connsiteY35" fmla="*/ 26822 h 26822"/>
              <a:gd name="connsiteX36" fmla="*/ 1797756 w 13290803"/>
              <a:gd name="connsiteY36" fmla="*/ 26822 h 26822"/>
              <a:gd name="connsiteX37" fmla="*/ 832424 w 13290803"/>
              <a:gd name="connsiteY37" fmla="*/ 26822 h 26822"/>
              <a:gd name="connsiteX38" fmla="*/ 0 w 13290803"/>
              <a:gd name="connsiteY38" fmla="*/ 26822 h 26822"/>
              <a:gd name="connsiteX39" fmla="*/ 0 w 13290803"/>
              <a:gd name="connsiteY39" fmla="*/ 0 h 26822"/>
              <a:gd name="connsiteX0" fmla="*/ 0 w 13290803"/>
              <a:gd name="connsiteY0" fmla="*/ 0 h 26822"/>
              <a:gd name="connsiteX1" fmla="*/ 566608 w 13290803"/>
              <a:gd name="connsiteY1" fmla="*/ 0 h 26822"/>
              <a:gd name="connsiteX2" fmla="*/ 867400 w 13290803"/>
              <a:gd name="connsiteY2" fmla="*/ 0 h 26822"/>
              <a:gd name="connsiteX3" fmla="*/ 1832732 w 13290803"/>
              <a:gd name="connsiteY3" fmla="*/ 0 h 26822"/>
              <a:gd name="connsiteX4" fmla="*/ 2399340 w 13290803"/>
              <a:gd name="connsiteY4" fmla="*/ 0 h 26822"/>
              <a:gd name="connsiteX5" fmla="*/ 2965948 w 13290803"/>
              <a:gd name="connsiteY5" fmla="*/ 0 h 26822"/>
              <a:gd name="connsiteX6" fmla="*/ 3931280 w 13290803"/>
              <a:gd name="connsiteY6" fmla="*/ 0 h 26822"/>
              <a:gd name="connsiteX7" fmla="*/ 4364980 w 13290803"/>
              <a:gd name="connsiteY7" fmla="*/ 0 h 26822"/>
              <a:gd name="connsiteX8" fmla="*/ 5330312 w 13290803"/>
              <a:gd name="connsiteY8" fmla="*/ 0 h 26822"/>
              <a:gd name="connsiteX9" fmla="*/ 6295644 w 13290803"/>
              <a:gd name="connsiteY9" fmla="*/ 0 h 26822"/>
              <a:gd name="connsiteX10" fmla="*/ 6995159 w 13290803"/>
              <a:gd name="connsiteY10" fmla="*/ 0 h 26822"/>
              <a:gd name="connsiteX11" fmla="*/ 7960491 w 13290803"/>
              <a:gd name="connsiteY11" fmla="*/ 0 h 26822"/>
              <a:gd name="connsiteX12" fmla="*/ 8527099 w 13290803"/>
              <a:gd name="connsiteY12" fmla="*/ 0 h 26822"/>
              <a:gd name="connsiteX13" fmla="*/ 9093707 w 13290803"/>
              <a:gd name="connsiteY13" fmla="*/ 0 h 26822"/>
              <a:gd name="connsiteX14" fmla="*/ 9926131 w 13290803"/>
              <a:gd name="connsiteY14" fmla="*/ 0 h 26822"/>
              <a:gd name="connsiteX15" fmla="*/ 10492739 w 13290803"/>
              <a:gd name="connsiteY15" fmla="*/ 0 h 26822"/>
              <a:gd name="connsiteX16" fmla="*/ 11458071 w 13290803"/>
              <a:gd name="connsiteY16" fmla="*/ 0 h 26822"/>
              <a:gd name="connsiteX17" fmla="*/ 12423403 w 13290803"/>
              <a:gd name="connsiteY17" fmla="*/ 0 h 26822"/>
              <a:gd name="connsiteX18" fmla="*/ 13290803 w 13290803"/>
              <a:gd name="connsiteY18" fmla="*/ 0 h 26822"/>
              <a:gd name="connsiteX19" fmla="*/ 13290803 w 13290803"/>
              <a:gd name="connsiteY19" fmla="*/ 26822 h 26822"/>
              <a:gd name="connsiteX20" fmla="*/ 12990011 w 13290803"/>
              <a:gd name="connsiteY20" fmla="*/ 26822 h 26822"/>
              <a:gd name="connsiteX21" fmla="*/ 12024679 w 13290803"/>
              <a:gd name="connsiteY21" fmla="*/ 26822 h 26822"/>
              <a:gd name="connsiteX22" fmla="*/ 11325163 w 13290803"/>
              <a:gd name="connsiteY22" fmla="*/ 26822 h 26822"/>
              <a:gd name="connsiteX23" fmla="*/ 10891463 w 13290803"/>
              <a:gd name="connsiteY23" fmla="*/ 26822 h 26822"/>
              <a:gd name="connsiteX24" fmla="*/ 10191947 w 13290803"/>
              <a:gd name="connsiteY24" fmla="*/ 26822 h 26822"/>
              <a:gd name="connsiteX25" fmla="*/ 9891155 w 13290803"/>
              <a:gd name="connsiteY25" fmla="*/ 26822 h 26822"/>
              <a:gd name="connsiteX26" fmla="*/ 9590364 w 13290803"/>
              <a:gd name="connsiteY26" fmla="*/ 26822 h 26822"/>
              <a:gd name="connsiteX27" fmla="*/ 8890848 w 13290803"/>
              <a:gd name="connsiteY27" fmla="*/ 26822 h 26822"/>
              <a:gd name="connsiteX28" fmla="*/ 8457148 w 13290803"/>
              <a:gd name="connsiteY28" fmla="*/ 26822 h 26822"/>
              <a:gd name="connsiteX29" fmla="*/ 7624724 w 13290803"/>
              <a:gd name="connsiteY29" fmla="*/ 26822 h 26822"/>
              <a:gd name="connsiteX30" fmla="*/ 7191024 w 13290803"/>
              <a:gd name="connsiteY30" fmla="*/ 26822 h 26822"/>
              <a:gd name="connsiteX31" fmla="*/ 6358600 w 13290803"/>
              <a:gd name="connsiteY31" fmla="*/ 26822 h 26822"/>
              <a:gd name="connsiteX32" fmla="*/ 6057808 w 13290803"/>
              <a:gd name="connsiteY32" fmla="*/ 26822 h 26822"/>
              <a:gd name="connsiteX33" fmla="*/ 5225384 w 13290803"/>
              <a:gd name="connsiteY33" fmla="*/ 26822 h 26822"/>
              <a:gd name="connsiteX34" fmla="*/ 4791684 w 13290803"/>
              <a:gd name="connsiteY34" fmla="*/ 26822 h 26822"/>
              <a:gd name="connsiteX35" fmla="*/ 4490892 w 13290803"/>
              <a:gd name="connsiteY35" fmla="*/ 26822 h 26822"/>
              <a:gd name="connsiteX36" fmla="*/ 4057192 w 13290803"/>
              <a:gd name="connsiteY36" fmla="*/ 26822 h 26822"/>
              <a:gd name="connsiteX37" fmla="*/ 3224769 w 13290803"/>
              <a:gd name="connsiteY37" fmla="*/ 26822 h 26822"/>
              <a:gd name="connsiteX38" fmla="*/ 2791069 w 13290803"/>
              <a:gd name="connsiteY38" fmla="*/ 26822 h 26822"/>
              <a:gd name="connsiteX39" fmla="*/ 2490277 w 13290803"/>
              <a:gd name="connsiteY39" fmla="*/ 26822 h 26822"/>
              <a:gd name="connsiteX40" fmla="*/ 2056577 w 13290803"/>
              <a:gd name="connsiteY40" fmla="*/ 26822 h 26822"/>
              <a:gd name="connsiteX41" fmla="*/ 1489969 w 13290803"/>
              <a:gd name="connsiteY41" fmla="*/ 26822 h 26822"/>
              <a:gd name="connsiteX42" fmla="*/ 790453 w 13290803"/>
              <a:gd name="connsiteY42" fmla="*/ 26822 h 26822"/>
              <a:gd name="connsiteX43" fmla="*/ 0 w 13290803"/>
              <a:gd name="connsiteY43" fmla="*/ 26822 h 26822"/>
              <a:gd name="connsiteX44" fmla="*/ 0 w 13290803"/>
              <a:gd name="connsiteY44"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290803" h="26822" fill="none" extrusionOk="0">
                <a:moveTo>
                  <a:pt x="0" y="0"/>
                </a:moveTo>
                <a:cubicBezTo>
                  <a:pt x="263103" y="-1311"/>
                  <a:pt x="562021" y="27354"/>
                  <a:pt x="699516" y="0"/>
                </a:cubicBezTo>
                <a:cubicBezTo>
                  <a:pt x="842770" y="-52179"/>
                  <a:pt x="1267309" y="23295"/>
                  <a:pt x="1399032" y="0"/>
                </a:cubicBezTo>
                <a:cubicBezTo>
                  <a:pt x="1552729" y="-45934"/>
                  <a:pt x="2058532" y="-60799"/>
                  <a:pt x="2364364" y="0"/>
                </a:cubicBezTo>
                <a:cubicBezTo>
                  <a:pt x="2640618" y="-17859"/>
                  <a:pt x="2794506" y="-22875"/>
                  <a:pt x="2930972" y="0"/>
                </a:cubicBezTo>
                <a:cubicBezTo>
                  <a:pt x="3064354" y="46484"/>
                  <a:pt x="3223819" y="-9672"/>
                  <a:pt x="3497580" y="0"/>
                </a:cubicBezTo>
                <a:cubicBezTo>
                  <a:pt x="3746786" y="29372"/>
                  <a:pt x="3920972" y="51137"/>
                  <a:pt x="4197096" y="0"/>
                </a:cubicBezTo>
                <a:cubicBezTo>
                  <a:pt x="4490561" y="-24759"/>
                  <a:pt x="4736503" y="32892"/>
                  <a:pt x="5029520" y="0"/>
                </a:cubicBezTo>
                <a:cubicBezTo>
                  <a:pt x="5333837" y="-74763"/>
                  <a:pt x="5601216" y="-50639"/>
                  <a:pt x="5861944" y="0"/>
                </a:cubicBezTo>
                <a:cubicBezTo>
                  <a:pt x="6118873" y="44960"/>
                  <a:pt x="6423205" y="-47775"/>
                  <a:pt x="6694368" y="0"/>
                </a:cubicBezTo>
                <a:cubicBezTo>
                  <a:pt x="7019104" y="12900"/>
                  <a:pt x="7340691" y="-11833"/>
                  <a:pt x="7659700" y="0"/>
                </a:cubicBezTo>
                <a:cubicBezTo>
                  <a:pt x="7846474" y="-32310"/>
                  <a:pt x="8183401" y="7210"/>
                  <a:pt x="8359216" y="0"/>
                </a:cubicBezTo>
                <a:cubicBezTo>
                  <a:pt x="8650911" y="5658"/>
                  <a:pt x="8777872" y="14268"/>
                  <a:pt x="9191640" y="0"/>
                </a:cubicBezTo>
                <a:cubicBezTo>
                  <a:pt x="9590933" y="-1829"/>
                  <a:pt x="9691296" y="-12269"/>
                  <a:pt x="9891155" y="0"/>
                </a:cubicBezTo>
                <a:cubicBezTo>
                  <a:pt x="10061251" y="-35420"/>
                  <a:pt x="10305769" y="-46078"/>
                  <a:pt x="10590671" y="0"/>
                </a:cubicBezTo>
                <a:cubicBezTo>
                  <a:pt x="10890565" y="25038"/>
                  <a:pt x="11026394" y="-27942"/>
                  <a:pt x="11290187" y="0"/>
                </a:cubicBezTo>
                <a:cubicBezTo>
                  <a:pt x="11585481" y="4680"/>
                  <a:pt x="11518216" y="8938"/>
                  <a:pt x="11590979" y="0"/>
                </a:cubicBezTo>
                <a:cubicBezTo>
                  <a:pt x="11708951" y="-41849"/>
                  <a:pt x="12148302" y="21827"/>
                  <a:pt x="12423403" y="0"/>
                </a:cubicBezTo>
                <a:cubicBezTo>
                  <a:pt x="12783800" y="-40902"/>
                  <a:pt x="12954917" y="-31619"/>
                  <a:pt x="13290803" y="0"/>
                </a:cubicBezTo>
                <a:cubicBezTo>
                  <a:pt x="13292825" y="6879"/>
                  <a:pt x="13288870" y="21665"/>
                  <a:pt x="13290803" y="26822"/>
                </a:cubicBezTo>
                <a:cubicBezTo>
                  <a:pt x="13096000" y="274"/>
                  <a:pt x="12871556" y="9869"/>
                  <a:pt x="12724195" y="26822"/>
                </a:cubicBezTo>
                <a:cubicBezTo>
                  <a:pt x="12619959" y="57452"/>
                  <a:pt x="12354126" y="-12226"/>
                  <a:pt x="12024679" y="26822"/>
                </a:cubicBezTo>
                <a:cubicBezTo>
                  <a:pt x="11716135" y="35986"/>
                  <a:pt x="11846140" y="17398"/>
                  <a:pt x="11723887" y="26822"/>
                </a:cubicBezTo>
                <a:cubicBezTo>
                  <a:pt x="11627052" y="71026"/>
                  <a:pt x="11313885" y="-281"/>
                  <a:pt x="11157279" y="26822"/>
                </a:cubicBezTo>
                <a:cubicBezTo>
                  <a:pt x="10978197" y="42025"/>
                  <a:pt x="10730141" y="-58113"/>
                  <a:pt x="10324855" y="26822"/>
                </a:cubicBezTo>
                <a:cubicBezTo>
                  <a:pt x="9930238" y="50589"/>
                  <a:pt x="10065304" y="58355"/>
                  <a:pt x="9891155" y="26822"/>
                </a:cubicBezTo>
                <a:cubicBezTo>
                  <a:pt x="9746149" y="20260"/>
                  <a:pt x="9196407" y="59304"/>
                  <a:pt x="8925823" y="26822"/>
                </a:cubicBezTo>
                <a:cubicBezTo>
                  <a:pt x="8702415" y="-97321"/>
                  <a:pt x="8362803" y="20447"/>
                  <a:pt x="7960491" y="26822"/>
                </a:cubicBezTo>
                <a:cubicBezTo>
                  <a:pt x="7592997" y="40564"/>
                  <a:pt x="7522358" y="42934"/>
                  <a:pt x="7260976" y="26822"/>
                </a:cubicBezTo>
                <a:cubicBezTo>
                  <a:pt x="7020877" y="-33051"/>
                  <a:pt x="6760028" y="-33298"/>
                  <a:pt x="6295644" y="26822"/>
                </a:cubicBezTo>
                <a:cubicBezTo>
                  <a:pt x="5823639" y="77336"/>
                  <a:pt x="5811840" y="2048"/>
                  <a:pt x="5596128" y="26822"/>
                </a:cubicBezTo>
                <a:cubicBezTo>
                  <a:pt x="5366553" y="-3108"/>
                  <a:pt x="4991230" y="-1263"/>
                  <a:pt x="4763704" y="26822"/>
                </a:cubicBezTo>
                <a:cubicBezTo>
                  <a:pt x="4510075" y="48199"/>
                  <a:pt x="4574850" y="20998"/>
                  <a:pt x="4462912" y="26822"/>
                </a:cubicBezTo>
                <a:cubicBezTo>
                  <a:pt x="4440913" y="25528"/>
                  <a:pt x="3990128" y="46077"/>
                  <a:pt x="3497580" y="26822"/>
                </a:cubicBezTo>
                <a:cubicBezTo>
                  <a:pt x="3043095" y="26088"/>
                  <a:pt x="3144477" y="22814"/>
                  <a:pt x="2930972" y="26822"/>
                </a:cubicBezTo>
                <a:cubicBezTo>
                  <a:pt x="2743213" y="32695"/>
                  <a:pt x="2266057" y="-7221"/>
                  <a:pt x="2098548" y="26822"/>
                </a:cubicBezTo>
                <a:cubicBezTo>
                  <a:pt x="1910979" y="45467"/>
                  <a:pt x="1887550" y="21646"/>
                  <a:pt x="1797756" y="26822"/>
                </a:cubicBezTo>
                <a:cubicBezTo>
                  <a:pt x="1750468" y="69899"/>
                  <a:pt x="1109545" y="-19702"/>
                  <a:pt x="832424" y="26822"/>
                </a:cubicBezTo>
                <a:cubicBezTo>
                  <a:pt x="582123" y="-12457"/>
                  <a:pt x="270690" y="41348"/>
                  <a:pt x="0" y="26822"/>
                </a:cubicBezTo>
                <a:cubicBezTo>
                  <a:pt x="-1362" y="20041"/>
                  <a:pt x="-1397" y="11086"/>
                  <a:pt x="0" y="0"/>
                </a:cubicBezTo>
                <a:close/>
              </a:path>
              <a:path w="13290803" h="26822" stroke="0" extrusionOk="0">
                <a:moveTo>
                  <a:pt x="0" y="0"/>
                </a:moveTo>
                <a:cubicBezTo>
                  <a:pt x="207106" y="-1731"/>
                  <a:pt x="394477" y="-12126"/>
                  <a:pt x="566608" y="0"/>
                </a:cubicBezTo>
                <a:cubicBezTo>
                  <a:pt x="743972" y="5930"/>
                  <a:pt x="726887" y="8940"/>
                  <a:pt x="867400" y="0"/>
                </a:cubicBezTo>
                <a:cubicBezTo>
                  <a:pt x="1046430" y="40825"/>
                  <a:pt x="1473705" y="39487"/>
                  <a:pt x="1832732" y="0"/>
                </a:cubicBezTo>
                <a:cubicBezTo>
                  <a:pt x="2139541" y="-28095"/>
                  <a:pt x="2114320" y="10119"/>
                  <a:pt x="2399340" y="0"/>
                </a:cubicBezTo>
                <a:cubicBezTo>
                  <a:pt x="2678528" y="-5488"/>
                  <a:pt x="2783962" y="-10722"/>
                  <a:pt x="2965948" y="0"/>
                </a:cubicBezTo>
                <a:cubicBezTo>
                  <a:pt x="3118497" y="14568"/>
                  <a:pt x="3579986" y="23079"/>
                  <a:pt x="3931280" y="0"/>
                </a:cubicBezTo>
                <a:cubicBezTo>
                  <a:pt x="4286186" y="-42120"/>
                  <a:pt x="4215409" y="-4921"/>
                  <a:pt x="4364980" y="0"/>
                </a:cubicBezTo>
                <a:cubicBezTo>
                  <a:pt x="4533059" y="56954"/>
                  <a:pt x="4969756" y="-65175"/>
                  <a:pt x="5330312" y="0"/>
                </a:cubicBezTo>
                <a:cubicBezTo>
                  <a:pt x="5757789" y="39505"/>
                  <a:pt x="6005425" y="52984"/>
                  <a:pt x="6295644" y="0"/>
                </a:cubicBezTo>
                <a:cubicBezTo>
                  <a:pt x="6613527" y="-49390"/>
                  <a:pt x="6787845" y="-12966"/>
                  <a:pt x="6995159" y="0"/>
                </a:cubicBezTo>
                <a:cubicBezTo>
                  <a:pt x="7209498" y="21101"/>
                  <a:pt x="7676351" y="-9458"/>
                  <a:pt x="7960491" y="0"/>
                </a:cubicBezTo>
                <a:cubicBezTo>
                  <a:pt x="8256964" y="12800"/>
                  <a:pt x="8265394" y="-6769"/>
                  <a:pt x="8527099" y="0"/>
                </a:cubicBezTo>
                <a:cubicBezTo>
                  <a:pt x="8793264" y="9547"/>
                  <a:pt x="8832652" y="16793"/>
                  <a:pt x="9093707" y="0"/>
                </a:cubicBezTo>
                <a:cubicBezTo>
                  <a:pt x="9392386" y="-38007"/>
                  <a:pt x="9786639" y="37401"/>
                  <a:pt x="9926131" y="0"/>
                </a:cubicBezTo>
                <a:cubicBezTo>
                  <a:pt x="10114303" y="-77255"/>
                  <a:pt x="10273965" y="20095"/>
                  <a:pt x="10492739" y="0"/>
                </a:cubicBezTo>
                <a:cubicBezTo>
                  <a:pt x="10726530" y="21603"/>
                  <a:pt x="11177594" y="-46574"/>
                  <a:pt x="11458071" y="0"/>
                </a:cubicBezTo>
                <a:cubicBezTo>
                  <a:pt x="11765800" y="17424"/>
                  <a:pt x="12146860" y="-53457"/>
                  <a:pt x="12423403" y="0"/>
                </a:cubicBezTo>
                <a:cubicBezTo>
                  <a:pt x="12656056" y="-48989"/>
                  <a:pt x="13041685" y="-31983"/>
                  <a:pt x="13290803" y="0"/>
                </a:cubicBezTo>
                <a:cubicBezTo>
                  <a:pt x="13290940" y="6644"/>
                  <a:pt x="13289221" y="16199"/>
                  <a:pt x="13290803" y="26822"/>
                </a:cubicBezTo>
                <a:cubicBezTo>
                  <a:pt x="13169339" y="20009"/>
                  <a:pt x="13129314" y="13949"/>
                  <a:pt x="12990011" y="26822"/>
                </a:cubicBezTo>
                <a:cubicBezTo>
                  <a:pt x="12871850" y="74662"/>
                  <a:pt x="12455590" y="48412"/>
                  <a:pt x="12024679" y="26822"/>
                </a:cubicBezTo>
                <a:cubicBezTo>
                  <a:pt x="11548807" y="50905"/>
                  <a:pt x="11552632" y="16465"/>
                  <a:pt x="11325163" y="26822"/>
                </a:cubicBezTo>
                <a:cubicBezTo>
                  <a:pt x="11096344" y="30457"/>
                  <a:pt x="11004077" y="24553"/>
                  <a:pt x="10891463" y="26822"/>
                </a:cubicBezTo>
                <a:cubicBezTo>
                  <a:pt x="10727691" y="58814"/>
                  <a:pt x="10387710" y="57407"/>
                  <a:pt x="10191947" y="26822"/>
                </a:cubicBezTo>
                <a:cubicBezTo>
                  <a:pt x="10007094" y="18060"/>
                  <a:pt x="9966786" y="9430"/>
                  <a:pt x="9891155" y="26822"/>
                </a:cubicBezTo>
                <a:cubicBezTo>
                  <a:pt x="9831551" y="39339"/>
                  <a:pt x="9661683" y="29945"/>
                  <a:pt x="9590364" y="26822"/>
                </a:cubicBezTo>
                <a:cubicBezTo>
                  <a:pt x="9571217" y="37396"/>
                  <a:pt x="9106060" y="2480"/>
                  <a:pt x="8890848" y="26822"/>
                </a:cubicBezTo>
                <a:cubicBezTo>
                  <a:pt x="8612935" y="52393"/>
                  <a:pt x="8589621" y="42133"/>
                  <a:pt x="8457148" y="26822"/>
                </a:cubicBezTo>
                <a:cubicBezTo>
                  <a:pt x="8326609" y="-20881"/>
                  <a:pt x="7853134" y="6482"/>
                  <a:pt x="7624724" y="26822"/>
                </a:cubicBezTo>
                <a:cubicBezTo>
                  <a:pt x="7458743" y="54768"/>
                  <a:pt x="7297652" y="49857"/>
                  <a:pt x="7191024" y="26822"/>
                </a:cubicBezTo>
                <a:cubicBezTo>
                  <a:pt x="7073434" y="20377"/>
                  <a:pt x="6530901" y="9015"/>
                  <a:pt x="6358600" y="26822"/>
                </a:cubicBezTo>
                <a:cubicBezTo>
                  <a:pt x="6176895" y="20528"/>
                  <a:pt x="6166710" y="16745"/>
                  <a:pt x="6057808" y="26822"/>
                </a:cubicBezTo>
                <a:cubicBezTo>
                  <a:pt x="5983053" y="29908"/>
                  <a:pt x="5457754" y="46225"/>
                  <a:pt x="5225384" y="26822"/>
                </a:cubicBezTo>
                <a:cubicBezTo>
                  <a:pt x="5007129" y="-22122"/>
                  <a:pt x="4916797" y="28874"/>
                  <a:pt x="4791684" y="26822"/>
                </a:cubicBezTo>
                <a:cubicBezTo>
                  <a:pt x="4667289" y="17532"/>
                  <a:pt x="4570397" y="7308"/>
                  <a:pt x="4490892" y="26822"/>
                </a:cubicBezTo>
                <a:cubicBezTo>
                  <a:pt x="4420983" y="29538"/>
                  <a:pt x="4182249" y="39465"/>
                  <a:pt x="4057192" y="26822"/>
                </a:cubicBezTo>
                <a:cubicBezTo>
                  <a:pt x="3956308" y="61266"/>
                  <a:pt x="3578642" y="43212"/>
                  <a:pt x="3224769" y="26822"/>
                </a:cubicBezTo>
                <a:cubicBezTo>
                  <a:pt x="2875236" y="30461"/>
                  <a:pt x="2946623" y="10449"/>
                  <a:pt x="2791069" y="26822"/>
                </a:cubicBezTo>
                <a:cubicBezTo>
                  <a:pt x="2624269" y="44984"/>
                  <a:pt x="2571744" y="49247"/>
                  <a:pt x="2490277" y="26822"/>
                </a:cubicBezTo>
                <a:cubicBezTo>
                  <a:pt x="2422058" y="12282"/>
                  <a:pt x="2220055" y="15988"/>
                  <a:pt x="2056577" y="26822"/>
                </a:cubicBezTo>
                <a:cubicBezTo>
                  <a:pt x="1873636" y="36366"/>
                  <a:pt x="1680758" y="38363"/>
                  <a:pt x="1489969" y="26822"/>
                </a:cubicBezTo>
                <a:cubicBezTo>
                  <a:pt x="1323496" y="33941"/>
                  <a:pt x="966697" y="33927"/>
                  <a:pt x="790453" y="26822"/>
                </a:cubicBezTo>
                <a:cubicBezTo>
                  <a:pt x="618836" y="29001"/>
                  <a:pt x="345137" y="-3755"/>
                  <a:pt x="0" y="26822"/>
                </a:cubicBezTo>
                <a:cubicBezTo>
                  <a:pt x="96" y="14074"/>
                  <a:pt x="532" y="11044"/>
                  <a:pt x="0" y="0"/>
                </a:cubicBezTo>
                <a:close/>
              </a:path>
              <a:path w="13290803" h="26822" fill="none" stroke="0" extrusionOk="0">
                <a:moveTo>
                  <a:pt x="0" y="0"/>
                </a:moveTo>
                <a:cubicBezTo>
                  <a:pt x="239462" y="-26185"/>
                  <a:pt x="521782" y="26590"/>
                  <a:pt x="699516" y="0"/>
                </a:cubicBezTo>
                <a:cubicBezTo>
                  <a:pt x="891978" y="-12855"/>
                  <a:pt x="1225850" y="27218"/>
                  <a:pt x="1399032" y="0"/>
                </a:cubicBezTo>
                <a:cubicBezTo>
                  <a:pt x="1506968" y="12842"/>
                  <a:pt x="2086288" y="19721"/>
                  <a:pt x="2364364" y="0"/>
                </a:cubicBezTo>
                <a:cubicBezTo>
                  <a:pt x="2632936" y="1011"/>
                  <a:pt x="2811090" y="-17878"/>
                  <a:pt x="2930972" y="0"/>
                </a:cubicBezTo>
                <a:cubicBezTo>
                  <a:pt x="3074778" y="27307"/>
                  <a:pt x="3253192" y="-34666"/>
                  <a:pt x="3497580" y="0"/>
                </a:cubicBezTo>
                <a:cubicBezTo>
                  <a:pt x="3726090" y="10963"/>
                  <a:pt x="3888221" y="49037"/>
                  <a:pt x="4197096" y="0"/>
                </a:cubicBezTo>
                <a:cubicBezTo>
                  <a:pt x="4480466" y="-76752"/>
                  <a:pt x="4707564" y="67348"/>
                  <a:pt x="5029520" y="0"/>
                </a:cubicBezTo>
                <a:cubicBezTo>
                  <a:pt x="5344210" y="-34786"/>
                  <a:pt x="5669021" y="-5231"/>
                  <a:pt x="5861944" y="0"/>
                </a:cubicBezTo>
                <a:cubicBezTo>
                  <a:pt x="6042178" y="7091"/>
                  <a:pt x="6397719" y="-15701"/>
                  <a:pt x="6694368" y="0"/>
                </a:cubicBezTo>
                <a:cubicBezTo>
                  <a:pt x="7030098" y="58686"/>
                  <a:pt x="7338563" y="65632"/>
                  <a:pt x="7659700" y="0"/>
                </a:cubicBezTo>
                <a:cubicBezTo>
                  <a:pt x="7952500" y="20455"/>
                  <a:pt x="8091010" y="-4181"/>
                  <a:pt x="8359216" y="0"/>
                </a:cubicBezTo>
                <a:cubicBezTo>
                  <a:pt x="8663971" y="-13130"/>
                  <a:pt x="8771120" y="701"/>
                  <a:pt x="9191640" y="0"/>
                </a:cubicBezTo>
                <a:cubicBezTo>
                  <a:pt x="9581104" y="-27088"/>
                  <a:pt x="9703542" y="-22337"/>
                  <a:pt x="9891155" y="0"/>
                </a:cubicBezTo>
                <a:cubicBezTo>
                  <a:pt x="10033610" y="-36401"/>
                  <a:pt x="10286889" y="13467"/>
                  <a:pt x="10590671" y="0"/>
                </a:cubicBezTo>
                <a:cubicBezTo>
                  <a:pt x="10879395" y="26905"/>
                  <a:pt x="11012681" y="-14698"/>
                  <a:pt x="11290187" y="0"/>
                </a:cubicBezTo>
                <a:cubicBezTo>
                  <a:pt x="11589573" y="15391"/>
                  <a:pt x="11503064" y="1428"/>
                  <a:pt x="11590979" y="0"/>
                </a:cubicBezTo>
                <a:cubicBezTo>
                  <a:pt x="11707428" y="-77036"/>
                  <a:pt x="12013333" y="40989"/>
                  <a:pt x="12423403" y="0"/>
                </a:cubicBezTo>
                <a:cubicBezTo>
                  <a:pt x="12817307" y="-23134"/>
                  <a:pt x="12980943" y="-23505"/>
                  <a:pt x="13290803" y="0"/>
                </a:cubicBezTo>
                <a:cubicBezTo>
                  <a:pt x="13292187" y="5454"/>
                  <a:pt x="13289418" y="18944"/>
                  <a:pt x="13290803" y="26822"/>
                </a:cubicBezTo>
                <a:cubicBezTo>
                  <a:pt x="13108000" y="12045"/>
                  <a:pt x="12852211" y="36155"/>
                  <a:pt x="12724195" y="26822"/>
                </a:cubicBezTo>
                <a:cubicBezTo>
                  <a:pt x="12593761" y="-7011"/>
                  <a:pt x="12368080" y="51992"/>
                  <a:pt x="12024679" y="26822"/>
                </a:cubicBezTo>
                <a:cubicBezTo>
                  <a:pt x="11719694" y="55538"/>
                  <a:pt x="11826505" y="14464"/>
                  <a:pt x="11723887" y="26822"/>
                </a:cubicBezTo>
                <a:cubicBezTo>
                  <a:pt x="11631469" y="63329"/>
                  <a:pt x="11380133" y="535"/>
                  <a:pt x="11157279" y="26822"/>
                </a:cubicBezTo>
                <a:cubicBezTo>
                  <a:pt x="11011674" y="33481"/>
                  <a:pt x="10754889" y="13801"/>
                  <a:pt x="10324855" y="26822"/>
                </a:cubicBezTo>
                <a:cubicBezTo>
                  <a:pt x="9913356" y="57512"/>
                  <a:pt x="10038591" y="47299"/>
                  <a:pt x="9891155" y="26822"/>
                </a:cubicBezTo>
                <a:cubicBezTo>
                  <a:pt x="9726842" y="26558"/>
                  <a:pt x="9186795" y="68372"/>
                  <a:pt x="8925823" y="26822"/>
                </a:cubicBezTo>
                <a:cubicBezTo>
                  <a:pt x="8729583" y="35402"/>
                  <a:pt x="8380298" y="-19903"/>
                  <a:pt x="7960491" y="26822"/>
                </a:cubicBezTo>
                <a:cubicBezTo>
                  <a:pt x="7584922" y="61314"/>
                  <a:pt x="7510278" y="33708"/>
                  <a:pt x="7260976" y="26822"/>
                </a:cubicBezTo>
                <a:cubicBezTo>
                  <a:pt x="6962037" y="13698"/>
                  <a:pt x="6793732" y="-6399"/>
                  <a:pt x="6295644" y="26822"/>
                </a:cubicBezTo>
                <a:cubicBezTo>
                  <a:pt x="5830345" y="64975"/>
                  <a:pt x="5822491" y="13972"/>
                  <a:pt x="5596128" y="26822"/>
                </a:cubicBezTo>
                <a:cubicBezTo>
                  <a:pt x="5383053" y="87276"/>
                  <a:pt x="5023630" y="17411"/>
                  <a:pt x="4763704" y="26822"/>
                </a:cubicBezTo>
                <a:cubicBezTo>
                  <a:pt x="4512462" y="42515"/>
                  <a:pt x="4566214" y="15116"/>
                  <a:pt x="4462912" y="26822"/>
                </a:cubicBezTo>
                <a:cubicBezTo>
                  <a:pt x="4286379" y="46038"/>
                  <a:pt x="3999979" y="74039"/>
                  <a:pt x="3497580" y="26822"/>
                </a:cubicBezTo>
                <a:cubicBezTo>
                  <a:pt x="3032943" y="23490"/>
                  <a:pt x="3162014" y="30044"/>
                  <a:pt x="2930972" y="26822"/>
                </a:cubicBezTo>
                <a:cubicBezTo>
                  <a:pt x="2728328" y="59475"/>
                  <a:pt x="2294979" y="13572"/>
                  <a:pt x="2098548" y="26822"/>
                </a:cubicBezTo>
                <a:cubicBezTo>
                  <a:pt x="1917352" y="57516"/>
                  <a:pt x="1891446" y="20860"/>
                  <a:pt x="1797756" y="26822"/>
                </a:cubicBezTo>
                <a:cubicBezTo>
                  <a:pt x="1675370" y="40255"/>
                  <a:pt x="1092528" y="52812"/>
                  <a:pt x="832424" y="26822"/>
                </a:cubicBezTo>
                <a:cubicBezTo>
                  <a:pt x="596486" y="-35223"/>
                  <a:pt x="214650" y="44559"/>
                  <a:pt x="0" y="26822"/>
                </a:cubicBezTo>
                <a:cubicBezTo>
                  <a:pt x="-36" y="20815"/>
                  <a:pt x="-153" y="934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3290803"/>
                      <a:gd name="connsiteY0" fmla="*/ 0 h 26822"/>
                      <a:gd name="connsiteX1" fmla="*/ 699516 w 13290803"/>
                      <a:gd name="connsiteY1" fmla="*/ 0 h 26822"/>
                      <a:gd name="connsiteX2" fmla="*/ 1399032 w 13290803"/>
                      <a:gd name="connsiteY2" fmla="*/ 0 h 26822"/>
                      <a:gd name="connsiteX3" fmla="*/ 2364364 w 13290803"/>
                      <a:gd name="connsiteY3" fmla="*/ 0 h 26822"/>
                      <a:gd name="connsiteX4" fmla="*/ 2930972 w 13290803"/>
                      <a:gd name="connsiteY4" fmla="*/ 0 h 26822"/>
                      <a:gd name="connsiteX5" fmla="*/ 3497580 w 13290803"/>
                      <a:gd name="connsiteY5" fmla="*/ 0 h 26822"/>
                      <a:gd name="connsiteX6" fmla="*/ 4197096 w 13290803"/>
                      <a:gd name="connsiteY6" fmla="*/ 0 h 26822"/>
                      <a:gd name="connsiteX7" fmla="*/ 5029520 w 13290803"/>
                      <a:gd name="connsiteY7" fmla="*/ 0 h 26822"/>
                      <a:gd name="connsiteX8" fmla="*/ 5861944 w 13290803"/>
                      <a:gd name="connsiteY8" fmla="*/ 0 h 26822"/>
                      <a:gd name="connsiteX9" fmla="*/ 6694368 w 13290803"/>
                      <a:gd name="connsiteY9" fmla="*/ 0 h 26822"/>
                      <a:gd name="connsiteX10" fmla="*/ 7659700 w 13290803"/>
                      <a:gd name="connsiteY10" fmla="*/ 0 h 26822"/>
                      <a:gd name="connsiteX11" fmla="*/ 8359216 w 13290803"/>
                      <a:gd name="connsiteY11" fmla="*/ 0 h 26822"/>
                      <a:gd name="connsiteX12" fmla="*/ 9191640 w 13290803"/>
                      <a:gd name="connsiteY12" fmla="*/ 0 h 26822"/>
                      <a:gd name="connsiteX13" fmla="*/ 9891155 w 13290803"/>
                      <a:gd name="connsiteY13" fmla="*/ 0 h 26822"/>
                      <a:gd name="connsiteX14" fmla="*/ 10590671 w 13290803"/>
                      <a:gd name="connsiteY14" fmla="*/ 0 h 26822"/>
                      <a:gd name="connsiteX15" fmla="*/ 11290187 w 13290803"/>
                      <a:gd name="connsiteY15" fmla="*/ 0 h 26822"/>
                      <a:gd name="connsiteX16" fmla="*/ 11590979 w 13290803"/>
                      <a:gd name="connsiteY16" fmla="*/ 0 h 26822"/>
                      <a:gd name="connsiteX17" fmla="*/ 12423403 w 13290803"/>
                      <a:gd name="connsiteY17" fmla="*/ 0 h 26822"/>
                      <a:gd name="connsiteX18" fmla="*/ 13290803 w 13290803"/>
                      <a:gd name="connsiteY18" fmla="*/ 0 h 26822"/>
                      <a:gd name="connsiteX19" fmla="*/ 13290803 w 13290803"/>
                      <a:gd name="connsiteY19" fmla="*/ 26822 h 26822"/>
                      <a:gd name="connsiteX20" fmla="*/ 12724195 w 13290803"/>
                      <a:gd name="connsiteY20" fmla="*/ 26822 h 26822"/>
                      <a:gd name="connsiteX21" fmla="*/ 12024679 w 13290803"/>
                      <a:gd name="connsiteY21" fmla="*/ 26822 h 26822"/>
                      <a:gd name="connsiteX22" fmla="*/ 11723887 w 13290803"/>
                      <a:gd name="connsiteY22" fmla="*/ 26822 h 26822"/>
                      <a:gd name="connsiteX23" fmla="*/ 11157279 w 13290803"/>
                      <a:gd name="connsiteY23" fmla="*/ 26822 h 26822"/>
                      <a:gd name="connsiteX24" fmla="*/ 10324855 w 13290803"/>
                      <a:gd name="connsiteY24" fmla="*/ 26822 h 26822"/>
                      <a:gd name="connsiteX25" fmla="*/ 9891155 w 13290803"/>
                      <a:gd name="connsiteY25" fmla="*/ 26822 h 26822"/>
                      <a:gd name="connsiteX26" fmla="*/ 8925823 w 13290803"/>
                      <a:gd name="connsiteY26" fmla="*/ 26822 h 26822"/>
                      <a:gd name="connsiteX27" fmla="*/ 7960491 w 13290803"/>
                      <a:gd name="connsiteY27" fmla="*/ 26822 h 26822"/>
                      <a:gd name="connsiteX28" fmla="*/ 7260976 w 13290803"/>
                      <a:gd name="connsiteY28" fmla="*/ 26822 h 26822"/>
                      <a:gd name="connsiteX29" fmla="*/ 6295644 w 13290803"/>
                      <a:gd name="connsiteY29" fmla="*/ 26822 h 26822"/>
                      <a:gd name="connsiteX30" fmla="*/ 5596128 w 13290803"/>
                      <a:gd name="connsiteY30" fmla="*/ 26822 h 26822"/>
                      <a:gd name="connsiteX31" fmla="*/ 4763704 w 13290803"/>
                      <a:gd name="connsiteY31" fmla="*/ 26822 h 26822"/>
                      <a:gd name="connsiteX32" fmla="*/ 4462912 w 13290803"/>
                      <a:gd name="connsiteY32" fmla="*/ 26822 h 26822"/>
                      <a:gd name="connsiteX33" fmla="*/ 3497580 w 13290803"/>
                      <a:gd name="connsiteY33" fmla="*/ 26822 h 26822"/>
                      <a:gd name="connsiteX34" fmla="*/ 2930972 w 13290803"/>
                      <a:gd name="connsiteY34" fmla="*/ 26822 h 26822"/>
                      <a:gd name="connsiteX35" fmla="*/ 2098548 w 13290803"/>
                      <a:gd name="connsiteY35" fmla="*/ 26822 h 26822"/>
                      <a:gd name="connsiteX36" fmla="*/ 1797756 w 13290803"/>
                      <a:gd name="connsiteY36" fmla="*/ 26822 h 26822"/>
                      <a:gd name="connsiteX37" fmla="*/ 832424 w 13290803"/>
                      <a:gd name="connsiteY37" fmla="*/ 26822 h 26822"/>
                      <a:gd name="connsiteX38" fmla="*/ 0 w 13290803"/>
                      <a:gd name="connsiteY38" fmla="*/ 26822 h 26822"/>
                      <a:gd name="connsiteX39" fmla="*/ 0 w 13290803"/>
                      <a:gd name="connsiteY39"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290803" h="26822" fill="none" extrusionOk="0">
                        <a:moveTo>
                          <a:pt x="0" y="0"/>
                        </a:moveTo>
                        <a:cubicBezTo>
                          <a:pt x="265856" y="-9905"/>
                          <a:pt x="539934" y="19777"/>
                          <a:pt x="699516" y="0"/>
                        </a:cubicBezTo>
                        <a:cubicBezTo>
                          <a:pt x="859098" y="-19777"/>
                          <a:pt x="1250890" y="26422"/>
                          <a:pt x="1399032" y="0"/>
                        </a:cubicBezTo>
                        <a:cubicBezTo>
                          <a:pt x="1547174" y="-26422"/>
                          <a:pt x="2090557" y="-3875"/>
                          <a:pt x="2364364" y="0"/>
                        </a:cubicBezTo>
                        <a:cubicBezTo>
                          <a:pt x="2638171" y="3875"/>
                          <a:pt x="2792739" y="-26646"/>
                          <a:pt x="2930972" y="0"/>
                        </a:cubicBezTo>
                        <a:cubicBezTo>
                          <a:pt x="3069205" y="26646"/>
                          <a:pt x="3243572" y="-14868"/>
                          <a:pt x="3497580" y="0"/>
                        </a:cubicBezTo>
                        <a:cubicBezTo>
                          <a:pt x="3751588" y="14868"/>
                          <a:pt x="3908789" y="29673"/>
                          <a:pt x="4197096" y="0"/>
                        </a:cubicBezTo>
                        <a:cubicBezTo>
                          <a:pt x="4485403" y="-29673"/>
                          <a:pt x="4726353" y="41237"/>
                          <a:pt x="5029520" y="0"/>
                        </a:cubicBezTo>
                        <a:cubicBezTo>
                          <a:pt x="5332687" y="-41237"/>
                          <a:pt x="5619298" y="-17186"/>
                          <a:pt x="5861944" y="0"/>
                        </a:cubicBezTo>
                        <a:cubicBezTo>
                          <a:pt x="6104590" y="17186"/>
                          <a:pt x="6375071" y="-34223"/>
                          <a:pt x="6694368" y="0"/>
                        </a:cubicBezTo>
                        <a:cubicBezTo>
                          <a:pt x="7013665" y="34223"/>
                          <a:pt x="7331957" y="-2789"/>
                          <a:pt x="7659700" y="0"/>
                        </a:cubicBezTo>
                        <a:cubicBezTo>
                          <a:pt x="7987443" y="2789"/>
                          <a:pt x="8065470" y="-537"/>
                          <a:pt x="8359216" y="0"/>
                        </a:cubicBezTo>
                        <a:cubicBezTo>
                          <a:pt x="8652962" y="537"/>
                          <a:pt x="8795351" y="10068"/>
                          <a:pt x="9191640" y="0"/>
                        </a:cubicBezTo>
                        <a:cubicBezTo>
                          <a:pt x="9587929" y="-10068"/>
                          <a:pt x="9719407" y="-7390"/>
                          <a:pt x="9891155" y="0"/>
                        </a:cubicBezTo>
                        <a:cubicBezTo>
                          <a:pt x="10062904" y="7390"/>
                          <a:pt x="10299538" y="-34150"/>
                          <a:pt x="10590671" y="0"/>
                        </a:cubicBezTo>
                        <a:cubicBezTo>
                          <a:pt x="10881804" y="34150"/>
                          <a:pt x="11004856" y="-13108"/>
                          <a:pt x="11290187" y="0"/>
                        </a:cubicBezTo>
                        <a:cubicBezTo>
                          <a:pt x="11575518" y="13108"/>
                          <a:pt x="11516786" y="863"/>
                          <a:pt x="11590979" y="0"/>
                        </a:cubicBezTo>
                        <a:cubicBezTo>
                          <a:pt x="11665172" y="-863"/>
                          <a:pt x="12061034" y="16461"/>
                          <a:pt x="12423403" y="0"/>
                        </a:cubicBezTo>
                        <a:cubicBezTo>
                          <a:pt x="12785772" y="-16461"/>
                          <a:pt x="12979801" y="-34351"/>
                          <a:pt x="13290803" y="0"/>
                        </a:cubicBezTo>
                        <a:cubicBezTo>
                          <a:pt x="13291770" y="5594"/>
                          <a:pt x="13289465" y="20216"/>
                          <a:pt x="13290803" y="26822"/>
                        </a:cubicBezTo>
                        <a:cubicBezTo>
                          <a:pt x="13079441" y="6090"/>
                          <a:pt x="12869670" y="14394"/>
                          <a:pt x="12724195" y="26822"/>
                        </a:cubicBezTo>
                        <a:cubicBezTo>
                          <a:pt x="12578720" y="39250"/>
                          <a:pt x="12335594" y="16867"/>
                          <a:pt x="12024679" y="26822"/>
                        </a:cubicBezTo>
                        <a:cubicBezTo>
                          <a:pt x="11713764" y="36777"/>
                          <a:pt x="11823123" y="13280"/>
                          <a:pt x="11723887" y="26822"/>
                        </a:cubicBezTo>
                        <a:cubicBezTo>
                          <a:pt x="11624651" y="40364"/>
                          <a:pt x="11344189" y="11103"/>
                          <a:pt x="11157279" y="26822"/>
                        </a:cubicBezTo>
                        <a:cubicBezTo>
                          <a:pt x="10970369" y="42541"/>
                          <a:pt x="10731369" y="-5576"/>
                          <a:pt x="10324855" y="26822"/>
                        </a:cubicBezTo>
                        <a:cubicBezTo>
                          <a:pt x="9918341" y="59220"/>
                          <a:pt x="10052693" y="33024"/>
                          <a:pt x="9891155" y="26822"/>
                        </a:cubicBezTo>
                        <a:cubicBezTo>
                          <a:pt x="9729617" y="20620"/>
                          <a:pt x="9182131" y="73942"/>
                          <a:pt x="8925823" y="26822"/>
                        </a:cubicBezTo>
                        <a:cubicBezTo>
                          <a:pt x="8669515" y="-20298"/>
                          <a:pt x="8334344" y="7573"/>
                          <a:pt x="7960491" y="26822"/>
                        </a:cubicBezTo>
                        <a:cubicBezTo>
                          <a:pt x="7586638" y="46071"/>
                          <a:pt x="7509223" y="38312"/>
                          <a:pt x="7260976" y="26822"/>
                        </a:cubicBezTo>
                        <a:cubicBezTo>
                          <a:pt x="7012730" y="15332"/>
                          <a:pt x="6769011" y="-13466"/>
                          <a:pt x="6295644" y="26822"/>
                        </a:cubicBezTo>
                        <a:cubicBezTo>
                          <a:pt x="5822277" y="67110"/>
                          <a:pt x="5823799" y="4911"/>
                          <a:pt x="5596128" y="26822"/>
                        </a:cubicBezTo>
                        <a:cubicBezTo>
                          <a:pt x="5368457" y="48733"/>
                          <a:pt x="5009542" y="14618"/>
                          <a:pt x="4763704" y="26822"/>
                        </a:cubicBezTo>
                        <a:cubicBezTo>
                          <a:pt x="4517866" y="39026"/>
                          <a:pt x="4567000" y="16292"/>
                          <a:pt x="4462912" y="26822"/>
                        </a:cubicBezTo>
                        <a:cubicBezTo>
                          <a:pt x="4358824" y="37352"/>
                          <a:pt x="3961563" y="33689"/>
                          <a:pt x="3497580" y="26822"/>
                        </a:cubicBezTo>
                        <a:cubicBezTo>
                          <a:pt x="3033597" y="19955"/>
                          <a:pt x="3151248" y="2372"/>
                          <a:pt x="2930972" y="26822"/>
                        </a:cubicBezTo>
                        <a:cubicBezTo>
                          <a:pt x="2710696" y="51272"/>
                          <a:pt x="2280752" y="-333"/>
                          <a:pt x="2098548" y="26822"/>
                        </a:cubicBezTo>
                        <a:cubicBezTo>
                          <a:pt x="1916344" y="53977"/>
                          <a:pt x="1887861" y="19350"/>
                          <a:pt x="1797756" y="26822"/>
                        </a:cubicBezTo>
                        <a:cubicBezTo>
                          <a:pt x="1707651" y="34294"/>
                          <a:pt x="1094876" y="44214"/>
                          <a:pt x="832424" y="26822"/>
                        </a:cubicBezTo>
                        <a:cubicBezTo>
                          <a:pt x="569972" y="9430"/>
                          <a:pt x="224548" y="30732"/>
                          <a:pt x="0" y="26822"/>
                        </a:cubicBezTo>
                        <a:cubicBezTo>
                          <a:pt x="-70" y="19258"/>
                          <a:pt x="-675" y="9808"/>
                          <a:pt x="0" y="0"/>
                        </a:cubicBezTo>
                        <a:close/>
                      </a:path>
                      <a:path w="13290803" h="26822" stroke="0" extrusionOk="0">
                        <a:moveTo>
                          <a:pt x="0" y="0"/>
                        </a:moveTo>
                        <a:cubicBezTo>
                          <a:pt x="183811" y="-6023"/>
                          <a:pt x="387348" y="-8697"/>
                          <a:pt x="566608" y="0"/>
                        </a:cubicBezTo>
                        <a:cubicBezTo>
                          <a:pt x="745868" y="8697"/>
                          <a:pt x="727166" y="8260"/>
                          <a:pt x="867400" y="0"/>
                        </a:cubicBezTo>
                        <a:cubicBezTo>
                          <a:pt x="1007634" y="-8260"/>
                          <a:pt x="1526295" y="32577"/>
                          <a:pt x="1832732" y="0"/>
                        </a:cubicBezTo>
                        <a:cubicBezTo>
                          <a:pt x="2139169" y="-32577"/>
                          <a:pt x="2119241" y="9252"/>
                          <a:pt x="2399340" y="0"/>
                        </a:cubicBezTo>
                        <a:cubicBezTo>
                          <a:pt x="2679439" y="-9252"/>
                          <a:pt x="2799897" y="-6936"/>
                          <a:pt x="2965948" y="0"/>
                        </a:cubicBezTo>
                        <a:cubicBezTo>
                          <a:pt x="3131999" y="6936"/>
                          <a:pt x="3574643" y="41101"/>
                          <a:pt x="3931280" y="0"/>
                        </a:cubicBezTo>
                        <a:cubicBezTo>
                          <a:pt x="4287917" y="-41101"/>
                          <a:pt x="4214737" y="-7848"/>
                          <a:pt x="4364980" y="0"/>
                        </a:cubicBezTo>
                        <a:cubicBezTo>
                          <a:pt x="4515223" y="7848"/>
                          <a:pt x="4902143" y="-31851"/>
                          <a:pt x="5330312" y="0"/>
                        </a:cubicBezTo>
                        <a:cubicBezTo>
                          <a:pt x="5758481" y="31851"/>
                          <a:pt x="5992598" y="34817"/>
                          <a:pt x="6295644" y="0"/>
                        </a:cubicBezTo>
                        <a:cubicBezTo>
                          <a:pt x="6598690" y="-34817"/>
                          <a:pt x="6799610" y="-17202"/>
                          <a:pt x="6995159" y="0"/>
                        </a:cubicBezTo>
                        <a:cubicBezTo>
                          <a:pt x="7190709" y="17202"/>
                          <a:pt x="7667507" y="-15706"/>
                          <a:pt x="7960491" y="0"/>
                        </a:cubicBezTo>
                        <a:cubicBezTo>
                          <a:pt x="8253475" y="15706"/>
                          <a:pt x="8264432" y="-9015"/>
                          <a:pt x="8527099" y="0"/>
                        </a:cubicBezTo>
                        <a:cubicBezTo>
                          <a:pt x="8789766" y="9015"/>
                          <a:pt x="8827900" y="13824"/>
                          <a:pt x="9093707" y="0"/>
                        </a:cubicBezTo>
                        <a:cubicBezTo>
                          <a:pt x="9359514" y="-13824"/>
                          <a:pt x="9753941" y="39129"/>
                          <a:pt x="9926131" y="0"/>
                        </a:cubicBezTo>
                        <a:cubicBezTo>
                          <a:pt x="10098321" y="-39129"/>
                          <a:pt x="10262317" y="26572"/>
                          <a:pt x="10492739" y="0"/>
                        </a:cubicBezTo>
                        <a:cubicBezTo>
                          <a:pt x="10723161" y="-26572"/>
                          <a:pt x="11167405" y="-45294"/>
                          <a:pt x="11458071" y="0"/>
                        </a:cubicBezTo>
                        <a:cubicBezTo>
                          <a:pt x="11748737" y="45294"/>
                          <a:pt x="12163962" y="7677"/>
                          <a:pt x="12423403" y="0"/>
                        </a:cubicBezTo>
                        <a:cubicBezTo>
                          <a:pt x="12682844" y="-7677"/>
                          <a:pt x="13028818" y="-32110"/>
                          <a:pt x="13290803" y="0"/>
                        </a:cubicBezTo>
                        <a:cubicBezTo>
                          <a:pt x="13290530" y="7090"/>
                          <a:pt x="13291197" y="15708"/>
                          <a:pt x="13290803" y="26822"/>
                        </a:cubicBezTo>
                        <a:cubicBezTo>
                          <a:pt x="13171629" y="20851"/>
                          <a:pt x="13130727" y="18827"/>
                          <a:pt x="12990011" y="26822"/>
                        </a:cubicBezTo>
                        <a:cubicBezTo>
                          <a:pt x="12849295" y="34817"/>
                          <a:pt x="12500385" y="4764"/>
                          <a:pt x="12024679" y="26822"/>
                        </a:cubicBezTo>
                        <a:cubicBezTo>
                          <a:pt x="11548973" y="48880"/>
                          <a:pt x="11554257" y="16712"/>
                          <a:pt x="11325163" y="26822"/>
                        </a:cubicBezTo>
                        <a:cubicBezTo>
                          <a:pt x="11096069" y="36932"/>
                          <a:pt x="11014001" y="16364"/>
                          <a:pt x="10891463" y="26822"/>
                        </a:cubicBezTo>
                        <a:cubicBezTo>
                          <a:pt x="10768925" y="37280"/>
                          <a:pt x="10379388" y="34619"/>
                          <a:pt x="10191947" y="26822"/>
                        </a:cubicBezTo>
                        <a:cubicBezTo>
                          <a:pt x="10004506" y="19025"/>
                          <a:pt x="9963955" y="12481"/>
                          <a:pt x="9891155" y="26822"/>
                        </a:cubicBezTo>
                        <a:cubicBezTo>
                          <a:pt x="9818355" y="41163"/>
                          <a:pt x="9662253" y="27172"/>
                          <a:pt x="9590364" y="26822"/>
                        </a:cubicBezTo>
                        <a:cubicBezTo>
                          <a:pt x="9518475" y="26472"/>
                          <a:pt x="9167440" y="369"/>
                          <a:pt x="8890848" y="26822"/>
                        </a:cubicBezTo>
                        <a:cubicBezTo>
                          <a:pt x="8614256" y="53275"/>
                          <a:pt x="8586993" y="43178"/>
                          <a:pt x="8457148" y="26822"/>
                        </a:cubicBezTo>
                        <a:cubicBezTo>
                          <a:pt x="8327303" y="10466"/>
                          <a:pt x="7817734" y="-5344"/>
                          <a:pt x="7624724" y="26822"/>
                        </a:cubicBezTo>
                        <a:cubicBezTo>
                          <a:pt x="7431714" y="58988"/>
                          <a:pt x="7300346" y="37589"/>
                          <a:pt x="7191024" y="26822"/>
                        </a:cubicBezTo>
                        <a:cubicBezTo>
                          <a:pt x="7081702" y="16055"/>
                          <a:pt x="6540704" y="32711"/>
                          <a:pt x="6358600" y="26822"/>
                        </a:cubicBezTo>
                        <a:cubicBezTo>
                          <a:pt x="6176496" y="20933"/>
                          <a:pt x="6168083" y="17830"/>
                          <a:pt x="6057808" y="26822"/>
                        </a:cubicBezTo>
                        <a:cubicBezTo>
                          <a:pt x="5947533" y="35814"/>
                          <a:pt x="5449420" y="56537"/>
                          <a:pt x="5225384" y="26822"/>
                        </a:cubicBezTo>
                        <a:cubicBezTo>
                          <a:pt x="5001348" y="-2893"/>
                          <a:pt x="4911732" y="34589"/>
                          <a:pt x="4791684" y="26822"/>
                        </a:cubicBezTo>
                        <a:cubicBezTo>
                          <a:pt x="4671636" y="19055"/>
                          <a:pt x="4581564" y="17180"/>
                          <a:pt x="4490892" y="26822"/>
                        </a:cubicBezTo>
                        <a:cubicBezTo>
                          <a:pt x="4400220" y="36464"/>
                          <a:pt x="4162595" y="34131"/>
                          <a:pt x="4057192" y="26822"/>
                        </a:cubicBezTo>
                        <a:cubicBezTo>
                          <a:pt x="3951789" y="19513"/>
                          <a:pt x="3576513" y="20922"/>
                          <a:pt x="3224769" y="26822"/>
                        </a:cubicBezTo>
                        <a:cubicBezTo>
                          <a:pt x="2873025" y="32722"/>
                          <a:pt x="2950209" y="7938"/>
                          <a:pt x="2791069" y="26822"/>
                        </a:cubicBezTo>
                        <a:cubicBezTo>
                          <a:pt x="2631929" y="45706"/>
                          <a:pt x="2564034" y="40876"/>
                          <a:pt x="2490277" y="26822"/>
                        </a:cubicBezTo>
                        <a:cubicBezTo>
                          <a:pt x="2416520" y="12768"/>
                          <a:pt x="2220848" y="38109"/>
                          <a:pt x="2056577" y="26822"/>
                        </a:cubicBezTo>
                        <a:cubicBezTo>
                          <a:pt x="1892306" y="15535"/>
                          <a:pt x="1668112" y="38323"/>
                          <a:pt x="1489969" y="26822"/>
                        </a:cubicBezTo>
                        <a:cubicBezTo>
                          <a:pt x="1311826" y="15321"/>
                          <a:pt x="997322" y="8343"/>
                          <a:pt x="790453" y="26822"/>
                        </a:cubicBezTo>
                        <a:cubicBezTo>
                          <a:pt x="583584" y="45301"/>
                          <a:pt x="354488" y="-838"/>
                          <a:pt x="0" y="26822"/>
                        </a:cubicBezTo>
                        <a:cubicBezTo>
                          <a:pt x="306" y="14439"/>
                          <a:pt x="561" y="117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Text Placeholder 2">
            <a:extLst>
              <a:ext uri="{FF2B5EF4-FFF2-40B4-BE49-F238E27FC236}">
                <a16:creationId xmlns:a16="http://schemas.microsoft.com/office/drawing/2014/main" id="{82740F7D-321C-4C71-854A-14EC638657B1}"/>
              </a:ext>
            </a:extLst>
          </p:cNvPr>
          <p:cNvGraphicFramePr/>
          <p:nvPr>
            <p:extLst>
              <p:ext uri="{D42A27DB-BD31-4B8C-83A1-F6EECF244321}">
                <p14:modId xmlns:p14="http://schemas.microsoft.com/office/powerpoint/2010/main" val="3202967331"/>
              </p:ext>
            </p:extLst>
          </p:nvPr>
        </p:nvGraphicFramePr>
        <p:xfrm>
          <a:off x="1068705" y="3015192"/>
          <a:ext cx="13790295" cy="6662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9972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0913" cy="100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D5D88E-1272-4156-9969-7F13BF85450B}"/>
              </a:ext>
            </a:extLst>
          </p:cNvPr>
          <p:cNvSpPr>
            <a:spLocks noGrp="1"/>
          </p:cNvSpPr>
          <p:nvPr>
            <p:ph type="title"/>
          </p:nvPr>
        </p:nvSpPr>
        <p:spPr>
          <a:xfrm>
            <a:off x="729928" y="349857"/>
            <a:ext cx="14048613" cy="2103808"/>
          </a:xfrm>
        </p:spPr>
        <p:txBody>
          <a:bodyPr anchor="b">
            <a:normAutofit/>
          </a:bodyPr>
          <a:lstStyle/>
          <a:p>
            <a:pPr>
              <a:lnSpc>
                <a:spcPct val="90000"/>
              </a:lnSpc>
            </a:pPr>
            <a:r>
              <a:rPr lang="en-US" sz="7400" b="1">
                <a:solidFill>
                  <a:schemeClr val="tx1"/>
                </a:solidFill>
                <a:latin typeface="Acumin Pro Black"/>
              </a:rPr>
              <a:t>PROJECT COMPLIANCE WITH COMMUNITY GOALS (Cont.)</a:t>
            </a:r>
          </a:p>
        </p:txBody>
      </p:sp>
      <p:sp>
        <p:nvSpPr>
          <p:cNvPr id="4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9928" y="2466264"/>
            <a:ext cx="13990320" cy="26822"/>
          </a:xfrm>
          <a:custGeom>
            <a:avLst/>
            <a:gdLst>
              <a:gd name="connsiteX0" fmla="*/ 0 w 13990320"/>
              <a:gd name="connsiteY0" fmla="*/ 0 h 26822"/>
              <a:gd name="connsiteX1" fmla="*/ 419710 w 13990320"/>
              <a:gd name="connsiteY1" fmla="*/ 0 h 26822"/>
              <a:gd name="connsiteX2" fmla="*/ 1119226 w 13990320"/>
              <a:gd name="connsiteY2" fmla="*/ 0 h 26822"/>
              <a:gd name="connsiteX3" fmla="*/ 1678838 w 13990320"/>
              <a:gd name="connsiteY3" fmla="*/ 0 h 26822"/>
              <a:gd name="connsiteX4" fmla="*/ 1958645 w 13990320"/>
              <a:gd name="connsiteY4" fmla="*/ 0 h 26822"/>
              <a:gd name="connsiteX5" fmla="*/ 2937967 w 13990320"/>
              <a:gd name="connsiteY5" fmla="*/ 0 h 26822"/>
              <a:gd name="connsiteX6" fmla="*/ 3217774 w 13990320"/>
              <a:gd name="connsiteY6" fmla="*/ 0 h 26822"/>
              <a:gd name="connsiteX7" fmla="*/ 3497580 w 13990320"/>
              <a:gd name="connsiteY7" fmla="*/ 0 h 26822"/>
              <a:gd name="connsiteX8" fmla="*/ 4057193 w 13990320"/>
              <a:gd name="connsiteY8" fmla="*/ 0 h 26822"/>
              <a:gd name="connsiteX9" fmla="*/ 4756709 w 13990320"/>
              <a:gd name="connsiteY9" fmla="*/ 0 h 26822"/>
              <a:gd name="connsiteX10" fmla="*/ 5596128 w 13990320"/>
              <a:gd name="connsiteY10" fmla="*/ 0 h 26822"/>
              <a:gd name="connsiteX11" fmla="*/ 6435547 w 13990320"/>
              <a:gd name="connsiteY11" fmla="*/ 0 h 26822"/>
              <a:gd name="connsiteX12" fmla="*/ 7135063 w 13990320"/>
              <a:gd name="connsiteY12" fmla="*/ 0 h 26822"/>
              <a:gd name="connsiteX13" fmla="*/ 7414870 w 13990320"/>
              <a:gd name="connsiteY13" fmla="*/ 0 h 26822"/>
              <a:gd name="connsiteX14" fmla="*/ 7974482 w 13990320"/>
              <a:gd name="connsiteY14" fmla="*/ 0 h 26822"/>
              <a:gd name="connsiteX15" fmla="*/ 8394192 w 13990320"/>
              <a:gd name="connsiteY15" fmla="*/ 0 h 26822"/>
              <a:gd name="connsiteX16" fmla="*/ 9233611 w 13990320"/>
              <a:gd name="connsiteY16" fmla="*/ 0 h 26822"/>
              <a:gd name="connsiteX17" fmla="*/ 9653321 w 13990320"/>
              <a:gd name="connsiteY17" fmla="*/ 0 h 26822"/>
              <a:gd name="connsiteX18" fmla="*/ 10632643 w 13990320"/>
              <a:gd name="connsiteY18" fmla="*/ 0 h 26822"/>
              <a:gd name="connsiteX19" fmla="*/ 10912450 w 13990320"/>
              <a:gd name="connsiteY19" fmla="*/ 0 h 26822"/>
              <a:gd name="connsiteX20" fmla="*/ 11332159 w 13990320"/>
              <a:gd name="connsiteY20" fmla="*/ 0 h 26822"/>
              <a:gd name="connsiteX21" fmla="*/ 11891772 w 13990320"/>
              <a:gd name="connsiteY21" fmla="*/ 0 h 26822"/>
              <a:gd name="connsiteX22" fmla="*/ 12451385 w 13990320"/>
              <a:gd name="connsiteY22" fmla="*/ 0 h 26822"/>
              <a:gd name="connsiteX23" fmla="*/ 13290804 w 13990320"/>
              <a:gd name="connsiteY23" fmla="*/ 0 h 26822"/>
              <a:gd name="connsiteX24" fmla="*/ 13990320 w 13990320"/>
              <a:gd name="connsiteY24" fmla="*/ 0 h 26822"/>
              <a:gd name="connsiteX25" fmla="*/ 13990320 w 13990320"/>
              <a:gd name="connsiteY25" fmla="*/ 26822 h 26822"/>
              <a:gd name="connsiteX26" fmla="*/ 13290804 w 13990320"/>
              <a:gd name="connsiteY26" fmla="*/ 26822 h 26822"/>
              <a:gd name="connsiteX27" fmla="*/ 12591288 w 13990320"/>
              <a:gd name="connsiteY27" fmla="*/ 26822 h 26822"/>
              <a:gd name="connsiteX28" fmla="*/ 11751869 w 13990320"/>
              <a:gd name="connsiteY28" fmla="*/ 26822 h 26822"/>
              <a:gd name="connsiteX29" fmla="*/ 10772546 w 13990320"/>
              <a:gd name="connsiteY29" fmla="*/ 26822 h 26822"/>
              <a:gd name="connsiteX30" fmla="*/ 10212934 w 13990320"/>
              <a:gd name="connsiteY30" fmla="*/ 26822 h 26822"/>
              <a:gd name="connsiteX31" fmla="*/ 9373514 w 13990320"/>
              <a:gd name="connsiteY31" fmla="*/ 26822 h 26822"/>
              <a:gd name="connsiteX32" fmla="*/ 8394192 w 13990320"/>
              <a:gd name="connsiteY32" fmla="*/ 26822 h 26822"/>
              <a:gd name="connsiteX33" fmla="*/ 7974482 w 13990320"/>
              <a:gd name="connsiteY33" fmla="*/ 26822 h 26822"/>
              <a:gd name="connsiteX34" fmla="*/ 7135063 w 13990320"/>
              <a:gd name="connsiteY34" fmla="*/ 26822 h 26822"/>
              <a:gd name="connsiteX35" fmla="*/ 6715354 w 13990320"/>
              <a:gd name="connsiteY35" fmla="*/ 26822 h 26822"/>
              <a:gd name="connsiteX36" fmla="*/ 6435547 w 13990320"/>
              <a:gd name="connsiteY36" fmla="*/ 26822 h 26822"/>
              <a:gd name="connsiteX37" fmla="*/ 5736031 w 13990320"/>
              <a:gd name="connsiteY37" fmla="*/ 26822 h 26822"/>
              <a:gd name="connsiteX38" fmla="*/ 5456225 w 13990320"/>
              <a:gd name="connsiteY38" fmla="*/ 26822 h 26822"/>
              <a:gd name="connsiteX39" fmla="*/ 4616806 w 13990320"/>
              <a:gd name="connsiteY39" fmla="*/ 26822 h 26822"/>
              <a:gd name="connsiteX40" fmla="*/ 4057193 w 13990320"/>
              <a:gd name="connsiteY40" fmla="*/ 26822 h 26822"/>
              <a:gd name="connsiteX41" fmla="*/ 3357677 w 13990320"/>
              <a:gd name="connsiteY41" fmla="*/ 26822 h 26822"/>
              <a:gd name="connsiteX42" fmla="*/ 2937967 w 13990320"/>
              <a:gd name="connsiteY42" fmla="*/ 26822 h 26822"/>
              <a:gd name="connsiteX43" fmla="*/ 2238451 w 13990320"/>
              <a:gd name="connsiteY43" fmla="*/ 26822 h 26822"/>
              <a:gd name="connsiteX44" fmla="*/ 1399032 w 13990320"/>
              <a:gd name="connsiteY44" fmla="*/ 26822 h 26822"/>
              <a:gd name="connsiteX45" fmla="*/ 839419 w 13990320"/>
              <a:gd name="connsiteY45" fmla="*/ 26822 h 26822"/>
              <a:gd name="connsiteX46" fmla="*/ 0 w 13990320"/>
              <a:gd name="connsiteY46" fmla="*/ 26822 h 26822"/>
              <a:gd name="connsiteX47" fmla="*/ 0 w 13990320"/>
              <a:gd name="connsiteY47" fmla="*/ 0 h 26822"/>
              <a:gd name="connsiteX0" fmla="*/ 0 w 13990320"/>
              <a:gd name="connsiteY0" fmla="*/ 0 h 26822"/>
              <a:gd name="connsiteX1" fmla="*/ 419710 w 13990320"/>
              <a:gd name="connsiteY1" fmla="*/ 0 h 26822"/>
              <a:gd name="connsiteX2" fmla="*/ 699516 w 13990320"/>
              <a:gd name="connsiteY2" fmla="*/ 0 h 26822"/>
              <a:gd name="connsiteX3" fmla="*/ 1119226 w 13990320"/>
              <a:gd name="connsiteY3" fmla="*/ 0 h 26822"/>
              <a:gd name="connsiteX4" fmla="*/ 1818742 w 13990320"/>
              <a:gd name="connsiteY4" fmla="*/ 0 h 26822"/>
              <a:gd name="connsiteX5" fmla="*/ 2658161 w 13990320"/>
              <a:gd name="connsiteY5" fmla="*/ 0 h 26822"/>
              <a:gd name="connsiteX6" fmla="*/ 3637483 w 13990320"/>
              <a:gd name="connsiteY6" fmla="*/ 0 h 26822"/>
              <a:gd name="connsiteX7" fmla="*/ 4616806 w 13990320"/>
              <a:gd name="connsiteY7" fmla="*/ 0 h 26822"/>
              <a:gd name="connsiteX8" fmla="*/ 5176418 w 13990320"/>
              <a:gd name="connsiteY8" fmla="*/ 0 h 26822"/>
              <a:gd name="connsiteX9" fmla="*/ 6015838 w 13990320"/>
              <a:gd name="connsiteY9" fmla="*/ 0 h 26822"/>
              <a:gd name="connsiteX10" fmla="*/ 6715354 w 13990320"/>
              <a:gd name="connsiteY10" fmla="*/ 0 h 26822"/>
              <a:gd name="connsiteX11" fmla="*/ 7274966 w 13990320"/>
              <a:gd name="connsiteY11" fmla="*/ 0 h 26822"/>
              <a:gd name="connsiteX12" fmla="*/ 8114386 w 13990320"/>
              <a:gd name="connsiteY12" fmla="*/ 0 h 26822"/>
              <a:gd name="connsiteX13" fmla="*/ 8394192 w 13990320"/>
              <a:gd name="connsiteY13" fmla="*/ 0 h 26822"/>
              <a:gd name="connsiteX14" fmla="*/ 8953805 w 13990320"/>
              <a:gd name="connsiteY14" fmla="*/ 0 h 26822"/>
              <a:gd name="connsiteX15" fmla="*/ 9653321 w 13990320"/>
              <a:gd name="connsiteY15" fmla="*/ 0 h 26822"/>
              <a:gd name="connsiteX16" fmla="*/ 10492740 w 13990320"/>
              <a:gd name="connsiteY16" fmla="*/ 0 h 26822"/>
              <a:gd name="connsiteX17" fmla="*/ 11192256 w 13990320"/>
              <a:gd name="connsiteY17" fmla="*/ 0 h 26822"/>
              <a:gd name="connsiteX18" fmla="*/ 12171578 w 13990320"/>
              <a:gd name="connsiteY18" fmla="*/ 0 h 26822"/>
              <a:gd name="connsiteX19" fmla="*/ 12451385 w 13990320"/>
              <a:gd name="connsiteY19" fmla="*/ 0 h 26822"/>
              <a:gd name="connsiteX20" fmla="*/ 13150901 w 13990320"/>
              <a:gd name="connsiteY20" fmla="*/ 0 h 26822"/>
              <a:gd name="connsiteX21" fmla="*/ 13990320 w 13990320"/>
              <a:gd name="connsiteY21" fmla="*/ 0 h 26822"/>
              <a:gd name="connsiteX22" fmla="*/ 13990320 w 13990320"/>
              <a:gd name="connsiteY22" fmla="*/ 26822 h 26822"/>
              <a:gd name="connsiteX23" fmla="*/ 13570610 w 13990320"/>
              <a:gd name="connsiteY23" fmla="*/ 26822 h 26822"/>
              <a:gd name="connsiteX24" fmla="*/ 12871094 w 13990320"/>
              <a:gd name="connsiteY24" fmla="*/ 26822 h 26822"/>
              <a:gd name="connsiteX25" fmla="*/ 12591288 w 13990320"/>
              <a:gd name="connsiteY25" fmla="*/ 26822 h 26822"/>
              <a:gd name="connsiteX26" fmla="*/ 12171578 w 13990320"/>
              <a:gd name="connsiteY26" fmla="*/ 26822 h 26822"/>
              <a:gd name="connsiteX27" fmla="*/ 11332159 w 13990320"/>
              <a:gd name="connsiteY27" fmla="*/ 26822 h 26822"/>
              <a:gd name="connsiteX28" fmla="*/ 10352837 w 13990320"/>
              <a:gd name="connsiteY28" fmla="*/ 26822 h 26822"/>
              <a:gd name="connsiteX29" fmla="*/ 9933127 w 13990320"/>
              <a:gd name="connsiteY29" fmla="*/ 26822 h 26822"/>
              <a:gd name="connsiteX30" fmla="*/ 9233611 w 13990320"/>
              <a:gd name="connsiteY30" fmla="*/ 26822 h 26822"/>
              <a:gd name="connsiteX31" fmla="*/ 8813902 w 13990320"/>
              <a:gd name="connsiteY31" fmla="*/ 26822 h 26822"/>
              <a:gd name="connsiteX32" fmla="*/ 7974482 w 13990320"/>
              <a:gd name="connsiteY32" fmla="*/ 26822 h 26822"/>
              <a:gd name="connsiteX33" fmla="*/ 7414870 w 13990320"/>
              <a:gd name="connsiteY33" fmla="*/ 26822 h 26822"/>
              <a:gd name="connsiteX34" fmla="*/ 6995160 w 13990320"/>
              <a:gd name="connsiteY34" fmla="*/ 26822 h 26822"/>
              <a:gd name="connsiteX35" fmla="*/ 6715354 w 13990320"/>
              <a:gd name="connsiteY35" fmla="*/ 26822 h 26822"/>
              <a:gd name="connsiteX36" fmla="*/ 6015838 w 13990320"/>
              <a:gd name="connsiteY36" fmla="*/ 26822 h 26822"/>
              <a:gd name="connsiteX37" fmla="*/ 5176418 w 13990320"/>
              <a:gd name="connsiteY37" fmla="*/ 26822 h 26822"/>
              <a:gd name="connsiteX38" fmla="*/ 4476902 w 13990320"/>
              <a:gd name="connsiteY38" fmla="*/ 26822 h 26822"/>
              <a:gd name="connsiteX39" fmla="*/ 3497580 w 13990320"/>
              <a:gd name="connsiteY39" fmla="*/ 26822 h 26822"/>
              <a:gd name="connsiteX40" fmla="*/ 2937967 w 13990320"/>
              <a:gd name="connsiteY40" fmla="*/ 26822 h 26822"/>
              <a:gd name="connsiteX41" fmla="*/ 2658161 w 13990320"/>
              <a:gd name="connsiteY41" fmla="*/ 26822 h 26822"/>
              <a:gd name="connsiteX42" fmla="*/ 2378354 w 13990320"/>
              <a:gd name="connsiteY42" fmla="*/ 26822 h 26822"/>
              <a:gd name="connsiteX43" fmla="*/ 1538935 w 13990320"/>
              <a:gd name="connsiteY43" fmla="*/ 26822 h 26822"/>
              <a:gd name="connsiteX44" fmla="*/ 839419 w 13990320"/>
              <a:gd name="connsiteY44" fmla="*/ 26822 h 26822"/>
              <a:gd name="connsiteX45" fmla="*/ 0 w 13990320"/>
              <a:gd name="connsiteY45" fmla="*/ 26822 h 26822"/>
              <a:gd name="connsiteX46" fmla="*/ 0 w 13990320"/>
              <a:gd name="connsiteY46"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990320" h="26822" fill="none" extrusionOk="0">
                <a:moveTo>
                  <a:pt x="0" y="0"/>
                </a:moveTo>
                <a:cubicBezTo>
                  <a:pt x="79280" y="1808"/>
                  <a:pt x="303566" y="41080"/>
                  <a:pt x="419710" y="0"/>
                </a:cubicBezTo>
                <a:cubicBezTo>
                  <a:pt x="512720" y="-48606"/>
                  <a:pt x="776050" y="-28490"/>
                  <a:pt x="1119226" y="0"/>
                </a:cubicBezTo>
                <a:cubicBezTo>
                  <a:pt x="1422343" y="4108"/>
                  <a:pt x="1483261" y="-23771"/>
                  <a:pt x="1678838" y="0"/>
                </a:cubicBezTo>
                <a:cubicBezTo>
                  <a:pt x="1867471" y="11757"/>
                  <a:pt x="1896180" y="11670"/>
                  <a:pt x="1958645" y="0"/>
                </a:cubicBezTo>
                <a:cubicBezTo>
                  <a:pt x="1988203" y="18339"/>
                  <a:pt x="2732389" y="22008"/>
                  <a:pt x="2937967" y="0"/>
                </a:cubicBezTo>
                <a:cubicBezTo>
                  <a:pt x="3143987" y="-25489"/>
                  <a:pt x="3095842" y="8799"/>
                  <a:pt x="3217774" y="0"/>
                </a:cubicBezTo>
                <a:cubicBezTo>
                  <a:pt x="3338856" y="-3866"/>
                  <a:pt x="3419083" y="-8736"/>
                  <a:pt x="3497580" y="0"/>
                </a:cubicBezTo>
                <a:cubicBezTo>
                  <a:pt x="3583370" y="-5406"/>
                  <a:pt x="3794329" y="24513"/>
                  <a:pt x="4057193" y="0"/>
                </a:cubicBezTo>
                <a:cubicBezTo>
                  <a:pt x="4294845" y="5090"/>
                  <a:pt x="4428939" y="43312"/>
                  <a:pt x="4756709" y="0"/>
                </a:cubicBezTo>
                <a:cubicBezTo>
                  <a:pt x="5075479" y="13533"/>
                  <a:pt x="5407757" y="38658"/>
                  <a:pt x="5596128" y="0"/>
                </a:cubicBezTo>
                <a:cubicBezTo>
                  <a:pt x="5826682" y="-40130"/>
                  <a:pt x="6036113" y="-8157"/>
                  <a:pt x="6435547" y="0"/>
                </a:cubicBezTo>
                <a:cubicBezTo>
                  <a:pt x="6835592" y="52289"/>
                  <a:pt x="6899401" y="-48122"/>
                  <a:pt x="7135063" y="0"/>
                </a:cubicBezTo>
                <a:cubicBezTo>
                  <a:pt x="7366999" y="29162"/>
                  <a:pt x="7357616" y="8110"/>
                  <a:pt x="7414870" y="0"/>
                </a:cubicBezTo>
                <a:cubicBezTo>
                  <a:pt x="7477940" y="648"/>
                  <a:pt x="7870247" y="20627"/>
                  <a:pt x="7974482" y="0"/>
                </a:cubicBezTo>
                <a:cubicBezTo>
                  <a:pt x="8086381" y="3534"/>
                  <a:pt x="8246142" y="-15447"/>
                  <a:pt x="8394192" y="0"/>
                </a:cubicBezTo>
                <a:cubicBezTo>
                  <a:pt x="8502121" y="54018"/>
                  <a:pt x="8949878" y="-51934"/>
                  <a:pt x="9233611" y="0"/>
                </a:cubicBezTo>
                <a:cubicBezTo>
                  <a:pt x="9516473" y="15625"/>
                  <a:pt x="9469773" y="-2836"/>
                  <a:pt x="9653321" y="0"/>
                </a:cubicBezTo>
                <a:cubicBezTo>
                  <a:pt x="9848166" y="-12287"/>
                  <a:pt x="10153686" y="57630"/>
                  <a:pt x="10632643" y="0"/>
                </a:cubicBezTo>
                <a:cubicBezTo>
                  <a:pt x="11107566" y="-33304"/>
                  <a:pt x="10807943" y="10941"/>
                  <a:pt x="10912450" y="0"/>
                </a:cubicBezTo>
                <a:cubicBezTo>
                  <a:pt x="11019158" y="16913"/>
                  <a:pt x="11224355" y="-1751"/>
                  <a:pt x="11332159" y="0"/>
                </a:cubicBezTo>
                <a:cubicBezTo>
                  <a:pt x="11465235" y="-19532"/>
                  <a:pt x="11645685" y="5256"/>
                  <a:pt x="11891772" y="0"/>
                </a:cubicBezTo>
                <a:cubicBezTo>
                  <a:pt x="12166201" y="8764"/>
                  <a:pt x="12178007" y="1827"/>
                  <a:pt x="12451385" y="0"/>
                </a:cubicBezTo>
                <a:cubicBezTo>
                  <a:pt x="12715068" y="2268"/>
                  <a:pt x="13010746" y="13459"/>
                  <a:pt x="13290804" y="0"/>
                </a:cubicBezTo>
                <a:cubicBezTo>
                  <a:pt x="13610348" y="4234"/>
                  <a:pt x="13728535" y="-20193"/>
                  <a:pt x="13990320" y="0"/>
                </a:cubicBezTo>
                <a:cubicBezTo>
                  <a:pt x="13988166" y="7799"/>
                  <a:pt x="13988878" y="15275"/>
                  <a:pt x="13990320" y="26822"/>
                </a:cubicBezTo>
                <a:cubicBezTo>
                  <a:pt x="13683211" y="55462"/>
                  <a:pt x="13534698" y="17080"/>
                  <a:pt x="13290804" y="26822"/>
                </a:cubicBezTo>
                <a:cubicBezTo>
                  <a:pt x="13004512" y="56014"/>
                  <a:pt x="12849693" y="45271"/>
                  <a:pt x="12591288" y="26822"/>
                </a:cubicBezTo>
                <a:cubicBezTo>
                  <a:pt x="12308771" y="-14711"/>
                  <a:pt x="11971243" y="-1761"/>
                  <a:pt x="11751869" y="26822"/>
                </a:cubicBezTo>
                <a:cubicBezTo>
                  <a:pt x="11474426" y="46080"/>
                  <a:pt x="11263752" y="8535"/>
                  <a:pt x="10772546" y="26822"/>
                </a:cubicBezTo>
                <a:cubicBezTo>
                  <a:pt x="10273433" y="-3890"/>
                  <a:pt x="10408461" y="7606"/>
                  <a:pt x="10212934" y="26822"/>
                </a:cubicBezTo>
                <a:cubicBezTo>
                  <a:pt x="10004607" y="29700"/>
                  <a:pt x="9677187" y="45885"/>
                  <a:pt x="9373514" y="26822"/>
                </a:cubicBezTo>
                <a:cubicBezTo>
                  <a:pt x="9085601" y="-10042"/>
                  <a:pt x="8711043" y="61445"/>
                  <a:pt x="8394192" y="26822"/>
                </a:cubicBezTo>
                <a:cubicBezTo>
                  <a:pt x="8094369" y="6200"/>
                  <a:pt x="8152120" y="32525"/>
                  <a:pt x="7974482" y="26822"/>
                </a:cubicBezTo>
                <a:cubicBezTo>
                  <a:pt x="7832662" y="177"/>
                  <a:pt x="7324395" y="-23144"/>
                  <a:pt x="7135063" y="26822"/>
                </a:cubicBezTo>
                <a:cubicBezTo>
                  <a:pt x="6922024" y="74242"/>
                  <a:pt x="6871364" y="4941"/>
                  <a:pt x="6715354" y="26822"/>
                </a:cubicBezTo>
                <a:cubicBezTo>
                  <a:pt x="6562341" y="48018"/>
                  <a:pt x="6525691" y="18743"/>
                  <a:pt x="6435547" y="26822"/>
                </a:cubicBezTo>
                <a:cubicBezTo>
                  <a:pt x="6312644" y="-5706"/>
                  <a:pt x="5993014" y="17430"/>
                  <a:pt x="5736031" y="26822"/>
                </a:cubicBezTo>
                <a:cubicBezTo>
                  <a:pt x="5501323" y="46254"/>
                  <a:pt x="5547691" y="23535"/>
                  <a:pt x="5456225" y="26822"/>
                </a:cubicBezTo>
                <a:cubicBezTo>
                  <a:pt x="5405841" y="40570"/>
                  <a:pt x="4881122" y="-42522"/>
                  <a:pt x="4616806" y="26822"/>
                </a:cubicBezTo>
                <a:cubicBezTo>
                  <a:pt x="4388537" y="39952"/>
                  <a:pt x="4210885" y="39169"/>
                  <a:pt x="4057193" y="26822"/>
                </a:cubicBezTo>
                <a:cubicBezTo>
                  <a:pt x="3887399" y="33334"/>
                  <a:pt x="3527082" y="6306"/>
                  <a:pt x="3357677" y="26822"/>
                </a:cubicBezTo>
                <a:cubicBezTo>
                  <a:pt x="3191450" y="23568"/>
                  <a:pt x="3024025" y="44503"/>
                  <a:pt x="2937967" y="26822"/>
                </a:cubicBezTo>
                <a:cubicBezTo>
                  <a:pt x="2867558" y="26461"/>
                  <a:pt x="2547910" y="-36433"/>
                  <a:pt x="2238451" y="26822"/>
                </a:cubicBezTo>
                <a:cubicBezTo>
                  <a:pt x="1933291" y="34523"/>
                  <a:pt x="1552912" y="-8467"/>
                  <a:pt x="1399032" y="26822"/>
                </a:cubicBezTo>
                <a:cubicBezTo>
                  <a:pt x="1201690" y="57396"/>
                  <a:pt x="1045128" y="77439"/>
                  <a:pt x="839419" y="26822"/>
                </a:cubicBezTo>
                <a:cubicBezTo>
                  <a:pt x="668859" y="21151"/>
                  <a:pt x="177857" y="85148"/>
                  <a:pt x="0" y="26822"/>
                </a:cubicBezTo>
                <a:cubicBezTo>
                  <a:pt x="808" y="15021"/>
                  <a:pt x="-47" y="9552"/>
                  <a:pt x="0" y="0"/>
                </a:cubicBezTo>
                <a:close/>
              </a:path>
              <a:path w="13990320" h="26822" stroke="0" extrusionOk="0">
                <a:moveTo>
                  <a:pt x="0" y="0"/>
                </a:moveTo>
                <a:cubicBezTo>
                  <a:pt x="196322" y="-29794"/>
                  <a:pt x="251318" y="-4350"/>
                  <a:pt x="419710" y="0"/>
                </a:cubicBezTo>
                <a:cubicBezTo>
                  <a:pt x="590270" y="1564"/>
                  <a:pt x="643824" y="12677"/>
                  <a:pt x="699516" y="0"/>
                </a:cubicBezTo>
                <a:cubicBezTo>
                  <a:pt x="789860" y="-35761"/>
                  <a:pt x="949573" y="-2954"/>
                  <a:pt x="1119226" y="0"/>
                </a:cubicBezTo>
                <a:cubicBezTo>
                  <a:pt x="1293086" y="10952"/>
                  <a:pt x="1618988" y="-3670"/>
                  <a:pt x="1818742" y="0"/>
                </a:cubicBezTo>
                <a:cubicBezTo>
                  <a:pt x="2022452" y="-1214"/>
                  <a:pt x="2418498" y="-55955"/>
                  <a:pt x="2658161" y="0"/>
                </a:cubicBezTo>
                <a:cubicBezTo>
                  <a:pt x="2823666" y="16173"/>
                  <a:pt x="3214621" y="25741"/>
                  <a:pt x="3637483" y="0"/>
                </a:cubicBezTo>
                <a:cubicBezTo>
                  <a:pt x="4104415" y="14457"/>
                  <a:pt x="4152125" y="-5833"/>
                  <a:pt x="4616806" y="0"/>
                </a:cubicBezTo>
                <a:cubicBezTo>
                  <a:pt x="5085026" y="57"/>
                  <a:pt x="5028711" y="-16673"/>
                  <a:pt x="5176418" y="0"/>
                </a:cubicBezTo>
                <a:cubicBezTo>
                  <a:pt x="5335768" y="24874"/>
                  <a:pt x="5589185" y="14023"/>
                  <a:pt x="6015838" y="0"/>
                </a:cubicBezTo>
                <a:cubicBezTo>
                  <a:pt x="6356416" y="8951"/>
                  <a:pt x="6509607" y="23416"/>
                  <a:pt x="6715354" y="0"/>
                </a:cubicBezTo>
                <a:cubicBezTo>
                  <a:pt x="6954981" y="-13222"/>
                  <a:pt x="7082725" y="3557"/>
                  <a:pt x="7274966" y="0"/>
                </a:cubicBezTo>
                <a:cubicBezTo>
                  <a:pt x="7388112" y="-790"/>
                  <a:pt x="7844124" y="26057"/>
                  <a:pt x="8114386" y="0"/>
                </a:cubicBezTo>
                <a:cubicBezTo>
                  <a:pt x="8404786" y="1186"/>
                  <a:pt x="8269007" y="-22233"/>
                  <a:pt x="8394192" y="0"/>
                </a:cubicBezTo>
                <a:cubicBezTo>
                  <a:pt x="8527423" y="30668"/>
                  <a:pt x="8817627" y="-2847"/>
                  <a:pt x="8953805" y="0"/>
                </a:cubicBezTo>
                <a:cubicBezTo>
                  <a:pt x="9076561" y="-26987"/>
                  <a:pt x="9484662" y="9099"/>
                  <a:pt x="9653321" y="0"/>
                </a:cubicBezTo>
                <a:cubicBezTo>
                  <a:pt x="9810546" y="-7028"/>
                  <a:pt x="10275551" y="58414"/>
                  <a:pt x="10492740" y="0"/>
                </a:cubicBezTo>
                <a:cubicBezTo>
                  <a:pt x="10670816" y="-22735"/>
                  <a:pt x="10925417" y="25131"/>
                  <a:pt x="11192256" y="0"/>
                </a:cubicBezTo>
                <a:cubicBezTo>
                  <a:pt x="11432062" y="20102"/>
                  <a:pt x="11797880" y="85355"/>
                  <a:pt x="12171578" y="0"/>
                </a:cubicBezTo>
                <a:cubicBezTo>
                  <a:pt x="12571801" y="-28737"/>
                  <a:pt x="12333139" y="-28693"/>
                  <a:pt x="12451385" y="0"/>
                </a:cubicBezTo>
                <a:cubicBezTo>
                  <a:pt x="12593623" y="2017"/>
                  <a:pt x="12890789" y="-30746"/>
                  <a:pt x="13150901" y="0"/>
                </a:cubicBezTo>
                <a:cubicBezTo>
                  <a:pt x="13392317" y="53469"/>
                  <a:pt x="13809876" y="64918"/>
                  <a:pt x="13990320" y="0"/>
                </a:cubicBezTo>
                <a:cubicBezTo>
                  <a:pt x="13993043" y="6481"/>
                  <a:pt x="13992648" y="15646"/>
                  <a:pt x="13990320" y="26822"/>
                </a:cubicBezTo>
                <a:cubicBezTo>
                  <a:pt x="13828015" y="720"/>
                  <a:pt x="13689714" y="11840"/>
                  <a:pt x="13570610" y="26822"/>
                </a:cubicBezTo>
                <a:cubicBezTo>
                  <a:pt x="13467418" y="35630"/>
                  <a:pt x="13041617" y="24542"/>
                  <a:pt x="12871094" y="26822"/>
                </a:cubicBezTo>
                <a:cubicBezTo>
                  <a:pt x="12680062" y="18967"/>
                  <a:pt x="12678124" y="26585"/>
                  <a:pt x="12591288" y="26822"/>
                </a:cubicBezTo>
                <a:cubicBezTo>
                  <a:pt x="12507806" y="7948"/>
                  <a:pt x="12275082" y="27168"/>
                  <a:pt x="12171578" y="26822"/>
                </a:cubicBezTo>
                <a:cubicBezTo>
                  <a:pt x="12080426" y="-2277"/>
                  <a:pt x="11646784" y="79303"/>
                  <a:pt x="11332159" y="26822"/>
                </a:cubicBezTo>
                <a:cubicBezTo>
                  <a:pt x="11020479" y="14568"/>
                  <a:pt x="10850975" y="-2435"/>
                  <a:pt x="10352837" y="26822"/>
                </a:cubicBezTo>
                <a:cubicBezTo>
                  <a:pt x="9884002" y="58648"/>
                  <a:pt x="10077759" y="48169"/>
                  <a:pt x="9933127" y="26822"/>
                </a:cubicBezTo>
                <a:cubicBezTo>
                  <a:pt x="9783663" y="24123"/>
                  <a:pt x="9571661" y="-7150"/>
                  <a:pt x="9233611" y="26822"/>
                </a:cubicBezTo>
                <a:cubicBezTo>
                  <a:pt x="8905376" y="37602"/>
                  <a:pt x="8938694" y="10359"/>
                  <a:pt x="8813902" y="26822"/>
                </a:cubicBezTo>
                <a:cubicBezTo>
                  <a:pt x="8690053" y="-12152"/>
                  <a:pt x="8208312" y="-37316"/>
                  <a:pt x="7974482" y="26822"/>
                </a:cubicBezTo>
                <a:cubicBezTo>
                  <a:pt x="7714288" y="51348"/>
                  <a:pt x="7642417" y="41614"/>
                  <a:pt x="7414870" y="26822"/>
                </a:cubicBezTo>
                <a:cubicBezTo>
                  <a:pt x="7189144" y="15351"/>
                  <a:pt x="7177315" y="9005"/>
                  <a:pt x="6995160" y="26822"/>
                </a:cubicBezTo>
                <a:cubicBezTo>
                  <a:pt x="6808473" y="49418"/>
                  <a:pt x="6794254" y="16913"/>
                  <a:pt x="6715354" y="26822"/>
                </a:cubicBezTo>
                <a:cubicBezTo>
                  <a:pt x="6596588" y="60273"/>
                  <a:pt x="6203690" y="-16246"/>
                  <a:pt x="6015838" y="26822"/>
                </a:cubicBezTo>
                <a:cubicBezTo>
                  <a:pt x="5771838" y="101705"/>
                  <a:pt x="5493086" y="52824"/>
                  <a:pt x="5176418" y="26822"/>
                </a:cubicBezTo>
                <a:cubicBezTo>
                  <a:pt x="4886425" y="-29012"/>
                  <a:pt x="4645865" y="55043"/>
                  <a:pt x="4476902" y="26822"/>
                </a:cubicBezTo>
                <a:cubicBezTo>
                  <a:pt x="4260341" y="3411"/>
                  <a:pt x="3718372" y="5499"/>
                  <a:pt x="3497580" y="26822"/>
                </a:cubicBezTo>
                <a:cubicBezTo>
                  <a:pt x="3273939" y="19924"/>
                  <a:pt x="3112110" y="-1595"/>
                  <a:pt x="2937967" y="26822"/>
                </a:cubicBezTo>
                <a:cubicBezTo>
                  <a:pt x="2751071" y="42658"/>
                  <a:pt x="2797939" y="19575"/>
                  <a:pt x="2658161" y="26822"/>
                </a:cubicBezTo>
                <a:cubicBezTo>
                  <a:pt x="2533746" y="38961"/>
                  <a:pt x="2459972" y="13848"/>
                  <a:pt x="2378354" y="26822"/>
                </a:cubicBezTo>
                <a:cubicBezTo>
                  <a:pt x="2293779" y="55545"/>
                  <a:pt x="1716976" y="66060"/>
                  <a:pt x="1538935" y="26822"/>
                </a:cubicBezTo>
                <a:cubicBezTo>
                  <a:pt x="1310749" y="-46440"/>
                  <a:pt x="1043631" y="4710"/>
                  <a:pt x="839419" y="26822"/>
                </a:cubicBezTo>
                <a:cubicBezTo>
                  <a:pt x="680147" y="67247"/>
                  <a:pt x="342663" y="-15320"/>
                  <a:pt x="0" y="26822"/>
                </a:cubicBezTo>
                <a:cubicBezTo>
                  <a:pt x="1867" y="19318"/>
                  <a:pt x="-1446" y="11337"/>
                  <a:pt x="0" y="0"/>
                </a:cubicBezTo>
                <a:close/>
              </a:path>
              <a:path w="13990320" h="26822" fill="none" stroke="0" extrusionOk="0">
                <a:moveTo>
                  <a:pt x="0" y="0"/>
                </a:moveTo>
                <a:cubicBezTo>
                  <a:pt x="64007" y="17394"/>
                  <a:pt x="251618" y="-7660"/>
                  <a:pt x="419710" y="0"/>
                </a:cubicBezTo>
                <a:cubicBezTo>
                  <a:pt x="514929" y="-22974"/>
                  <a:pt x="783740" y="14670"/>
                  <a:pt x="1119226" y="0"/>
                </a:cubicBezTo>
                <a:cubicBezTo>
                  <a:pt x="1432117" y="-1898"/>
                  <a:pt x="1481460" y="-8756"/>
                  <a:pt x="1678838" y="0"/>
                </a:cubicBezTo>
                <a:cubicBezTo>
                  <a:pt x="1869109" y="13709"/>
                  <a:pt x="1904077" y="12804"/>
                  <a:pt x="1958645" y="0"/>
                </a:cubicBezTo>
                <a:cubicBezTo>
                  <a:pt x="2039544" y="332"/>
                  <a:pt x="2732227" y="-3649"/>
                  <a:pt x="2937967" y="0"/>
                </a:cubicBezTo>
                <a:cubicBezTo>
                  <a:pt x="3139633" y="-34459"/>
                  <a:pt x="3092953" y="16001"/>
                  <a:pt x="3217774" y="0"/>
                </a:cubicBezTo>
                <a:cubicBezTo>
                  <a:pt x="3342213" y="-3977"/>
                  <a:pt x="3406781" y="-2902"/>
                  <a:pt x="3497580" y="0"/>
                </a:cubicBezTo>
                <a:cubicBezTo>
                  <a:pt x="3565242" y="-24474"/>
                  <a:pt x="3824763" y="-58258"/>
                  <a:pt x="4057193" y="0"/>
                </a:cubicBezTo>
                <a:cubicBezTo>
                  <a:pt x="4321743" y="-15580"/>
                  <a:pt x="4404057" y="-2954"/>
                  <a:pt x="4756709" y="0"/>
                </a:cubicBezTo>
                <a:cubicBezTo>
                  <a:pt x="5086338" y="-23654"/>
                  <a:pt x="5421538" y="19029"/>
                  <a:pt x="5596128" y="0"/>
                </a:cubicBezTo>
                <a:cubicBezTo>
                  <a:pt x="5860935" y="-12103"/>
                  <a:pt x="6013872" y="-43578"/>
                  <a:pt x="6435547" y="0"/>
                </a:cubicBezTo>
                <a:cubicBezTo>
                  <a:pt x="6830017" y="34869"/>
                  <a:pt x="6890421" y="-6635"/>
                  <a:pt x="7135063" y="0"/>
                </a:cubicBezTo>
                <a:cubicBezTo>
                  <a:pt x="7361689" y="28377"/>
                  <a:pt x="7359176" y="7488"/>
                  <a:pt x="7414870" y="0"/>
                </a:cubicBezTo>
                <a:cubicBezTo>
                  <a:pt x="7473460" y="-14713"/>
                  <a:pt x="7856317" y="-7749"/>
                  <a:pt x="7974482" y="0"/>
                </a:cubicBezTo>
                <a:cubicBezTo>
                  <a:pt x="8090001" y="-28999"/>
                  <a:pt x="8250515" y="-34575"/>
                  <a:pt x="8394192" y="0"/>
                </a:cubicBezTo>
                <a:cubicBezTo>
                  <a:pt x="8542564" y="3082"/>
                  <a:pt x="8894015" y="1939"/>
                  <a:pt x="9233611" y="0"/>
                </a:cubicBezTo>
                <a:cubicBezTo>
                  <a:pt x="9511184" y="16677"/>
                  <a:pt x="9471052" y="-9289"/>
                  <a:pt x="9653321" y="0"/>
                </a:cubicBezTo>
                <a:cubicBezTo>
                  <a:pt x="9807226" y="19030"/>
                  <a:pt x="10172953" y="-22094"/>
                  <a:pt x="10632643" y="0"/>
                </a:cubicBezTo>
                <a:cubicBezTo>
                  <a:pt x="11103401" y="-45057"/>
                  <a:pt x="10797277" y="-262"/>
                  <a:pt x="10912450" y="0"/>
                </a:cubicBezTo>
                <a:cubicBezTo>
                  <a:pt x="11022035" y="-10283"/>
                  <a:pt x="11212212" y="-17527"/>
                  <a:pt x="11332159" y="0"/>
                </a:cubicBezTo>
                <a:cubicBezTo>
                  <a:pt x="11475141" y="1501"/>
                  <a:pt x="11621947" y="-45549"/>
                  <a:pt x="11891772" y="0"/>
                </a:cubicBezTo>
                <a:cubicBezTo>
                  <a:pt x="12166792" y="7880"/>
                  <a:pt x="12180825" y="426"/>
                  <a:pt x="12451385" y="0"/>
                </a:cubicBezTo>
                <a:cubicBezTo>
                  <a:pt x="12738137" y="-58597"/>
                  <a:pt x="12993537" y="-16465"/>
                  <a:pt x="13290804" y="0"/>
                </a:cubicBezTo>
                <a:cubicBezTo>
                  <a:pt x="13545466" y="37631"/>
                  <a:pt x="13760144" y="19807"/>
                  <a:pt x="13990320" y="0"/>
                </a:cubicBezTo>
                <a:cubicBezTo>
                  <a:pt x="13988721" y="7506"/>
                  <a:pt x="13990638" y="13830"/>
                  <a:pt x="13990320" y="26822"/>
                </a:cubicBezTo>
                <a:cubicBezTo>
                  <a:pt x="13658068" y="83884"/>
                  <a:pt x="13559952" y="5032"/>
                  <a:pt x="13290804" y="26822"/>
                </a:cubicBezTo>
                <a:cubicBezTo>
                  <a:pt x="13054008" y="59765"/>
                  <a:pt x="12884391" y="74930"/>
                  <a:pt x="12591288" y="26822"/>
                </a:cubicBezTo>
                <a:cubicBezTo>
                  <a:pt x="12315454" y="16304"/>
                  <a:pt x="12069685" y="54761"/>
                  <a:pt x="11751869" y="26822"/>
                </a:cubicBezTo>
                <a:cubicBezTo>
                  <a:pt x="11493750" y="56114"/>
                  <a:pt x="11245214" y="-1759"/>
                  <a:pt x="10772546" y="26822"/>
                </a:cubicBezTo>
                <a:cubicBezTo>
                  <a:pt x="10281034" y="24714"/>
                  <a:pt x="10411428" y="36101"/>
                  <a:pt x="10212934" y="26822"/>
                </a:cubicBezTo>
                <a:cubicBezTo>
                  <a:pt x="9983301" y="1797"/>
                  <a:pt x="9671365" y="10236"/>
                  <a:pt x="9373514" y="26822"/>
                </a:cubicBezTo>
                <a:cubicBezTo>
                  <a:pt x="9126435" y="61404"/>
                  <a:pt x="8679214" y="68744"/>
                  <a:pt x="8394192" y="26822"/>
                </a:cubicBezTo>
                <a:cubicBezTo>
                  <a:pt x="8096169" y="1903"/>
                  <a:pt x="8148683" y="18847"/>
                  <a:pt x="7974482" y="26822"/>
                </a:cubicBezTo>
                <a:cubicBezTo>
                  <a:pt x="7820932" y="28691"/>
                  <a:pt x="7325096" y="33384"/>
                  <a:pt x="7135063" y="26822"/>
                </a:cubicBezTo>
                <a:cubicBezTo>
                  <a:pt x="6930602" y="60727"/>
                  <a:pt x="6864922" y="1469"/>
                  <a:pt x="6715354" y="26822"/>
                </a:cubicBezTo>
                <a:cubicBezTo>
                  <a:pt x="6560954" y="39943"/>
                  <a:pt x="6535448" y="29527"/>
                  <a:pt x="6435547" y="26822"/>
                </a:cubicBezTo>
                <a:cubicBezTo>
                  <a:pt x="6356719" y="51482"/>
                  <a:pt x="5920665" y="16250"/>
                  <a:pt x="5736031" y="26822"/>
                </a:cubicBezTo>
                <a:cubicBezTo>
                  <a:pt x="5502403" y="50184"/>
                  <a:pt x="5550749" y="21622"/>
                  <a:pt x="5456225" y="26822"/>
                </a:cubicBezTo>
                <a:cubicBezTo>
                  <a:pt x="5365302" y="65353"/>
                  <a:pt x="4863424" y="54006"/>
                  <a:pt x="4616806" y="26822"/>
                </a:cubicBezTo>
                <a:cubicBezTo>
                  <a:pt x="4354171" y="40047"/>
                  <a:pt x="4239534" y="11371"/>
                  <a:pt x="4057193" y="26822"/>
                </a:cubicBezTo>
                <a:cubicBezTo>
                  <a:pt x="3893001" y="61301"/>
                  <a:pt x="3522166" y="44547"/>
                  <a:pt x="3357677" y="26822"/>
                </a:cubicBezTo>
                <a:cubicBezTo>
                  <a:pt x="3197633" y="14213"/>
                  <a:pt x="3032370" y="38838"/>
                  <a:pt x="2937967" y="26822"/>
                </a:cubicBezTo>
                <a:cubicBezTo>
                  <a:pt x="2885440" y="-38528"/>
                  <a:pt x="2545147" y="-7323"/>
                  <a:pt x="2238451" y="26822"/>
                </a:cubicBezTo>
                <a:cubicBezTo>
                  <a:pt x="1926804" y="77597"/>
                  <a:pt x="1592396" y="19422"/>
                  <a:pt x="1399032" y="26822"/>
                </a:cubicBezTo>
                <a:cubicBezTo>
                  <a:pt x="1206855" y="55760"/>
                  <a:pt x="1085496" y="34620"/>
                  <a:pt x="839419" y="26822"/>
                </a:cubicBezTo>
                <a:cubicBezTo>
                  <a:pt x="656012" y="52723"/>
                  <a:pt x="184135" y="64573"/>
                  <a:pt x="0" y="26822"/>
                </a:cubicBezTo>
                <a:cubicBezTo>
                  <a:pt x="-76" y="15457"/>
                  <a:pt x="862" y="1035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3990320"/>
                      <a:gd name="connsiteY0" fmla="*/ 0 h 26822"/>
                      <a:gd name="connsiteX1" fmla="*/ 419710 w 13990320"/>
                      <a:gd name="connsiteY1" fmla="*/ 0 h 26822"/>
                      <a:gd name="connsiteX2" fmla="*/ 1119226 w 13990320"/>
                      <a:gd name="connsiteY2" fmla="*/ 0 h 26822"/>
                      <a:gd name="connsiteX3" fmla="*/ 1678838 w 13990320"/>
                      <a:gd name="connsiteY3" fmla="*/ 0 h 26822"/>
                      <a:gd name="connsiteX4" fmla="*/ 1958645 w 13990320"/>
                      <a:gd name="connsiteY4" fmla="*/ 0 h 26822"/>
                      <a:gd name="connsiteX5" fmla="*/ 2937967 w 13990320"/>
                      <a:gd name="connsiteY5" fmla="*/ 0 h 26822"/>
                      <a:gd name="connsiteX6" fmla="*/ 3217774 w 13990320"/>
                      <a:gd name="connsiteY6" fmla="*/ 0 h 26822"/>
                      <a:gd name="connsiteX7" fmla="*/ 3497580 w 13990320"/>
                      <a:gd name="connsiteY7" fmla="*/ 0 h 26822"/>
                      <a:gd name="connsiteX8" fmla="*/ 4057193 w 13990320"/>
                      <a:gd name="connsiteY8" fmla="*/ 0 h 26822"/>
                      <a:gd name="connsiteX9" fmla="*/ 4756709 w 13990320"/>
                      <a:gd name="connsiteY9" fmla="*/ 0 h 26822"/>
                      <a:gd name="connsiteX10" fmla="*/ 5596128 w 13990320"/>
                      <a:gd name="connsiteY10" fmla="*/ 0 h 26822"/>
                      <a:gd name="connsiteX11" fmla="*/ 6435547 w 13990320"/>
                      <a:gd name="connsiteY11" fmla="*/ 0 h 26822"/>
                      <a:gd name="connsiteX12" fmla="*/ 7135063 w 13990320"/>
                      <a:gd name="connsiteY12" fmla="*/ 0 h 26822"/>
                      <a:gd name="connsiteX13" fmla="*/ 7414870 w 13990320"/>
                      <a:gd name="connsiteY13" fmla="*/ 0 h 26822"/>
                      <a:gd name="connsiteX14" fmla="*/ 7974482 w 13990320"/>
                      <a:gd name="connsiteY14" fmla="*/ 0 h 26822"/>
                      <a:gd name="connsiteX15" fmla="*/ 8394192 w 13990320"/>
                      <a:gd name="connsiteY15" fmla="*/ 0 h 26822"/>
                      <a:gd name="connsiteX16" fmla="*/ 9233611 w 13990320"/>
                      <a:gd name="connsiteY16" fmla="*/ 0 h 26822"/>
                      <a:gd name="connsiteX17" fmla="*/ 9653321 w 13990320"/>
                      <a:gd name="connsiteY17" fmla="*/ 0 h 26822"/>
                      <a:gd name="connsiteX18" fmla="*/ 10632643 w 13990320"/>
                      <a:gd name="connsiteY18" fmla="*/ 0 h 26822"/>
                      <a:gd name="connsiteX19" fmla="*/ 10912450 w 13990320"/>
                      <a:gd name="connsiteY19" fmla="*/ 0 h 26822"/>
                      <a:gd name="connsiteX20" fmla="*/ 11332159 w 13990320"/>
                      <a:gd name="connsiteY20" fmla="*/ 0 h 26822"/>
                      <a:gd name="connsiteX21" fmla="*/ 11891772 w 13990320"/>
                      <a:gd name="connsiteY21" fmla="*/ 0 h 26822"/>
                      <a:gd name="connsiteX22" fmla="*/ 12451385 w 13990320"/>
                      <a:gd name="connsiteY22" fmla="*/ 0 h 26822"/>
                      <a:gd name="connsiteX23" fmla="*/ 13290804 w 13990320"/>
                      <a:gd name="connsiteY23" fmla="*/ 0 h 26822"/>
                      <a:gd name="connsiteX24" fmla="*/ 13990320 w 13990320"/>
                      <a:gd name="connsiteY24" fmla="*/ 0 h 26822"/>
                      <a:gd name="connsiteX25" fmla="*/ 13990320 w 13990320"/>
                      <a:gd name="connsiteY25" fmla="*/ 26822 h 26822"/>
                      <a:gd name="connsiteX26" fmla="*/ 13290804 w 13990320"/>
                      <a:gd name="connsiteY26" fmla="*/ 26822 h 26822"/>
                      <a:gd name="connsiteX27" fmla="*/ 12591288 w 13990320"/>
                      <a:gd name="connsiteY27" fmla="*/ 26822 h 26822"/>
                      <a:gd name="connsiteX28" fmla="*/ 11751869 w 13990320"/>
                      <a:gd name="connsiteY28" fmla="*/ 26822 h 26822"/>
                      <a:gd name="connsiteX29" fmla="*/ 10772546 w 13990320"/>
                      <a:gd name="connsiteY29" fmla="*/ 26822 h 26822"/>
                      <a:gd name="connsiteX30" fmla="*/ 10212934 w 13990320"/>
                      <a:gd name="connsiteY30" fmla="*/ 26822 h 26822"/>
                      <a:gd name="connsiteX31" fmla="*/ 9373514 w 13990320"/>
                      <a:gd name="connsiteY31" fmla="*/ 26822 h 26822"/>
                      <a:gd name="connsiteX32" fmla="*/ 8394192 w 13990320"/>
                      <a:gd name="connsiteY32" fmla="*/ 26822 h 26822"/>
                      <a:gd name="connsiteX33" fmla="*/ 7974482 w 13990320"/>
                      <a:gd name="connsiteY33" fmla="*/ 26822 h 26822"/>
                      <a:gd name="connsiteX34" fmla="*/ 7135063 w 13990320"/>
                      <a:gd name="connsiteY34" fmla="*/ 26822 h 26822"/>
                      <a:gd name="connsiteX35" fmla="*/ 6715354 w 13990320"/>
                      <a:gd name="connsiteY35" fmla="*/ 26822 h 26822"/>
                      <a:gd name="connsiteX36" fmla="*/ 6435547 w 13990320"/>
                      <a:gd name="connsiteY36" fmla="*/ 26822 h 26822"/>
                      <a:gd name="connsiteX37" fmla="*/ 5736031 w 13990320"/>
                      <a:gd name="connsiteY37" fmla="*/ 26822 h 26822"/>
                      <a:gd name="connsiteX38" fmla="*/ 5456225 w 13990320"/>
                      <a:gd name="connsiteY38" fmla="*/ 26822 h 26822"/>
                      <a:gd name="connsiteX39" fmla="*/ 4616806 w 13990320"/>
                      <a:gd name="connsiteY39" fmla="*/ 26822 h 26822"/>
                      <a:gd name="connsiteX40" fmla="*/ 4057193 w 13990320"/>
                      <a:gd name="connsiteY40" fmla="*/ 26822 h 26822"/>
                      <a:gd name="connsiteX41" fmla="*/ 3357677 w 13990320"/>
                      <a:gd name="connsiteY41" fmla="*/ 26822 h 26822"/>
                      <a:gd name="connsiteX42" fmla="*/ 2937967 w 13990320"/>
                      <a:gd name="connsiteY42" fmla="*/ 26822 h 26822"/>
                      <a:gd name="connsiteX43" fmla="*/ 2238451 w 13990320"/>
                      <a:gd name="connsiteY43" fmla="*/ 26822 h 26822"/>
                      <a:gd name="connsiteX44" fmla="*/ 1399032 w 13990320"/>
                      <a:gd name="connsiteY44" fmla="*/ 26822 h 26822"/>
                      <a:gd name="connsiteX45" fmla="*/ 839419 w 13990320"/>
                      <a:gd name="connsiteY45" fmla="*/ 26822 h 26822"/>
                      <a:gd name="connsiteX46" fmla="*/ 0 w 13990320"/>
                      <a:gd name="connsiteY46" fmla="*/ 26822 h 26822"/>
                      <a:gd name="connsiteX47" fmla="*/ 0 w 13990320"/>
                      <a:gd name="connsiteY47" fmla="*/ 0 h 2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990320" h="26822" fill="none" extrusionOk="0">
                        <a:moveTo>
                          <a:pt x="0" y="0"/>
                        </a:moveTo>
                        <a:cubicBezTo>
                          <a:pt x="85915" y="7318"/>
                          <a:pt x="274597" y="18880"/>
                          <a:pt x="419710" y="0"/>
                        </a:cubicBezTo>
                        <a:cubicBezTo>
                          <a:pt x="564823" y="-18880"/>
                          <a:pt x="814766" y="-2493"/>
                          <a:pt x="1119226" y="0"/>
                        </a:cubicBezTo>
                        <a:cubicBezTo>
                          <a:pt x="1423686" y="2493"/>
                          <a:pt x="1489564" y="-12918"/>
                          <a:pt x="1678838" y="0"/>
                        </a:cubicBezTo>
                        <a:cubicBezTo>
                          <a:pt x="1868112" y="12918"/>
                          <a:pt x="1901343" y="11379"/>
                          <a:pt x="1958645" y="0"/>
                        </a:cubicBezTo>
                        <a:cubicBezTo>
                          <a:pt x="2015947" y="-11379"/>
                          <a:pt x="2734202" y="28587"/>
                          <a:pt x="2937967" y="0"/>
                        </a:cubicBezTo>
                        <a:cubicBezTo>
                          <a:pt x="3141732" y="-28587"/>
                          <a:pt x="3098881" y="5374"/>
                          <a:pt x="3217774" y="0"/>
                        </a:cubicBezTo>
                        <a:cubicBezTo>
                          <a:pt x="3336667" y="-5374"/>
                          <a:pt x="3415450" y="-275"/>
                          <a:pt x="3497580" y="0"/>
                        </a:cubicBezTo>
                        <a:cubicBezTo>
                          <a:pt x="3579710" y="275"/>
                          <a:pt x="3807199" y="-8037"/>
                          <a:pt x="4057193" y="0"/>
                        </a:cubicBezTo>
                        <a:cubicBezTo>
                          <a:pt x="4307187" y="8037"/>
                          <a:pt x="4425807" y="14102"/>
                          <a:pt x="4756709" y="0"/>
                        </a:cubicBezTo>
                        <a:cubicBezTo>
                          <a:pt x="5087611" y="-14102"/>
                          <a:pt x="5367174" y="34069"/>
                          <a:pt x="5596128" y="0"/>
                        </a:cubicBezTo>
                        <a:cubicBezTo>
                          <a:pt x="5825082" y="-34069"/>
                          <a:pt x="6045300" y="-34966"/>
                          <a:pt x="6435547" y="0"/>
                        </a:cubicBezTo>
                        <a:cubicBezTo>
                          <a:pt x="6825794" y="34966"/>
                          <a:pt x="6903536" y="-27014"/>
                          <a:pt x="7135063" y="0"/>
                        </a:cubicBezTo>
                        <a:cubicBezTo>
                          <a:pt x="7366590" y="27014"/>
                          <a:pt x="7358056" y="4566"/>
                          <a:pt x="7414870" y="0"/>
                        </a:cubicBezTo>
                        <a:cubicBezTo>
                          <a:pt x="7471684" y="-4566"/>
                          <a:pt x="7852633" y="14380"/>
                          <a:pt x="7974482" y="0"/>
                        </a:cubicBezTo>
                        <a:cubicBezTo>
                          <a:pt x="8096331" y="-14380"/>
                          <a:pt x="8245144" y="-9883"/>
                          <a:pt x="8394192" y="0"/>
                        </a:cubicBezTo>
                        <a:cubicBezTo>
                          <a:pt x="8543240" y="9883"/>
                          <a:pt x="8954396" y="-13417"/>
                          <a:pt x="9233611" y="0"/>
                        </a:cubicBezTo>
                        <a:cubicBezTo>
                          <a:pt x="9512826" y="13417"/>
                          <a:pt x="9473519" y="-1192"/>
                          <a:pt x="9653321" y="0"/>
                        </a:cubicBezTo>
                        <a:cubicBezTo>
                          <a:pt x="9833123" y="1192"/>
                          <a:pt x="10155474" y="30559"/>
                          <a:pt x="10632643" y="0"/>
                        </a:cubicBezTo>
                        <a:cubicBezTo>
                          <a:pt x="11109812" y="-30559"/>
                          <a:pt x="10800089" y="5450"/>
                          <a:pt x="10912450" y="0"/>
                        </a:cubicBezTo>
                        <a:cubicBezTo>
                          <a:pt x="11024811" y="-5450"/>
                          <a:pt x="11215082" y="-14326"/>
                          <a:pt x="11332159" y="0"/>
                        </a:cubicBezTo>
                        <a:cubicBezTo>
                          <a:pt x="11449236" y="14326"/>
                          <a:pt x="11618011" y="-9346"/>
                          <a:pt x="11891772" y="0"/>
                        </a:cubicBezTo>
                        <a:cubicBezTo>
                          <a:pt x="12165533" y="9346"/>
                          <a:pt x="12180017" y="-1430"/>
                          <a:pt x="12451385" y="0"/>
                        </a:cubicBezTo>
                        <a:cubicBezTo>
                          <a:pt x="12722753" y="1430"/>
                          <a:pt x="13007421" y="-19166"/>
                          <a:pt x="13290804" y="0"/>
                        </a:cubicBezTo>
                        <a:cubicBezTo>
                          <a:pt x="13574187" y="19166"/>
                          <a:pt x="13753796" y="-17904"/>
                          <a:pt x="13990320" y="0"/>
                        </a:cubicBezTo>
                        <a:cubicBezTo>
                          <a:pt x="13989100" y="7849"/>
                          <a:pt x="13989827" y="14132"/>
                          <a:pt x="13990320" y="26822"/>
                        </a:cubicBezTo>
                        <a:cubicBezTo>
                          <a:pt x="13669438" y="59054"/>
                          <a:pt x="13550756" y="125"/>
                          <a:pt x="13290804" y="26822"/>
                        </a:cubicBezTo>
                        <a:cubicBezTo>
                          <a:pt x="13030852" y="53519"/>
                          <a:pt x="12853442" y="49820"/>
                          <a:pt x="12591288" y="26822"/>
                        </a:cubicBezTo>
                        <a:cubicBezTo>
                          <a:pt x="12329134" y="3824"/>
                          <a:pt x="12029718" y="23009"/>
                          <a:pt x="11751869" y="26822"/>
                        </a:cubicBezTo>
                        <a:cubicBezTo>
                          <a:pt x="11474020" y="30635"/>
                          <a:pt x="11257437" y="31486"/>
                          <a:pt x="10772546" y="26822"/>
                        </a:cubicBezTo>
                        <a:cubicBezTo>
                          <a:pt x="10287655" y="22158"/>
                          <a:pt x="10425253" y="17260"/>
                          <a:pt x="10212934" y="26822"/>
                        </a:cubicBezTo>
                        <a:cubicBezTo>
                          <a:pt x="10000615" y="36384"/>
                          <a:pt x="9683906" y="-6164"/>
                          <a:pt x="9373514" y="26822"/>
                        </a:cubicBezTo>
                        <a:cubicBezTo>
                          <a:pt x="9063122" y="59808"/>
                          <a:pt x="8695338" y="47202"/>
                          <a:pt x="8394192" y="26822"/>
                        </a:cubicBezTo>
                        <a:cubicBezTo>
                          <a:pt x="8093046" y="6442"/>
                          <a:pt x="8143990" y="22974"/>
                          <a:pt x="7974482" y="26822"/>
                        </a:cubicBezTo>
                        <a:cubicBezTo>
                          <a:pt x="7804974" y="30671"/>
                          <a:pt x="7350859" y="-12303"/>
                          <a:pt x="7135063" y="26822"/>
                        </a:cubicBezTo>
                        <a:cubicBezTo>
                          <a:pt x="6919267" y="65947"/>
                          <a:pt x="6873821" y="6214"/>
                          <a:pt x="6715354" y="26822"/>
                        </a:cubicBezTo>
                        <a:cubicBezTo>
                          <a:pt x="6556887" y="47430"/>
                          <a:pt x="6527308" y="26660"/>
                          <a:pt x="6435547" y="26822"/>
                        </a:cubicBezTo>
                        <a:cubicBezTo>
                          <a:pt x="6343786" y="26984"/>
                          <a:pt x="5968711" y="6749"/>
                          <a:pt x="5736031" y="26822"/>
                        </a:cubicBezTo>
                        <a:cubicBezTo>
                          <a:pt x="5503351" y="46895"/>
                          <a:pt x="5546340" y="25704"/>
                          <a:pt x="5456225" y="26822"/>
                        </a:cubicBezTo>
                        <a:cubicBezTo>
                          <a:pt x="5366110" y="27940"/>
                          <a:pt x="4873424" y="15996"/>
                          <a:pt x="4616806" y="26822"/>
                        </a:cubicBezTo>
                        <a:cubicBezTo>
                          <a:pt x="4360188" y="37648"/>
                          <a:pt x="4225230" y="14511"/>
                          <a:pt x="4057193" y="26822"/>
                        </a:cubicBezTo>
                        <a:cubicBezTo>
                          <a:pt x="3889156" y="39133"/>
                          <a:pt x="3514155" y="41502"/>
                          <a:pt x="3357677" y="26822"/>
                        </a:cubicBezTo>
                        <a:cubicBezTo>
                          <a:pt x="3201199" y="12142"/>
                          <a:pt x="3024057" y="41058"/>
                          <a:pt x="2937967" y="26822"/>
                        </a:cubicBezTo>
                        <a:cubicBezTo>
                          <a:pt x="2851877" y="12587"/>
                          <a:pt x="2516527" y="33"/>
                          <a:pt x="2238451" y="26822"/>
                        </a:cubicBezTo>
                        <a:cubicBezTo>
                          <a:pt x="1960375" y="53611"/>
                          <a:pt x="1593043" y="-6120"/>
                          <a:pt x="1399032" y="26822"/>
                        </a:cubicBezTo>
                        <a:cubicBezTo>
                          <a:pt x="1205021" y="59764"/>
                          <a:pt x="1049241" y="40165"/>
                          <a:pt x="839419" y="26822"/>
                        </a:cubicBezTo>
                        <a:cubicBezTo>
                          <a:pt x="629597" y="13479"/>
                          <a:pt x="190910" y="45200"/>
                          <a:pt x="0" y="26822"/>
                        </a:cubicBezTo>
                        <a:cubicBezTo>
                          <a:pt x="978" y="15106"/>
                          <a:pt x="540" y="9762"/>
                          <a:pt x="0" y="0"/>
                        </a:cubicBezTo>
                        <a:close/>
                      </a:path>
                      <a:path w="13990320" h="26822" stroke="0" extrusionOk="0">
                        <a:moveTo>
                          <a:pt x="0" y="0"/>
                        </a:moveTo>
                        <a:cubicBezTo>
                          <a:pt x="192069" y="-17017"/>
                          <a:pt x="253395" y="-4882"/>
                          <a:pt x="419710" y="0"/>
                        </a:cubicBezTo>
                        <a:cubicBezTo>
                          <a:pt x="586025" y="4882"/>
                          <a:pt x="642367" y="11686"/>
                          <a:pt x="699516" y="0"/>
                        </a:cubicBezTo>
                        <a:cubicBezTo>
                          <a:pt x="756665" y="-11686"/>
                          <a:pt x="952640" y="-8899"/>
                          <a:pt x="1119226" y="0"/>
                        </a:cubicBezTo>
                        <a:cubicBezTo>
                          <a:pt x="1285812" y="8899"/>
                          <a:pt x="1620562" y="18617"/>
                          <a:pt x="1818742" y="0"/>
                        </a:cubicBezTo>
                        <a:cubicBezTo>
                          <a:pt x="2016922" y="-18617"/>
                          <a:pt x="2427514" y="-35775"/>
                          <a:pt x="2658161" y="0"/>
                        </a:cubicBezTo>
                        <a:cubicBezTo>
                          <a:pt x="2888808" y="35775"/>
                          <a:pt x="3177892" y="-21980"/>
                          <a:pt x="3637483" y="0"/>
                        </a:cubicBezTo>
                        <a:cubicBezTo>
                          <a:pt x="4097074" y="21980"/>
                          <a:pt x="4153431" y="2522"/>
                          <a:pt x="4616806" y="0"/>
                        </a:cubicBezTo>
                        <a:cubicBezTo>
                          <a:pt x="5080181" y="-2522"/>
                          <a:pt x="5024491" y="-16942"/>
                          <a:pt x="5176418" y="0"/>
                        </a:cubicBezTo>
                        <a:cubicBezTo>
                          <a:pt x="5328345" y="16942"/>
                          <a:pt x="5653115" y="-18603"/>
                          <a:pt x="6015838" y="0"/>
                        </a:cubicBezTo>
                        <a:cubicBezTo>
                          <a:pt x="6378561" y="18603"/>
                          <a:pt x="6505698" y="27182"/>
                          <a:pt x="6715354" y="0"/>
                        </a:cubicBezTo>
                        <a:cubicBezTo>
                          <a:pt x="6925010" y="-27182"/>
                          <a:pt x="7089519" y="8168"/>
                          <a:pt x="7274966" y="0"/>
                        </a:cubicBezTo>
                        <a:cubicBezTo>
                          <a:pt x="7460413" y="-8168"/>
                          <a:pt x="7813640" y="12686"/>
                          <a:pt x="8114386" y="0"/>
                        </a:cubicBezTo>
                        <a:cubicBezTo>
                          <a:pt x="8415132" y="-12686"/>
                          <a:pt x="8265107" y="-5191"/>
                          <a:pt x="8394192" y="0"/>
                        </a:cubicBezTo>
                        <a:cubicBezTo>
                          <a:pt x="8523277" y="5191"/>
                          <a:pt x="8815610" y="5244"/>
                          <a:pt x="8953805" y="0"/>
                        </a:cubicBezTo>
                        <a:cubicBezTo>
                          <a:pt x="9092000" y="-5244"/>
                          <a:pt x="9481002" y="11564"/>
                          <a:pt x="9653321" y="0"/>
                        </a:cubicBezTo>
                        <a:cubicBezTo>
                          <a:pt x="9825640" y="-11564"/>
                          <a:pt x="10259589" y="29932"/>
                          <a:pt x="10492740" y="0"/>
                        </a:cubicBezTo>
                        <a:cubicBezTo>
                          <a:pt x="10725891" y="-29932"/>
                          <a:pt x="10961330" y="-5101"/>
                          <a:pt x="11192256" y="0"/>
                        </a:cubicBezTo>
                        <a:cubicBezTo>
                          <a:pt x="11423182" y="5101"/>
                          <a:pt x="11776947" y="12121"/>
                          <a:pt x="12171578" y="0"/>
                        </a:cubicBezTo>
                        <a:cubicBezTo>
                          <a:pt x="12566209" y="-12121"/>
                          <a:pt x="12342220" y="-6417"/>
                          <a:pt x="12451385" y="0"/>
                        </a:cubicBezTo>
                        <a:cubicBezTo>
                          <a:pt x="12560550" y="6417"/>
                          <a:pt x="12899956" y="-33815"/>
                          <a:pt x="13150901" y="0"/>
                        </a:cubicBezTo>
                        <a:cubicBezTo>
                          <a:pt x="13401846" y="33815"/>
                          <a:pt x="13800571" y="25281"/>
                          <a:pt x="13990320" y="0"/>
                        </a:cubicBezTo>
                        <a:cubicBezTo>
                          <a:pt x="13991570" y="6479"/>
                          <a:pt x="13991006" y="15109"/>
                          <a:pt x="13990320" y="26822"/>
                        </a:cubicBezTo>
                        <a:cubicBezTo>
                          <a:pt x="13841708" y="11200"/>
                          <a:pt x="13698922" y="30616"/>
                          <a:pt x="13570610" y="26822"/>
                        </a:cubicBezTo>
                        <a:cubicBezTo>
                          <a:pt x="13442298" y="23029"/>
                          <a:pt x="13060952" y="35741"/>
                          <a:pt x="12871094" y="26822"/>
                        </a:cubicBezTo>
                        <a:cubicBezTo>
                          <a:pt x="12681236" y="17903"/>
                          <a:pt x="12677521" y="27855"/>
                          <a:pt x="12591288" y="26822"/>
                        </a:cubicBezTo>
                        <a:cubicBezTo>
                          <a:pt x="12505055" y="25789"/>
                          <a:pt x="12264425" y="44401"/>
                          <a:pt x="12171578" y="26822"/>
                        </a:cubicBezTo>
                        <a:cubicBezTo>
                          <a:pt x="12078731" y="9244"/>
                          <a:pt x="11671705" y="48391"/>
                          <a:pt x="11332159" y="26822"/>
                        </a:cubicBezTo>
                        <a:cubicBezTo>
                          <a:pt x="10992613" y="5253"/>
                          <a:pt x="10816223" y="-10146"/>
                          <a:pt x="10352837" y="26822"/>
                        </a:cubicBezTo>
                        <a:cubicBezTo>
                          <a:pt x="9889451" y="63790"/>
                          <a:pt x="10082758" y="19027"/>
                          <a:pt x="9933127" y="26822"/>
                        </a:cubicBezTo>
                        <a:cubicBezTo>
                          <a:pt x="9783496" y="34618"/>
                          <a:pt x="9560440" y="11541"/>
                          <a:pt x="9233611" y="26822"/>
                        </a:cubicBezTo>
                        <a:cubicBezTo>
                          <a:pt x="8906782" y="42103"/>
                          <a:pt x="8937761" y="8893"/>
                          <a:pt x="8813902" y="26822"/>
                        </a:cubicBezTo>
                        <a:cubicBezTo>
                          <a:pt x="8690043" y="44751"/>
                          <a:pt x="8229641" y="11995"/>
                          <a:pt x="7974482" y="26822"/>
                        </a:cubicBezTo>
                        <a:cubicBezTo>
                          <a:pt x="7719323" y="41649"/>
                          <a:pt x="7641271" y="37353"/>
                          <a:pt x="7414870" y="26822"/>
                        </a:cubicBezTo>
                        <a:cubicBezTo>
                          <a:pt x="7188469" y="16291"/>
                          <a:pt x="7176723" y="10241"/>
                          <a:pt x="6995160" y="26822"/>
                        </a:cubicBezTo>
                        <a:cubicBezTo>
                          <a:pt x="6813597" y="43404"/>
                          <a:pt x="6796666" y="14158"/>
                          <a:pt x="6715354" y="26822"/>
                        </a:cubicBezTo>
                        <a:cubicBezTo>
                          <a:pt x="6634042" y="39486"/>
                          <a:pt x="6210180" y="-7316"/>
                          <a:pt x="6015838" y="26822"/>
                        </a:cubicBezTo>
                        <a:cubicBezTo>
                          <a:pt x="5821496" y="60960"/>
                          <a:pt x="5497315" y="62921"/>
                          <a:pt x="5176418" y="26822"/>
                        </a:cubicBezTo>
                        <a:cubicBezTo>
                          <a:pt x="4855521" y="-9277"/>
                          <a:pt x="4644320" y="59609"/>
                          <a:pt x="4476902" y="26822"/>
                        </a:cubicBezTo>
                        <a:cubicBezTo>
                          <a:pt x="4309484" y="-5965"/>
                          <a:pt x="3734877" y="47179"/>
                          <a:pt x="3497580" y="26822"/>
                        </a:cubicBezTo>
                        <a:cubicBezTo>
                          <a:pt x="3260283" y="6465"/>
                          <a:pt x="3120892" y="15098"/>
                          <a:pt x="2937967" y="26822"/>
                        </a:cubicBezTo>
                        <a:cubicBezTo>
                          <a:pt x="2755042" y="38546"/>
                          <a:pt x="2797289" y="14061"/>
                          <a:pt x="2658161" y="26822"/>
                        </a:cubicBezTo>
                        <a:cubicBezTo>
                          <a:pt x="2519033" y="39583"/>
                          <a:pt x="2456678" y="26791"/>
                          <a:pt x="2378354" y="26822"/>
                        </a:cubicBezTo>
                        <a:cubicBezTo>
                          <a:pt x="2300030" y="26853"/>
                          <a:pt x="1750039" y="57290"/>
                          <a:pt x="1538935" y="26822"/>
                        </a:cubicBezTo>
                        <a:cubicBezTo>
                          <a:pt x="1327831" y="-3646"/>
                          <a:pt x="1046435" y="36227"/>
                          <a:pt x="839419" y="26822"/>
                        </a:cubicBezTo>
                        <a:cubicBezTo>
                          <a:pt x="632403" y="17417"/>
                          <a:pt x="289743" y="-4171"/>
                          <a:pt x="0" y="26822"/>
                        </a:cubicBezTo>
                        <a:cubicBezTo>
                          <a:pt x="161" y="20653"/>
                          <a:pt x="-892" y="1062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ext Placeholder 2">
            <a:extLst>
              <a:ext uri="{FF2B5EF4-FFF2-40B4-BE49-F238E27FC236}">
                <a16:creationId xmlns:a16="http://schemas.microsoft.com/office/drawing/2014/main" id="{3A88E779-197C-4786-922F-AF79BCBFF41C}"/>
              </a:ext>
            </a:extLst>
          </p:cNvPr>
          <p:cNvGraphicFramePr/>
          <p:nvPr>
            <p:extLst>
              <p:ext uri="{D42A27DB-BD31-4B8C-83A1-F6EECF244321}">
                <p14:modId xmlns:p14="http://schemas.microsoft.com/office/powerpoint/2010/main" val="4006802135"/>
              </p:ext>
            </p:extLst>
          </p:nvPr>
        </p:nvGraphicFramePr>
        <p:xfrm>
          <a:off x="930612" y="3048000"/>
          <a:ext cx="13824272" cy="648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8155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F67FE-D9A8-D2FC-2EE5-38D017FC8E7F}"/>
              </a:ext>
            </a:extLst>
          </p:cNvPr>
          <p:cNvSpPr>
            <a:spLocks noGrp="1"/>
          </p:cNvSpPr>
          <p:nvPr>
            <p:ph type="title"/>
          </p:nvPr>
        </p:nvSpPr>
        <p:spPr>
          <a:xfrm>
            <a:off x="801819" y="657226"/>
            <a:ext cx="7717258" cy="1615808"/>
          </a:xfrm>
        </p:spPr>
        <p:txBody>
          <a:bodyPr>
            <a:normAutofit/>
          </a:bodyPr>
          <a:lstStyle/>
          <a:p>
            <a:r>
              <a:rPr lang="en-US" sz="4080">
                <a:solidFill>
                  <a:schemeClr val="tx1"/>
                </a:solidFill>
                <a:latin typeface="Roboto" panose="02000000000000000000" pitchFamily="2" charset="0"/>
                <a:ea typeface="Roboto" panose="02000000000000000000" pitchFamily="2" charset="0"/>
                <a:cs typeface="Roboto" panose="02000000000000000000" pitchFamily="2" charset="0"/>
              </a:rPr>
              <a:t>Choice People Program Structure</a:t>
            </a:r>
          </a:p>
        </p:txBody>
      </p:sp>
      <p:pic>
        <p:nvPicPr>
          <p:cNvPr id="4" name="Graphic 3" descr="Family with girl with solid fill">
            <a:extLst>
              <a:ext uri="{FF2B5EF4-FFF2-40B4-BE49-F238E27FC236}">
                <a16:creationId xmlns:a16="http://schemas.microsoft.com/office/drawing/2014/main" id="{1086E422-35F0-E861-1A3A-4609FBF536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8303" y="2924956"/>
            <a:ext cx="861467" cy="861467"/>
          </a:xfrm>
          <a:prstGeom prst="rect">
            <a:avLst/>
          </a:prstGeom>
        </p:spPr>
      </p:pic>
      <p:pic>
        <p:nvPicPr>
          <p:cNvPr id="5" name="Graphic 4" descr="Man With Pram with solid fill">
            <a:extLst>
              <a:ext uri="{FF2B5EF4-FFF2-40B4-BE49-F238E27FC236}">
                <a16:creationId xmlns:a16="http://schemas.microsoft.com/office/drawing/2014/main" id="{434ED39D-0F52-7194-B605-DF3D69F742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57584" y="3903013"/>
            <a:ext cx="889236" cy="889236"/>
          </a:xfrm>
          <a:prstGeom prst="rect">
            <a:avLst/>
          </a:prstGeom>
        </p:spPr>
      </p:pic>
      <p:pic>
        <p:nvPicPr>
          <p:cNvPr id="9" name="Graphic 8" descr="Woman with cane with solid fill">
            <a:extLst>
              <a:ext uri="{FF2B5EF4-FFF2-40B4-BE49-F238E27FC236}">
                <a16:creationId xmlns:a16="http://schemas.microsoft.com/office/drawing/2014/main" id="{7922219F-5629-DF95-2B0C-D942B0B587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19031" y="2967259"/>
            <a:ext cx="787087" cy="787087"/>
          </a:xfrm>
          <a:prstGeom prst="rect">
            <a:avLst/>
          </a:prstGeom>
        </p:spPr>
      </p:pic>
      <p:pic>
        <p:nvPicPr>
          <p:cNvPr id="19" name="Graphic 18" descr="Dance with solid fill">
            <a:extLst>
              <a:ext uri="{FF2B5EF4-FFF2-40B4-BE49-F238E27FC236}">
                <a16:creationId xmlns:a16="http://schemas.microsoft.com/office/drawing/2014/main" id="{33CF21A1-10B8-1B0D-3C5F-4E1771DD23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20709" y="6457814"/>
            <a:ext cx="486733" cy="442393"/>
          </a:xfrm>
          <a:prstGeom prst="rect">
            <a:avLst/>
          </a:prstGeom>
        </p:spPr>
      </p:pic>
      <p:pic>
        <p:nvPicPr>
          <p:cNvPr id="20" name="Graphic 19" descr="Schoolhouse with solid fill">
            <a:extLst>
              <a:ext uri="{FF2B5EF4-FFF2-40B4-BE49-F238E27FC236}">
                <a16:creationId xmlns:a16="http://schemas.microsoft.com/office/drawing/2014/main" id="{08556F69-0711-B68E-F9CF-74F89CB1ED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45380" y="5969959"/>
            <a:ext cx="446709" cy="435413"/>
          </a:xfrm>
          <a:prstGeom prst="rect">
            <a:avLst/>
          </a:prstGeom>
        </p:spPr>
      </p:pic>
      <p:pic>
        <p:nvPicPr>
          <p:cNvPr id="21" name="Graphic 20" descr="Classroom with solid fill">
            <a:extLst>
              <a:ext uri="{FF2B5EF4-FFF2-40B4-BE49-F238E27FC236}">
                <a16:creationId xmlns:a16="http://schemas.microsoft.com/office/drawing/2014/main" id="{F80B284B-47F1-E669-C072-9E84ABE7123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38642" y="5342844"/>
            <a:ext cx="415829" cy="378415"/>
          </a:xfrm>
          <a:prstGeom prst="rect">
            <a:avLst/>
          </a:prstGeom>
        </p:spPr>
      </p:pic>
      <p:sp>
        <p:nvSpPr>
          <p:cNvPr id="23" name="TextBox 22">
            <a:extLst>
              <a:ext uri="{FF2B5EF4-FFF2-40B4-BE49-F238E27FC236}">
                <a16:creationId xmlns:a16="http://schemas.microsoft.com/office/drawing/2014/main" id="{3F42A2C0-0406-1AB6-2FDF-2E21A18E1058}"/>
              </a:ext>
            </a:extLst>
          </p:cNvPr>
          <p:cNvSpPr txBox="1"/>
          <p:nvPr/>
        </p:nvSpPr>
        <p:spPr>
          <a:xfrm>
            <a:off x="3140644" y="4866429"/>
            <a:ext cx="1725376" cy="353174"/>
          </a:xfrm>
          <a:prstGeom prst="rect">
            <a:avLst/>
          </a:prstGeom>
          <a:noFill/>
        </p:spPr>
        <p:txBody>
          <a:bodyPr wrap="square" lIns="116586" tIns="58293" rIns="116586" bIns="58293" rtlCol="0" anchor="t">
            <a:spAutoFit/>
          </a:bodyPr>
          <a:lstStyle/>
          <a:p>
            <a:pPr defTabSz="1013476"/>
            <a:r>
              <a:rPr lang="en-US" sz="1530">
                <a:solidFill>
                  <a:schemeClr val="accent1">
                    <a:lumMod val="75000"/>
                  </a:schemeClr>
                </a:solidFill>
                <a:latin typeface="Montserrat "/>
              </a:rPr>
              <a:t>Health Liaison</a:t>
            </a:r>
          </a:p>
        </p:txBody>
      </p:sp>
      <p:pic>
        <p:nvPicPr>
          <p:cNvPr id="26" name="Graphic 25" descr="Work from home desk with solid fill">
            <a:extLst>
              <a:ext uri="{FF2B5EF4-FFF2-40B4-BE49-F238E27FC236}">
                <a16:creationId xmlns:a16="http://schemas.microsoft.com/office/drawing/2014/main" id="{29FF42A5-3E60-B570-F5E6-33F411551AA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629795" y="5762063"/>
            <a:ext cx="423252" cy="424187"/>
          </a:xfrm>
          <a:prstGeom prst="rect">
            <a:avLst/>
          </a:prstGeom>
        </p:spPr>
      </p:pic>
      <p:pic>
        <p:nvPicPr>
          <p:cNvPr id="27" name="Graphic 26" descr="Doctor male with solid fill">
            <a:extLst>
              <a:ext uri="{FF2B5EF4-FFF2-40B4-BE49-F238E27FC236}">
                <a16:creationId xmlns:a16="http://schemas.microsoft.com/office/drawing/2014/main" id="{EF3B75E1-E73A-1968-A38F-27D8DEBC5F7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870080" y="4394350"/>
            <a:ext cx="405362" cy="405362"/>
          </a:xfrm>
          <a:prstGeom prst="rect">
            <a:avLst/>
          </a:prstGeom>
        </p:spPr>
      </p:pic>
      <p:pic>
        <p:nvPicPr>
          <p:cNvPr id="29" name="Graphic 28" descr="Tooth with solid fill">
            <a:extLst>
              <a:ext uri="{FF2B5EF4-FFF2-40B4-BE49-F238E27FC236}">
                <a16:creationId xmlns:a16="http://schemas.microsoft.com/office/drawing/2014/main" id="{BC605C1D-12A1-C8B1-6279-B027C3A5AB5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914391" y="4073394"/>
            <a:ext cx="315833" cy="293239"/>
          </a:xfrm>
          <a:prstGeom prst="rect">
            <a:avLst/>
          </a:prstGeom>
        </p:spPr>
      </p:pic>
      <p:sp>
        <p:nvSpPr>
          <p:cNvPr id="30" name="TextBox 29">
            <a:extLst>
              <a:ext uri="{FF2B5EF4-FFF2-40B4-BE49-F238E27FC236}">
                <a16:creationId xmlns:a16="http://schemas.microsoft.com/office/drawing/2014/main" id="{97ACB362-0986-3601-D6F1-F2DF53F033CE}"/>
              </a:ext>
            </a:extLst>
          </p:cNvPr>
          <p:cNvSpPr txBox="1"/>
          <p:nvPr/>
        </p:nvSpPr>
        <p:spPr>
          <a:xfrm>
            <a:off x="9772571" y="6179178"/>
            <a:ext cx="2011056" cy="353174"/>
          </a:xfrm>
          <a:prstGeom prst="rect">
            <a:avLst/>
          </a:prstGeom>
          <a:noFill/>
        </p:spPr>
        <p:txBody>
          <a:bodyPr wrap="square" lIns="116586" tIns="58293" rIns="116586" bIns="58293" rtlCol="0" anchor="t">
            <a:spAutoFit/>
          </a:bodyPr>
          <a:lstStyle/>
          <a:p>
            <a:pPr defTabSz="1013476"/>
            <a:r>
              <a:rPr lang="en-US" sz="1530">
                <a:solidFill>
                  <a:schemeClr val="tx2">
                    <a:lumMod val="75000"/>
                  </a:schemeClr>
                </a:solidFill>
                <a:latin typeface="Montserrat "/>
              </a:rPr>
              <a:t>Workforce Liaison</a:t>
            </a:r>
          </a:p>
        </p:txBody>
      </p:sp>
      <p:sp>
        <p:nvSpPr>
          <p:cNvPr id="31" name="TextBox 30">
            <a:extLst>
              <a:ext uri="{FF2B5EF4-FFF2-40B4-BE49-F238E27FC236}">
                <a16:creationId xmlns:a16="http://schemas.microsoft.com/office/drawing/2014/main" id="{5597DB4D-B89F-CFF6-3835-B1C8EE3D2766}"/>
              </a:ext>
            </a:extLst>
          </p:cNvPr>
          <p:cNvSpPr txBox="1"/>
          <p:nvPr/>
        </p:nvSpPr>
        <p:spPr>
          <a:xfrm>
            <a:off x="6079397" y="6940107"/>
            <a:ext cx="1831419" cy="588623"/>
          </a:xfrm>
          <a:prstGeom prst="rect">
            <a:avLst/>
          </a:prstGeom>
          <a:noFill/>
          <a:ln>
            <a:noFill/>
          </a:ln>
        </p:spPr>
        <p:txBody>
          <a:bodyPr wrap="square" lIns="116586" tIns="58293" rIns="116586" bIns="58293" rtlCol="0" anchor="t">
            <a:spAutoFit/>
          </a:bodyPr>
          <a:lstStyle/>
          <a:p>
            <a:pPr defTabSz="1013476"/>
            <a:r>
              <a:rPr lang="en-US" sz="1530">
                <a:solidFill>
                  <a:schemeClr val="accent3">
                    <a:lumMod val="75000"/>
                  </a:schemeClr>
                </a:solidFill>
                <a:latin typeface="Montserrat "/>
              </a:rPr>
              <a:t>Education Liaison</a:t>
            </a:r>
          </a:p>
        </p:txBody>
      </p:sp>
      <p:pic>
        <p:nvPicPr>
          <p:cNvPr id="32" name="Graphic 31" descr="Woman with solid fill">
            <a:extLst>
              <a:ext uri="{FF2B5EF4-FFF2-40B4-BE49-F238E27FC236}">
                <a16:creationId xmlns:a16="http://schemas.microsoft.com/office/drawing/2014/main" id="{C248DBC7-F784-77F7-6371-20A6CEAD2FF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560571" y="2654439"/>
            <a:ext cx="767254" cy="767254"/>
          </a:xfrm>
          <a:prstGeom prst="rect">
            <a:avLst/>
          </a:prstGeom>
        </p:spPr>
      </p:pic>
      <p:sp>
        <p:nvSpPr>
          <p:cNvPr id="33" name="TextBox 32">
            <a:extLst>
              <a:ext uri="{FF2B5EF4-FFF2-40B4-BE49-F238E27FC236}">
                <a16:creationId xmlns:a16="http://schemas.microsoft.com/office/drawing/2014/main" id="{9D0998E3-79E8-5316-BB5D-00FA2A53C412}"/>
              </a:ext>
            </a:extLst>
          </p:cNvPr>
          <p:cNvSpPr txBox="1"/>
          <p:nvPr/>
        </p:nvSpPr>
        <p:spPr>
          <a:xfrm>
            <a:off x="9133291" y="2295260"/>
            <a:ext cx="2764962" cy="353174"/>
          </a:xfrm>
          <a:prstGeom prst="rect">
            <a:avLst/>
          </a:prstGeom>
          <a:noFill/>
        </p:spPr>
        <p:txBody>
          <a:bodyPr wrap="square" lIns="116586" tIns="58293" rIns="116586" bIns="58293" rtlCol="0" anchor="t">
            <a:spAutoFit/>
          </a:bodyPr>
          <a:lstStyle/>
          <a:p>
            <a:pPr defTabSz="1013476"/>
            <a:r>
              <a:rPr lang="en-US" sz="1530">
                <a:solidFill>
                  <a:srgbClr val="7030A0"/>
                </a:solidFill>
                <a:latin typeface="Montserrat "/>
              </a:rPr>
              <a:t>People Project Manager</a:t>
            </a:r>
            <a:endParaRPr lang="en-US" sz="1530">
              <a:solidFill>
                <a:srgbClr val="7030A0"/>
              </a:solidFill>
            </a:endParaRPr>
          </a:p>
        </p:txBody>
      </p:sp>
      <p:sp>
        <p:nvSpPr>
          <p:cNvPr id="35" name="TextBox 34">
            <a:extLst>
              <a:ext uri="{FF2B5EF4-FFF2-40B4-BE49-F238E27FC236}">
                <a16:creationId xmlns:a16="http://schemas.microsoft.com/office/drawing/2014/main" id="{9B39DCCD-E980-2DFC-3C4B-EF29089AFA6A}"/>
              </a:ext>
            </a:extLst>
          </p:cNvPr>
          <p:cNvSpPr txBox="1"/>
          <p:nvPr/>
        </p:nvSpPr>
        <p:spPr>
          <a:xfrm>
            <a:off x="3639536" y="6484080"/>
            <a:ext cx="1695143" cy="588623"/>
          </a:xfrm>
          <a:prstGeom prst="rect">
            <a:avLst/>
          </a:prstGeom>
          <a:noFill/>
        </p:spPr>
        <p:txBody>
          <a:bodyPr wrap="square" lIns="116586" tIns="58293" rIns="116586" bIns="58293" rtlCol="0" anchor="t">
            <a:spAutoFit/>
          </a:bodyPr>
          <a:lstStyle/>
          <a:p>
            <a:pPr defTabSz="1013476"/>
            <a:r>
              <a:rPr lang="en-US" sz="1530">
                <a:solidFill>
                  <a:schemeClr val="accent3">
                    <a:lumMod val="75000"/>
                  </a:schemeClr>
                </a:solidFill>
                <a:latin typeface="Montserrat"/>
              </a:rPr>
              <a:t>Community </a:t>
            </a:r>
            <a:endParaRPr lang="en-US" sz="2040">
              <a:solidFill>
                <a:schemeClr val="accent3">
                  <a:lumMod val="75000"/>
                </a:schemeClr>
              </a:solidFill>
            </a:endParaRPr>
          </a:p>
          <a:p>
            <a:pPr defTabSz="1013476"/>
            <a:r>
              <a:rPr lang="en-US" sz="1530">
                <a:solidFill>
                  <a:schemeClr val="accent3">
                    <a:lumMod val="75000"/>
                  </a:schemeClr>
                </a:solidFill>
                <a:latin typeface="Montserrat"/>
              </a:rPr>
              <a:t>Partners</a:t>
            </a:r>
            <a:endParaRPr lang="en-US" sz="2040">
              <a:solidFill>
                <a:schemeClr val="accent3">
                  <a:lumMod val="75000"/>
                </a:schemeClr>
              </a:solidFill>
            </a:endParaRPr>
          </a:p>
        </p:txBody>
      </p:sp>
      <p:sp>
        <p:nvSpPr>
          <p:cNvPr id="40" name="TextBox 39">
            <a:extLst>
              <a:ext uri="{FF2B5EF4-FFF2-40B4-BE49-F238E27FC236}">
                <a16:creationId xmlns:a16="http://schemas.microsoft.com/office/drawing/2014/main" id="{700FE181-8ED5-EE96-A530-D1A2A0B49CE6}"/>
              </a:ext>
            </a:extLst>
          </p:cNvPr>
          <p:cNvSpPr txBox="1"/>
          <p:nvPr/>
        </p:nvSpPr>
        <p:spPr>
          <a:xfrm>
            <a:off x="910421" y="3837267"/>
            <a:ext cx="1889113" cy="824072"/>
          </a:xfrm>
          <a:prstGeom prst="rect">
            <a:avLst/>
          </a:prstGeom>
          <a:noFill/>
        </p:spPr>
        <p:txBody>
          <a:bodyPr wrap="square" lIns="116586" tIns="58293" rIns="116586" bIns="58293" rtlCol="0" anchor="t">
            <a:spAutoFit/>
          </a:bodyPr>
          <a:lstStyle/>
          <a:p>
            <a:pPr defTabSz="1013476"/>
            <a:r>
              <a:rPr lang="en-US" sz="1530">
                <a:solidFill>
                  <a:schemeClr val="accent1">
                    <a:lumMod val="75000"/>
                  </a:schemeClr>
                </a:solidFill>
                <a:latin typeface="Montserrat"/>
              </a:rPr>
              <a:t>Behavioral Health </a:t>
            </a:r>
          </a:p>
          <a:p>
            <a:pPr defTabSz="1013476"/>
            <a:r>
              <a:rPr lang="en-US" sz="1530">
                <a:solidFill>
                  <a:schemeClr val="accent1">
                    <a:lumMod val="75000"/>
                  </a:schemeClr>
                </a:solidFill>
                <a:latin typeface="Montserrat"/>
              </a:rPr>
              <a:t>Support Team</a:t>
            </a:r>
          </a:p>
        </p:txBody>
      </p:sp>
      <p:sp>
        <p:nvSpPr>
          <p:cNvPr id="36" name="Rectangle: Rounded Corners 35">
            <a:extLst>
              <a:ext uri="{FF2B5EF4-FFF2-40B4-BE49-F238E27FC236}">
                <a16:creationId xmlns:a16="http://schemas.microsoft.com/office/drawing/2014/main" id="{F75F38EF-C6A1-DB0B-D543-009971C9A70C}"/>
              </a:ext>
            </a:extLst>
          </p:cNvPr>
          <p:cNvSpPr/>
          <p:nvPr/>
        </p:nvSpPr>
        <p:spPr>
          <a:xfrm>
            <a:off x="5129392" y="2192951"/>
            <a:ext cx="3651506" cy="2679101"/>
          </a:xfrm>
          <a:prstGeom prst="roundRect">
            <a:avLst/>
          </a:prstGeom>
          <a:noFill/>
          <a:ln>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040"/>
          </a:p>
        </p:txBody>
      </p:sp>
      <p:pic>
        <p:nvPicPr>
          <p:cNvPr id="44" name="Content Placeholder 4" descr="Man with solid fill">
            <a:extLst>
              <a:ext uri="{FF2B5EF4-FFF2-40B4-BE49-F238E27FC236}">
                <a16:creationId xmlns:a16="http://schemas.microsoft.com/office/drawing/2014/main" id="{6E1D55AA-407B-2185-1A31-0ECDD0C437B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618526" y="4071498"/>
            <a:ext cx="832751" cy="832751"/>
          </a:xfrm>
          <a:prstGeom prst="rect">
            <a:avLst/>
          </a:prstGeom>
        </p:spPr>
      </p:pic>
      <p:pic>
        <p:nvPicPr>
          <p:cNvPr id="46" name="Content Placeholder 4" descr="Woman with solid fill">
            <a:extLst>
              <a:ext uri="{FF2B5EF4-FFF2-40B4-BE49-F238E27FC236}">
                <a16:creationId xmlns:a16="http://schemas.microsoft.com/office/drawing/2014/main" id="{3E2AA127-377B-680A-FDE7-95D73476FD7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490548" y="5200353"/>
            <a:ext cx="832751" cy="832751"/>
          </a:xfrm>
          <a:prstGeom prst="rect">
            <a:avLst/>
          </a:prstGeom>
        </p:spPr>
      </p:pic>
      <p:sp>
        <p:nvSpPr>
          <p:cNvPr id="42" name="TextBox 41">
            <a:extLst>
              <a:ext uri="{FF2B5EF4-FFF2-40B4-BE49-F238E27FC236}">
                <a16:creationId xmlns:a16="http://schemas.microsoft.com/office/drawing/2014/main" id="{1601A3DD-A889-9C53-8890-A1895B09D0AC}"/>
              </a:ext>
            </a:extLst>
          </p:cNvPr>
          <p:cNvSpPr txBox="1"/>
          <p:nvPr/>
        </p:nvSpPr>
        <p:spPr>
          <a:xfrm>
            <a:off x="3141360" y="2295324"/>
            <a:ext cx="1914701" cy="353174"/>
          </a:xfrm>
          <a:prstGeom prst="rect">
            <a:avLst/>
          </a:prstGeom>
          <a:noFill/>
        </p:spPr>
        <p:txBody>
          <a:bodyPr wrap="square" lIns="116586" tIns="58293" rIns="116586" bIns="58293" rtlCol="0" anchor="t">
            <a:spAutoFit/>
          </a:bodyPr>
          <a:lstStyle/>
          <a:p>
            <a:pPr defTabSz="1013476"/>
            <a:r>
              <a:rPr lang="en-US" sz="1530">
                <a:solidFill>
                  <a:srgbClr val="7030A0"/>
                </a:solidFill>
                <a:latin typeface="Montserrat "/>
              </a:rPr>
              <a:t>Case Managers</a:t>
            </a:r>
          </a:p>
        </p:txBody>
      </p:sp>
      <p:sp>
        <p:nvSpPr>
          <p:cNvPr id="10" name="TextBox 9">
            <a:extLst>
              <a:ext uri="{FF2B5EF4-FFF2-40B4-BE49-F238E27FC236}">
                <a16:creationId xmlns:a16="http://schemas.microsoft.com/office/drawing/2014/main" id="{CE2141FA-0457-6E46-F474-1F2F78CD34E4}"/>
              </a:ext>
            </a:extLst>
          </p:cNvPr>
          <p:cNvSpPr txBox="1"/>
          <p:nvPr/>
        </p:nvSpPr>
        <p:spPr>
          <a:xfrm>
            <a:off x="6273835" y="2318842"/>
            <a:ext cx="1248817" cy="353174"/>
          </a:xfrm>
          <a:prstGeom prst="rect">
            <a:avLst/>
          </a:prstGeom>
          <a:noFill/>
        </p:spPr>
        <p:txBody>
          <a:bodyPr wrap="square" lIns="116586" tIns="58293" rIns="116586" bIns="58293" rtlCol="0" anchor="t">
            <a:spAutoFit/>
          </a:bodyPr>
          <a:lstStyle/>
          <a:p>
            <a:pPr defTabSz="1013476"/>
            <a:r>
              <a:rPr lang="en-US" sz="1530">
                <a:solidFill>
                  <a:schemeClr val="tx2">
                    <a:lumMod val="60000"/>
                    <a:lumOff val="40000"/>
                  </a:schemeClr>
                </a:solidFill>
                <a:latin typeface="Montserrat "/>
              </a:rPr>
              <a:t>Residents</a:t>
            </a:r>
            <a:endParaRPr lang="en-US" sz="2040">
              <a:solidFill>
                <a:schemeClr val="tx2">
                  <a:lumMod val="60000"/>
                  <a:lumOff val="40000"/>
                </a:schemeClr>
              </a:solidFill>
            </a:endParaRPr>
          </a:p>
        </p:txBody>
      </p:sp>
      <p:pic>
        <p:nvPicPr>
          <p:cNvPr id="22" name="Content Placeholder 4" descr="Confused person with solid fill">
            <a:extLst>
              <a:ext uri="{FF2B5EF4-FFF2-40B4-BE49-F238E27FC236}">
                <a16:creationId xmlns:a16="http://schemas.microsoft.com/office/drawing/2014/main" id="{04E9ECB3-792F-D301-D50D-5B8BB5BA2BA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478667" y="3081211"/>
            <a:ext cx="669008" cy="625343"/>
          </a:xfrm>
          <a:prstGeom prst="rect">
            <a:avLst/>
          </a:prstGeom>
        </p:spPr>
      </p:pic>
      <p:sp>
        <p:nvSpPr>
          <p:cNvPr id="28" name="TextBox 27">
            <a:extLst>
              <a:ext uri="{FF2B5EF4-FFF2-40B4-BE49-F238E27FC236}">
                <a16:creationId xmlns:a16="http://schemas.microsoft.com/office/drawing/2014/main" id="{D77BF944-6365-50F5-F8BF-B4CDDD96FDC9}"/>
              </a:ext>
            </a:extLst>
          </p:cNvPr>
          <p:cNvSpPr txBox="1"/>
          <p:nvPr/>
        </p:nvSpPr>
        <p:spPr>
          <a:xfrm>
            <a:off x="8687299" y="6635009"/>
            <a:ext cx="1695143" cy="353174"/>
          </a:xfrm>
          <a:prstGeom prst="rect">
            <a:avLst/>
          </a:prstGeom>
          <a:noFill/>
        </p:spPr>
        <p:txBody>
          <a:bodyPr wrap="square" lIns="116586" tIns="58293" rIns="116586" bIns="58293" rtlCol="0" anchor="t">
            <a:spAutoFit/>
          </a:bodyPr>
          <a:lstStyle/>
          <a:p>
            <a:pPr defTabSz="1013476"/>
            <a:r>
              <a:rPr lang="en-US" sz="1530">
                <a:solidFill>
                  <a:schemeClr val="tx2">
                    <a:lumMod val="75000"/>
                  </a:schemeClr>
                </a:solidFill>
                <a:latin typeface="Montserrat"/>
              </a:rPr>
              <a:t>Career Link</a:t>
            </a:r>
            <a:endParaRPr lang="en-US" sz="2040">
              <a:solidFill>
                <a:schemeClr val="tx2">
                  <a:lumMod val="75000"/>
                </a:schemeClr>
              </a:solidFill>
            </a:endParaRPr>
          </a:p>
        </p:txBody>
      </p:sp>
      <p:pic>
        <p:nvPicPr>
          <p:cNvPr id="349" name="Graphic 348" descr="Woman with solid fill">
            <a:extLst>
              <a:ext uri="{FF2B5EF4-FFF2-40B4-BE49-F238E27FC236}">
                <a16:creationId xmlns:a16="http://schemas.microsoft.com/office/drawing/2014/main" id="{71CC8F7D-8402-3D3D-16C0-081D745AE41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526117" y="2647276"/>
            <a:ext cx="745421" cy="734506"/>
          </a:xfrm>
          <a:prstGeom prst="rect">
            <a:avLst/>
          </a:prstGeom>
        </p:spPr>
      </p:pic>
      <p:pic>
        <p:nvPicPr>
          <p:cNvPr id="11" name="Picture 7">
            <a:extLst>
              <a:ext uri="{FF2B5EF4-FFF2-40B4-BE49-F238E27FC236}">
                <a16:creationId xmlns:a16="http://schemas.microsoft.com/office/drawing/2014/main" id="{E3F84DBE-995A-F9CE-F7A7-E63B7452C605}"/>
              </a:ext>
            </a:extLst>
          </p:cNvPr>
          <p:cNvPicPr>
            <a:picLocks noChangeAspect="1"/>
          </p:cNvPicPr>
          <p:nvPr/>
        </p:nvPicPr>
        <p:blipFill>
          <a:blip r:embed="rId27"/>
          <a:stretch>
            <a:fillRect/>
          </a:stretch>
        </p:blipFill>
        <p:spPr>
          <a:xfrm>
            <a:off x="10202963" y="2677179"/>
            <a:ext cx="701756" cy="742755"/>
          </a:xfrm>
          <a:prstGeom prst="rect">
            <a:avLst/>
          </a:prstGeom>
        </p:spPr>
      </p:pic>
      <p:pic>
        <p:nvPicPr>
          <p:cNvPr id="8" name="Graphic 11" descr="Man with solid fill">
            <a:extLst>
              <a:ext uri="{FF2B5EF4-FFF2-40B4-BE49-F238E27FC236}">
                <a16:creationId xmlns:a16="http://schemas.microsoft.com/office/drawing/2014/main" id="{7C82A4FA-7E9E-842F-AC38-F48EB1AD111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609468" y="5258538"/>
            <a:ext cx="849288" cy="827457"/>
          </a:xfrm>
          <a:prstGeom prst="rect">
            <a:avLst/>
          </a:prstGeom>
        </p:spPr>
      </p:pic>
      <p:pic>
        <p:nvPicPr>
          <p:cNvPr id="12" name="Graphic 12" descr="Woman with baby with solid fill">
            <a:extLst>
              <a:ext uri="{FF2B5EF4-FFF2-40B4-BE49-F238E27FC236}">
                <a16:creationId xmlns:a16="http://schemas.microsoft.com/office/drawing/2014/main" id="{DB19686F-00AA-C110-3742-37578A66107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647955" y="3016919"/>
            <a:ext cx="871121" cy="838372"/>
          </a:xfrm>
          <a:prstGeom prst="rect">
            <a:avLst/>
          </a:prstGeom>
        </p:spPr>
      </p:pic>
      <p:pic>
        <p:nvPicPr>
          <p:cNvPr id="14" name="Graphic 14" descr="Man with solid fill">
            <a:extLst>
              <a:ext uri="{FF2B5EF4-FFF2-40B4-BE49-F238E27FC236}">
                <a16:creationId xmlns:a16="http://schemas.microsoft.com/office/drawing/2014/main" id="{4790271A-3FEC-9457-9176-0A44A7955650}"/>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890432" y="3890221"/>
            <a:ext cx="827456" cy="827457"/>
          </a:xfrm>
          <a:prstGeom prst="rect">
            <a:avLst/>
          </a:prstGeom>
        </p:spPr>
      </p:pic>
      <p:pic>
        <p:nvPicPr>
          <p:cNvPr id="13" name="Graphic 12" descr="Woman with solid fill">
            <a:extLst>
              <a:ext uri="{FF2B5EF4-FFF2-40B4-BE49-F238E27FC236}">
                <a16:creationId xmlns:a16="http://schemas.microsoft.com/office/drawing/2014/main" id="{473B8A6C-6283-B4F4-B627-436492D5605D}"/>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258873" y="4028654"/>
            <a:ext cx="767254" cy="767254"/>
          </a:xfrm>
          <a:prstGeom prst="rect">
            <a:avLst/>
          </a:prstGeom>
        </p:spPr>
      </p:pic>
      <p:pic>
        <p:nvPicPr>
          <p:cNvPr id="15" name="Graphic 11" descr="Man with solid fill">
            <a:extLst>
              <a:ext uri="{FF2B5EF4-FFF2-40B4-BE49-F238E27FC236}">
                <a16:creationId xmlns:a16="http://schemas.microsoft.com/office/drawing/2014/main" id="{F881EFF9-945E-E2DB-8565-1D87773A0E0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217919" y="6040729"/>
            <a:ext cx="849288" cy="827457"/>
          </a:xfrm>
          <a:prstGeom prst="rect">
            <a:avLst/>
          </a:prstGeom>
        </p:spPr>
      </p:pic>
      <p:pic>
        <p:nvPicPr>
          <p:cNvPr id="17" name="Graphic 11" descr="Man with solid fill">
            <a:extLst>
              <a:ext uri="{FF2B5EF4-FFF2-40B4-BE49-F238E27FC236}">
                <a16:creationId xmlns:a16="http://schemas.microsoft.com/office/drawing/2014/main" id="{8DC2051A-CB04-5C18-7AE9-AF540C872029}"/>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896709" y="5342086"/>
            <a:ext cx="849288" cy="827457"/>
          </a:xfrm>
          <a:prstGeom prst="rect">
            <a:avLst/>
          </a:prstGeom>
        </p:spPr>
      </p:pic>
      <p:pic>
        <p:nvPicPr>
          <p:cNvPr id="43" name="Picture 42" descr="Logo&#10;&#10;Description automatically generated">
            <a:extLst>
              <a:ext uri="{FF2B5EF4-FFF2-40B4-BE49-F238E27FC236}">
                <a16:creationId xmlns:a16="http://schemas.microsoft.com/office/drawing/2014/main" id="{7F24812B-E0D2-CFB2-10B8-1C4CEA10D813}"/>
              </a:ext>
            </a:extLst>
          </p:cNvPr>
          <p:cNvPicPr>
            <a:picLocks noChangeAspect="1"/>
          </p:cNvPicPr>
          <p:nvPr/>
        </p:nvPicPr>
        <p:blipFill rotWithShape="1">
          <a:blip r:embed="rId38"/>
          <a:srcRect b="29783"/>
          <a:stretch/>
        </p:blipFill>
        <p:spPr>
          <a:xfrm>
            <a:off x="13106274" y="7921222"/>
            <a:ext cx="2175299" cy="800964"/>
          </a:xfrm>
          <a:prstGeom prst="rect">
            <a:avLst/>
          </a:prstGeom>
        </p:spPr>
      </p:pic>
      <p:pic>
        <p:nvPicPr>
          <p:cNvPr id="47" name="Picture 46" descr="Graphical user interface, text, application&#10;&#10;Description automatically generated">
            <a:extLst>
              <a:ext uri="{FF2B5EF4-FFF2-40B4-BE49-F238E27FC236}">
                <a16:creationId xmlns:a16="http://schemas.microsoft.com/office/drawing/2014/main" id="{D9ED9B04-6644-4EE1-F029-FB5695C95C09}"/>
              </a:ext>
            </a:extLst>
          </p:cNvPr>
          <p:cNvPicPr>
            <a:picLocks noChangeAspect="1"/>
          </p:cNvPicPr>
          <p:nvPr/>
        </p:nvPicPr>
        <p:blipFill>
          <a:blip r:embed="rId39"/>
          <a:stretch>
            <a:fillRect/>
          </a:stretch>
        </p:blipFill>
        <p:spPr>
          <a:xfrm>
            <a:off x="10848331" y="7919220"/>
            <a:ext cx="1968049" cy="808140"/>
          </a:xfrm>
          <a:prstGeom prst="rect">
            <a:avLst/>
          </a:prstGeom>
        </p:spPr>
      </p:pic>
      <p:sp>
        <p:nvSpPr>
          <p:cNvPr id="3" name="TextBox 2">
            <a:extLst>
              <a:ext uri="{FF2B5EF4-FFF2-40B4-BE49-F238E27FC236}">
                <a16:creationId xmlns:a16="http://schemas.microsoft.com/office/drawing/2014/main" id="{779C5A51-8C25-99B0-9E6E-98E3168BEBBE}"/>
              </a:ext>
            </a:extLst>
          </p:cNvPr>
          <p:cNvSpPr txBox="1"/>
          <p:nvPr/>
        </p:nvSpPr>
        <p:spPr>
          <a:xfrm>
            <a:off x="3642500" y="7313123"/>
            <a:ext cx="1695143" cy="353174"/>
          </a:xfrm>
          <a:prstGeom prst="rect">
            <a:avLst/>
          </a:prstGeom>
          <a:noFill/>
        </p:spPr>
        <p:txBody>
          <a:bodyPr wrap="square" lIns="116586" tIns="58293" rIns="116586" bIns="58293" rtlCol="0" anchor="t">
            <a:spAutoFit/>
          </a:bodyPr>
          <a:lstStyle/>
          <a:p>
            <a:pPr defTabSz="1013476"/>
            <a:r>
              <a:rPr lang="en-US" sz="1530">
                <a:solidFill>
                  <a:schemeClr val="accent3">
                    <a:lumMod val="75000"/>
                  </a:schemeClr>
                </a:solidFill>
                <a:latin typeface="Montserrat"/>
              </a:rPr>
              <a:t>ABK child care</a:t>
            </a:r>
            <a:endParaRPr lang="en-US" sz="2040">
              <a:solidFill>
                <a:schemeClr val="accent3">
                  <a:lumMod val="75000"/>
                </a:schemeClr>
              </a:solidFill>
            </a:endParaRPr>
          </a:p>
        </p:txBody>
      </p:sp>
      <p:sp>
        <p:nvSpPr>
          <p:cNvPr id="6" name="TextBox 5">
            <a:extLst>
              <a:ext uri="{FF2B5EF4-FFF2-40B4-BE49-F238E27FC236}">
                <a16:creationId xmlns:a16="http://schemas.microsoft.com/office/drawing/2014/main" id="{9687FA2F-B58F-5DB3-881A-F90B436CD502}"/>
              </a:ext>
            </a:extLst>
          </p:cNvPr>
          <p:cNvSpPr txBox="1"/>
          <p:nvPr/>
        </p:nvSpPr>
        <p:spPr>
          <a:xfrm>
            <a:off x="5231825" y="7593048"/>
            <a:ext cx="1695143" cy="588623"/>
          </a:xfrm>
          <a:prstGeom prst="rect">
            <a:avLst/>
          </a:prstGeom>
          <a:noFill/>
        </p:spPr>
        <p:txBody>
          <a:bodyPr wrap="square" lIns="116586" tIns="58293" rIns="116586" bIns="58293" rtlCol="0" anchor="t">
            <a:spAutoFit/>
          </a:bodyPr>
          <a:lstStyle/>
          <a:p>
            <a:pPr defTabSz="1013476"/>
            <a:r>
              <a:rPr lang="en-US" sz="1530">
                <a:solidFill>
                  <a:schemeClr val="accent3">
                    <a:lumMod val="75000"/>
                  </a:schemeClr>
                </a:solidFill>
                <a:latin typeface="Montserrat"/>
              </a:rPr>
              <a:t>Afterschool partners</a:t>
            </a:r>
            <a:endParaRPr lang="en-US" sz="2040">
              <a:solidFill>
                <a:schemeClr val="accent3">
                  <a:lumMod val="75000"/>
                </a:schemeClr>
              </a:solidFill>
            </a:endParaRPr>
          </a:p>
        </p:txBody>
      </p:sp>
      <p:sp>
        <p:nvSpPr>
          <p:cNvPr id="7" name="TextBox 6">
            <a:extLst>
              <a:ext uri="{FF2B5EF4-FFF2-40B4-BE49-F238E27FC236}">
                <a16:creationId xmlns:a16="http://schemas.microsoft.com/office/drawing/2014/main" id="{E0AFD48B-1F54-A32B-791E-64A5BAA9D443}"/>
              </a:ext>
            </a:extLst>
          </p:cNvPr>
          <p:cNvSpPr txBox="1"/>
          <p:nvPr/>
        </p:nvSpPr>
        <p:spPr>
          <a:xfrm>
            <a:off x="6800383" y="7502613"/>
            <a:ext cx="1695143" cy="353174"/>
          </a:xfrm>
          <a:prstGeom prst="rect">
            <a:avLst/>
          </a:prstGeom>
          <a:noFill/>
        </p:spPr>
        <p:txBody>
          <a:bodyPr wrap="square" lIns="116586" tIns="58293" rIns="116586" bIns="58293" rtlCol="0" anchor="t">
            <a:spAutoFit/>
          </a:bodyPr>
          <a:lstStyle/>
          <a:p>
            <a:pPr defTabSz="1013476"/>
            <a:r>
              <a:rPr lang="en-US" sz="1530">
                <a:solidFill>
                  <a:schemeClr val="accent3">
                    <a:lumMod val="75000"/>
                  </a:schemeClr>
                </a:solidFill>
                <a:latin typeface="Montserrat"/>
              </a:rPr>
              <a:t>PPS</a:t>
            </a:r>
            <a:endParaRPr lang="en-US" sz="2040">
              <a:solidFill>
                <a:schemeClr val="accent3">
                  <a:lumMod val="75000"/>
                </a:schemeClr>
              </a:solidFill>
            </a:endParaRPr>
          </a:p>
        </p:txBody>
      </p:sp>
      <p:sp>
        <p:nvSpPr>
          <p:cNvPr id="16" name="TextBox 15">
            <a:extLst>
              <a:ext uri="{FF2B5EF4-FFF2-40B4-BE49-F238E27FC236}">
                <a16:creationId xmlns:a16="http://schemas.microsoft.com/office/drawing/2014/main" id="{CA915179-FF27-88E3-5AB3-6E5E9B6B90B1}"/>
              </a:ext>
            </a:extLst>
          </p:cNvPr>
          <p:cNvSpPr txBox="1"/>
          <p:nvPr/>
        </p:nvSpPr>
        <p:spPr>
          <a:xfrm>
            <a:off x="8576395" y="7306669"/>
            <a:ext cx="1695143" cy="588623"/>
          </a:xfrm>
          <a:prstGeom prst="rect">
            <a:avLst/>
          </a:prstGeom>
          <a:noFill/>
        </p:spPr>
        <p:txBody>
          <a:bodyPr wrap="square" lIns="116586" tIns="58293" rIns="116586" bIns="58293" rtlCol="0" anchor="t">
            <a:spAutoFit/>
          </a:bodyPr>
          <a:lstStyle/>
          <a:p>
            <a:pPr defTabSz="1013476"/>
            <a:r>
              <a:rPr lang="en-US" sz="1530">
                <a:solidFill>
                  <a:schemeClr val="tx2">
                    <a:lumMod val="75000"/>
                  </a:schemeClr>
                </a:solidFill>
                <a:latin typeface="Montserrat"/>
              </a:rPr>
              <a:t>First Source Center</a:t>
            </a:r>
            <a:endParaRPr lang="en-US" sz="2040">
              <a:solidFill>
                <a:schemeClr val="tx2">
                  <a:lumMod val="75000"/>
                </a:schemeClr>
              </a:solidFill>
            </a:endParaRPr>
          </a:p>
        </p:txBody>
      </p:sp>
      <p:sp>
        <p:nvSpPr>
          <p:cNvPr id="18" name="TextBox 17">
            <a:extLst>
              <a:ext uri="{FF2B5EF4-FFF2-40B4-BE49-F238E27FC236}">
                <a16:creationId xmlns:a16="http://schemas.microsoft.com/office/drawing/2014/main" id="{F3C55459-9C34-3FC2-A2AD-1AA63474572F}"/>
              </a:ext>
            </a:extLst>
          </p:cNvPr>
          <p:cNvSpPr txBox="1"/>
          <p:nvPr/>
        </p:nvSpPr>
        <p:spPr>
          <a:xfrm>
            <a:off x="1378071" y="5033205"/>
            <a:ext cx="1695143" cy="353174"/>
          </a:xfrm>
          <a:prstGeom prst="rect">
            <a:avLst/>
          </a:prstGeom>
          <a:noFill/>
        </p:spPr>
        <p:txBody>
          <a:bodyPr wrap="square" lIns="116586" tIns="58293" rIns="116586" bIns="58293" rtlCol="0" anchor="t">
            <a:spAutoFit/>
          </a:bodyPr>
          <a:lstStyle/>
          <a:p>
            <a:pPr defTabSz="1013476"/>
            <a:r>
              <a:rPr lang="en-US" sz="1530">
                <a:solidFill>
                  <a:schemeClr val="accent1">
                    <a:lumMod val="75000"/>
                  </a:schemeClr>
                </a:solidFill>
                <a:latin typeface="Montserrat"/>
              </a:rPr>
              <a:t>UPMC</a:t>
            </a:r>
            <a:endParaRPr lang="en-US" sz="2040">
              <a:solidFill>
                <a:schemeClr val="accent1">
                  <a:lumMod val="75000"/>
                </a:schemeClr>
              </a:solidFill>
            </a:endParaRPr>
          </a:p>
        </p:txBody>
      </p:sp>
      <p:sp>
        <p:nvSpPr>
          <p:cNvPr id="24" name="TextBox 23">
            <a:extLst>
              <a:ext uri="{FF2B5EF4-FFF2-40B4-BE49-F238E27FC236}">
                <a16:creationId xmlns:a16="http://schemas.microsoft.com/office/drawing/2014/main" id="{01815BD3-7FDC-D846-6237-B42E236E10CD}"/>
              </a:ext>
            </a:extLst>
          </p:cNvPr>
          <p:cNvSpPr txBox="1"/>
          <p:nvPr/>
        </p:nvSpPr>
        <p:spPr>
          <a:xfrm>
            <a:off x="1602061" y="5839513"/>
            <a:ext cx="1695143" cy="353174"/>
          </a:xfrm>
          <a:prstGeom prst="rect">
            <a:avLst/>
          </a:prstGeom>
          <a:noFill/>
        </p:spPr>
        <p:txBody>
          <a:bodyPr wrap="square" lIns="116586" tIns="58293" rIns="116586" bIns="58293" rtlCol="0" anchor="t">
            <a:spAutoFit/>
          </a:bodyPr>
          <a:lstStyle/>
          <a:p>
            <a:pPr defTabSz="1013476"/>
            <a:r>
              <a:rPr lang="en-US" sz="1530">
                <a:solidFill>
                  <a:schemeClr val="accent1">
                    <a:lumMod val="75000"/>
                  </a:schemeClr>
                </a:solidFill>
                <a:latin typeface="Montserrat"/>
              </a:rPr>
              <a:t>Life Pittsburgh</a:t>
            </a:r>
            <a:endParaRPr lang="en-US" sz="2040">
              <a:solidFill>
                <a:schemeClr val="accent1">
                  <a:lumMod val="75000"/>
                </a:schemeClr>
              </a:solidFill>
            </a:endParaRPr>
          </a:p>
        </p:txBody>
      </p:sp>
      <p:sp>
        <p:nvSpPr>
          <p:cNvPr id="25" name="TextBox 24">
            <a:extLst>
              <a:ext uri="{FF2B5EF4-FFF2-40B4-BE49-F238E27FC236}">
                <a16:creationId xmlns:a16="http://schemas.microsoft.com/office/drawing/2014/main" id="{216C2A38-8437-192F-EE9A-F97CD68B805E}"/>
              </a:ext>
            </a:extLst>
          </p:cNvPr>
          <p:cNvSpPr txBox="1"/>
          <p:nvPr/>
        </p:nvSpPr>
        <p:spPr>
          <a:xfrm>
            <a:off x="3054386" y="7933038"/>
            <a:ext cx="1695143" cy="588623"/>
          </a:xfrm>
          <a:prstGeom prst="rect">
            <a:avLst/>
          </a:prstGeom>
          <a:noFill/>
        </p:spPr>
        <p:txBody>
          <a:bodyPr wrap="square" lIns="116586" tIns="58293" rIns="116586" bIns="58293" rtlCol="0" anchor="t">
            <a:spAutoFit/>
          </a:bodyPr>
          <a:lstStyle/>
          <a:p>
            <a:pPr defTabSz="1013476"/>
            <a:r>
              <a:rPr lang="en-US" sz="1530">
                <a:solidFill>
                  <a:schemeClr val="accent3">
                    <a:lumMod val="75000"/>
                  </a:schemeClr>
                </a:solidFill>
                <a:latin typeface="Montserrat"/>
              </a:rPr>
              <a:t>Hill District Family Center</a:t>
            </a:r>
            <a:endParaRPr lang="en-US" sz="2040">
              <a:solidFill>
                <a:schemeClr val="accent3">
                  <a:lumMod val="75000"/>
                </a:schemeClr>
              </a:solidFill>
            </a:endParaRPr>
          </a:p>
        </p:txBody>
      </p:sp>
      <p:sp>
        <p:nvSpPr>
          <p:cNvPr id="34" name="TextBox 33">
            <a:extLst>
              <a:ext uri="{FF2B5EF4-FFF2-40B4-BE49-F238E27FC236}">
                <a16:creationId xmlns:a16="http://schemas.microsoft.com/office/drawing/2014/main" id="{F3F9B279-6A95-060F-FDF9-F8A7A12E2123}"/>
              </a:ext>
            </a:extLst>
          </p:cNvPr>
          <p:cNvSpPr txBox="1"/>
          <p:nvPr/>
        </p:nvSpPr>
        <p:spPr>
          <a:xfrm>
            <a:off x="6544517" y="7991132"/>
            <a:ext cx="1951009" cy="824072"/>
          </a:xfrm>
          <a:prstGeom prst="rect">
            <a:avLst/>
          </a:prstGeom>
          <a:noFill/>
        </p:spPr>
        <p:txBody>
          <a:bodyPr wrap="square" lIns="116586" tIns="58293" rIns="116586" bIns="58293" rtlCol="0" anchor="t">
            <a:spAutoFit/>
          </a:bodyPr>
          <a:lstStyle/>
          <a:p>
            <a:pPr defTabSz="1013476"/>
            <a:r>
              <a:rPr lang="en-US" sz="1530">
                <a:solidFill>
                  <a:schemeClr val="accent3">
                    <a:lumMod val="75000"/>
                  </a:schemeClr>
                </a:solidFill>
                <a:latin typeface="Montserrat"/>
              </a:rPr>
              <a:t>Alliance for Infants and Toddlers</a:t>
            </a:r>
            <a:endParaRPr lang="en-US" sz="2040">
              <a:solidFill>
                <a:schemeClr val="accent3">
                  <a:lumMod val="75000"/>
                </a:schemeClr>
              </a:solidFill>
            </a:endParaRPr>
          </a:p>
        </p:txBody>
      </p:sp>
      <p:sp>
        <p:nvSpPr>
          <p:cNvPr id="37" name="TextBox 36">
            <a:extLst>
              <a:ext uri="{FF2B5EF4-FFF2-40B4-BE49-F238E27FC236}">
                <a16:creationId xmlns:a16="http://schemas.microsoft.com/office/drawing/2014/main" id="{C5907091-0375-AD44-FD3A-01A721DD28E3}"/>
              </a:ext>
            </a:extLst>
          </p:cNvPr>
          <p:cNvSpPr txBox="1"/>
          <p:nvPr/>
        </p:nvSpPr>
        <p:spPr>
          <a:xfrm>
            <a:off x="2120004" y="5299750"/>
            <a:ext cx="1695143" cy="353174"/>
          </a:xfrm>
          <a:prstGeom prst="rect">
            <a:avLst/>
          </a:prstGeom>
          <a:noFill/>
        </p:spPr>
        <p:txBody>
          <a:bodyPr wrap="square" lIns="116586" tIns="58293" rIns="116586" bIns="58293" rtlCol="0" anchor="t">
            <a:spAutoFit/>
          </a:bodyPr>
          <a:lstStyle/>
          <a:p>
            <a:pPr defTabSz="1013476"/>
            <a:r>
              <a:rPr lang="en-US" sz="1530">
                <a:solidFill>
                  <a:schemeClr val="accent1">
                    <a:lumMod val="75000"/>
                  </a:schemeClr>
                </a:solidFill>
                <a:latin typeface="Montserrat"/>
              </a:rPr>
              <a:t>Highmark</a:t>
            </a:r>
            <a:endParaRPr lang="en-US" sz="2040">
              <a:solidFill>
                <a:schemeClr val="accent1">
                  <a:lumMod val="75000"/>
                </a:schemeClr>
              </a:solidFill>
            </a:endParaRPr>
          </a:p>
        </p:txBody>
      </p:sp>
      <p:sp>
        <p:nvSpPr>
          <p:cNvPr id="41" name="TextBox 40">
            <a:extLst>
              <a:ext uri="{FF2B5EF4-FFF2-40B4-BE49-F238E27FC236}">
                <a16:creationId xmlns:a16="http://schemas.microsoft.com/office/drawing/2014/main" id="{B5DCF5F9-38E0-F7E5-7EBE-AC2B5ED48415}"/>
              </a:ext>
            </a:extLst>
          </p:cNvPr>
          <p:cNvSpPr txBox="1"/>
          <p:nvPr/>
        </p:nvSpPr>
        <p:spPr>
          <a:xfrm>
            <a:off x="401830" y="6130126"/>
            <a:ext cx="1695143" cy="1059521"/>
          </a:xfrm>
          <a:prstGeom prst="rect">
            <a:avLst/>
          </a:prstGeom>
          <a:noFill/>
        </p:spPr>
        <p:txBody>
          <a:bodyPr wrap="square" lIns="116586" tIns="58293" rIns="116586" bIns="58293" rtlCol="0" anchor="t">
            <a:spAutoFit/>
          </a:bodyPr>
          <a:lstStyle/>
          <a:p>
            <a:pPr defTabSz="1013476"/>
            <a:r>
              <a:rPr lang="en-US" sz="1530">
                <a:solidFill>
                  <a:schemeClr val="accent1">
                    <a:lumMod val="75000"/>
                  </a:schemeClr>
                </a:solidFill>
                <a:latin typeface="Montserrat"/>
              </a:rPr>
              <a:t>Community Care Behavioral Health</a:t>
            </a:r>
            <a:endParaRPr lang="en-US" sz="2040">
              <a:solidFill>
                <a:schemeClr val="accent1">
                  <a:lumMod val="75000"/>
                </a:schemeClr>
              </a:solidFill>
            </a:endParaRPr>
          </a:p>
        </p:txBody>
      </p:sp>
      <p:sp>
        <p:nvSpPr>
          <p:cNvPr id="45" name="TextBox 44">
            <a:extLst>
              <a:ext uri="{FF2B5EF4-FFF2-40B4-BE49-F238E27FC236}">
                <a16:creationId xmlns:a16="http://schemas.microsoft.com/office/drawing/2014/main" id="{6BA6996F-AE9C-8079-6FAE-DEC14541226F}"/>
              </a:ext>
            </a:extLst>
          </p:cNvPr>
          <p:cNvSpPr txBox="1"/>
          <p:nvPr/>
        </p:nvSpPr>
        <p:spPr>
          <a:xfrm>
            <a:off x="10271538" y="6745201"/>
            <a:ext cx="1695143" cy="588623"/>
          </a:xfrm>
          <a:prstGeom prst="rect">
            <a:avLst/>
          </a:prstGeom>
          <a:noFill/>
        </p:spPr>
        <p:txBody>
          <a:bodyPr wrap="square" lIns="116586" tIns="58293" rIns="116586" bIns="58293" rtlCol="0" anchor="t">
            <a:spAutoFit/>
          </a:bodyPr>
          <a:lstStyle/>
          <a:p>
            <a:pPr defTabSz="1013476"/>
            <a:r>
              <a:rPr lang="en-US" sz="1530">
                <a:solidFill>
                  <a:schemeClr val="tx2">
                    <a:lumMod val="75000"/>
                  </a:schemeClr>
                </a:solidFill>
                <a:latin typeface="Montserrat"/>
              </a:rPr>
              <a:t>Ebeneezer Outreach/CVS</a:t>
            </a:r>
            <a:endParaRPr lang="en-US" sz="2040">
              <a:solidFill>
                <a:schemeClr val="tx2">
                  <a:lumMod val="75000"/>
                </a:schemeClr>
              </a:solidFill>
            </a:endParaRPr>
          </a:p>
        </p:txBody>
      </p:sp>
      <p:pic>
        <p:nvPicPr>
          <p:cNvPr id="39" name="Graphic 38" descr="Woman with solid fill">
            <a:extLst>
              <a:ext uri="{FF2B5EF4-FFF2-40B4-BE49-F238E27FC236}">
                <a16:creationId xmlns:a16="http://schemas.microsoft.com/office/drawing/2014/main" id="{A9B74F37-0CC6-FFA0-F0C8-B25B651367F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506580" y="5028505"/>
            <a:ext cx="767254" cy="767254"/>
          </a:xfrm>
          <a:prstGeom prst="rect">
            <a:avLst/>
          </a:prstGeom>
        </p:spPr>
      </p:pic>
      <p:pic>
        <p:nvPicPr>
          <p:cNvPr id="48" name="Graphic 47" descr="Woman with solid fill">
            <a:extLst>
              <a:ext uri="{FF2B5EF4-FFF2-40B4-BE49-F238E27FC236}">
                <a16:creationId xmlns:a16="http://schemas.microsoft.com/office/drawing/2014/main" id="{09466C0F-4872-A13C-1236-44CF218AA6C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949100" y="3563750"/>
            <a:ext cx="767254" cy="767254"/>
          </a:xfrm>
          <a:prstGeom prst="rect">
            <a:avLst/>
          </a:prstGeom>
        </p:spPr>
      </p:pic>
      <p:pic>
        <p:nvPicPr>
          <p:cNvPr id="49" name="Graphic 11" descr="Man with solid fill">
            <a:extLst>
              <a:ext uri="{FF2B5EF4-FFF2-40B4-BE49-F238E27FC236}">
                <a16:creationId xmlns:a16="http://schemas.microsoft.com/office/drawing/2014/main" id="{F2CD439A-643B-1F85-E707-A5B3B4372AB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578271" y="4762288"/>
            <a:ext cx="849288" cy="827457"/>
          </a:xfrm>
          <a:prstGeom prst="rect">
            <a:avLst/>
          </a:prstGeom>
        </p:spPr>
      </p:pic>
      <p:pic>
        <p:nvPicPr>
          <p:cNvPr id="50" name="Graphic 11" descr="Man with solid fill">
            <a:extLst>
              <a:ext uri="{FF2B5EF4-FFF2-40B4-BE49-F238E27FC236}">
                <a16:creationId xmlns:a16="http://schemas.microsoft.com/office/drawing/2014/main" id="{5AF05A0D-2AAF-1B83-5BC8-BC8E7480AF5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187841" y="3509445"/>
            <a:ext cx="849288" cy="827457"/>
          </a:xfrm>
          <a:prstGeom prst="rect">
            <a:avLst/>
          </a:prstGeom>
        </p:spPr>
      </p:pic>
      <p:sp>
        <p:nvSpPr>
          <p:cNvPr id="38" name="TextBox 37">
            <a:extLst>
              <a:ext uri="{FF2B5EF4-FFF2-40B4-BE49-F238E27FC236}">
                <a16:creationId xmlns:a16="http://schemas.microsoft.com/office/drawing/2014/main" id="{FB31686A-478E-230A-8838-947C64E2A68B}"/>
              </a:ext>
            </a:extLst>
          </p:cNvPr>
          <p:cNvSpPr txBox="1"/>
          <p:nvPr/>
        </p:nvSpPr>
        <p:spPr>
          <a:xfrm>
            <a:off x="11927840" y="4024296"/>
            <a:ext cx="2361870" cy="1530419"/>
          </a:xfrm>
          <a:prstGeom prst="rect">
            <a:avLst/>
          </a:prstGeom>
          <a:noFill/>
        </p:spPr>
        <p:txBody>
          <a:bodyPr wrap="square" lIns="116586" tIns="58293" rIns="116586" bIns="58293" rtlCol="0" anchor="t">
            <a:spAutoFit/>
          </a:bodyPr>
          <a:lstStyle/>
          <a:p>
            <a:pPr defTabSz="1013476"/>
            <a:r>
              <a:rPr lang="en-US" sz="2295">
                <a:solidFill>
                  <a:schemeClr val="bg2">
                    <a:lumMod val="75000"/>
                  </a:schemeClr>
                </a:solidFill>
                <a:latin typeface="Montserrat "/>
              </a:rPr>
              <a:t>Health and Services Support Network</a:t>
            </a:r>
          </a:p>
        </p:txBody>
      </p:sp>
      <p:pic>
        <p:nvPicPr>
          <p:cNvPr id="52" name="Graphic 51" descr="Board Of Directors with solid fill">
            <a:extLst>
              <a:ext uri="{FF2B5EF4-FFF2-40B4-BE49-F238E27FC236}">
                <a16:creationId xmlns:a16="http://schemas.microsoft.com/office/drawing/2014/main" id="{271D18E5-AC29-6B73-CB1F-93CE3B027BCD}"/>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3358813" y="4626837"/>
            <a:ext cx="1307473" cy="1307473"/>
          </a:xfrm>
          <a:prstGeom prst="rect">
            <a:avLst/>
          </a:prstGeom>
        </p:spPr>
      </p:pic>
    </p:spTree>
    <p:extLst>
      <p:ext uri="{BB962C8B-B14F-4D97-AF65-F5344CB8AC3E}">
        <p14:creationId xmlns:p14="http://schemas.microsoft.com/office/powerpoint/2010/main" val="3574111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E79302-8C77-7059-D6A7-B8558A7F12D4}"/>
              </a:ext>
            </a:extLst>
          </p:cNvPr>
          <p:cNvPicPr>
            <a:picLocks noChangeAspect="1"/>
          </p:cNvPicPr>
          <p:nvPr/>
        </p:nvPicPr>
        <p:blipFill rotWithShape="1">
          <a:blip r:embed="rId3"/>
          <a:srcRect l="20860" t="24839" r="17266" b="3824"/>
          <a:stretch/>
        </p:blipFill>
        <p:spPr>
          <a:xfrm>
            <a:off x="1" y="698376"/>
            <a:ext cx="15544801" cy="8702799"/>
          </a:xfrm>
          <a:prstGeom prst="rect">
            <a:avLst/>
          </a:prstGeom>
        </p:spPr>
      </p:pic>
    </p:spTree>
    <p:extLst>
      <p:ext uri="{BB962C8B-B14F-4D97-AF65-F5344CB8AC3E}">
        <p14:creationId xmlns:p14="http://schemas.microsoft.com/office/powerpoint/2010/main" val="933331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32;p35">
            <a:extLst>
              <a:ext uri="{FF2B5EF4-FFF2-40B4-BE49-F238E27FC236}">
                <a16:creationId xmlns:a16="http://schemas.microsoft.com/office/drawing/2014/main" id="{9B5E3D7F-05BB-B1D5-A9A2-67EDC8A57C73}"/>
              </a:ext>
            </a:extLst>
          </p:cNvPr>
          <p:cNvSpPr txBox="1"/>
          <p:nvPr/>
        </p:nvSpPr>
        <p:spPr>
          <a:xfrm>
            <a:off x="2608944" y="284934"/>
            <a:ext cx="10843920" cy="1353910"/>
          </a:xfrm>
          <a:prstGeom prst="rect">
            <a:avLst/>
          </a:prstGeom>
          <a:noFill/>
          <a:ln>
            <a:noFill/>
          </a:ln>
        </p:spPr>
        <p:txBody>
          <a:bodyPr spcFirstLastPara="1" wrap="square" lIns="79477" tIns="79477" rIns="79477" bIns="79477" anchor="t" anchorCtr="0">
            <a:spAutoFit/>
          </a:bodyPr>
          <a:lstStyle/>
          <a:p>
            <a:pPr algn="ctr">
              <a:buClr>
                <a:srgbClr val="000000"/>
              </a:buClr>
              <a:buSzPts val="4800"/>
            </a:pPr>
            <a:r>
              <a:rPr lang="en-US" sz="4800" b="1">
                <a:solidFill>
                  <a:schemeClr val="dk2"/>
                </a:solidFill>
                <a:latin typeface="Roboto"/>
                <a:ea typeface="Roboto"/>
                <a:cs typeface="Roboto"/>
                <a:sym typeface="Roboto"/>
              </a:rPr>
              <a:t>Critical Community Improvements</a:t>
            </a:r>
            <a:endParaRPr sz="4800"/>
          </a:p>
          <a:p>
            <a:pPr algn="ctr">
              <a:buClr>
                <a:srgbClr val="000000"/>
              </a:buClr>
              <a:buSzPts val="4800"/>
            </a:pPr>
            <a:endParaRPr sz="2955" b="1">
              <a:solidFill>
                <a:schemeClr val="dk2"/>
              </a:solidFill>
              <a:latin typeface="Roboto"/>
              <a:ea typeface="Roboto"/>
              <a:cs typeface="Roboto"/>
              <a:sym typeface="Roboto"/>
            </a:endParaRPr>
          </a:p>
        </p:txBody>
      </p:sp>
      <p:pic>
        <p:nvPicPr>
          <p:cNvPr id="6" name="Google Shape;234;p35">
            <a:extLst>
              <a:ext uri="{FF2B5EF4-FFF2-40B4-BE49-F238E27FC236}">
                <a16:creationId xmlns:a16="http://schemas.microsoft.com/office/drawing/2014/main" id="{4128B84A-3A82-DC18-4924-3349743E1EFC}"/>
              </a:ext>
            </a:extLst>
          </p:cNvPr>
          <p:cNvPicPr preferRelativeResize="0"/>
          <p:nvPr/>
        </p:nvPicPr>
        <p:blipFill rotWithShape="1">
          <a:blip r:embed="rId2">
            <a:alphaModFix/>
          </a:blip>
          <a:srcRect/>
          <a:stretch/>
        </p:blipFill>
        <p:spPr>
          <a:xfrm>
            <a:off x="12600975" y="8275060"/>
            <a:ext cx="1703779" cy="826486"/>
          </a:xfrm>
          <a:prstGeom prst="rect">
            <a:avLst/>
          </a:prstGeom>
          <a:noFill/>
          <a:ln>
            <a:noFill/>
          </a:ln>
        </p:spPr>
      </p:pic>
      <p:pic>
        <p:nvPicPr>
          <p:cNvPr id="8" name="Picture 7">
            <a:extLst>
              <a:ext uri="{FF2B5EF4-FFF2-40B4-BE49-F238E27FC236}">
                <a16:creationId xmlns:a16="http://schemas.microsoft.com/office/drawing/2014/main" id="{4A0BE219-EE54-F4E0-2FE4-DA0A2D97D066}"/>
              </a:ext>
            </a:extLst>
          </p:cNvPr>
          <p:cNvPicPr>
            <a:picLocks noChangeAspect="1"/>
          </p:cNvPicPr>
          <p:nvPr/>
        </p:nvPicPr>
        <p:blipFill rotWithShape="1">
          <a:blip r:embed="rId3"/>
          <a:srcRect l="50000" t="35287" r="19750" b="32174"/>
          <a:stretch/>
        </p:blipFill>
        <p:spPr>
          <a:xfrm>
            <a:off x="6734032" y="4700964"/>
            <a:ext cx="7570722" cy="4411041"/>
          </a:xfrm>
          <a:prstGeom prst="rect">
            <a:avLst/>
          </a:prstGeom>
        </p:spPr>
      </p:pic>
      <p:pic>
        <p:nvPicPr>
          <p:cNvPr id="7" name="Picture 2">
            <a:extLst>
              <a:ext uri="{FF2B5EF4-FFF2-40B4-BE49-F238E27FC236}">
                <a16:creationId xmlns:a16="http://schemas.microsoft.com/office/drawing/2014/main" id="{088E8693-C977-3C84-D01B-832151DC42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64" t="58303" r="63159" b="9059"/>
          <a:stretch/>
        </p:blipFill>
        <p:spPr bwMode="auto">
          <a:xfrm>
            <a:off x="1455398" y="1314550"/>
            <a:ext cx="7513244" cy="4464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4B0A04B0-FFA4-E4B5-5FBF-EC03494C709C}"/>
              </a:ext>
            </a:extLst>
          </p:cNvPr>
          <p:cNvSpPr txBox="1"/>
          <p:nvPr/>
        </p:nvSpPr>
        <p:spPr>
          <a:xfrm>
            <a:off x="9853467" y="2296601"/>
            <a:ext cx="4675623" cy="788164"/>
          </a:xfrm>
          <a:prstGeom prst="rect">
            <a:avLst/>
          </a:prstGeom>
          <a:noFill/>
        </p:spPr>
        <p:txBody>
          <a:bodyPr wrap="square">
            <a:spAutoFit/>
          </a:bodyPr>
          <a:lstStyle/>
          <a:p>
            <a:pPr marL="491282" indent="-447122">
              <a:buClr>
                <a:schemeClr val="dk2"/>
              </a:buClr>
              <a:buFont typeface="+mj-lt"/>
              <a:buAutoNum type="arabicPeriod"/>
            </a:pPr>
            <a:r>
              <a:rPr lang="en-US" sz="2261">
                <a:solidFill>
                  <a:schemeClr val="dk2"/>
                </a:solidFill>
                <a:latin typeface="Roboto" panose="020B0604020202020204" charset="0"/>
                <a:ea typeface="Roboto" panose="020B0604020202020204" charset="0"/>
              </a:rPr>
              <a:t>Existing Homeowners Façade Improvements</a:t>
            </a:r>
          </a:p>
        </p:txBody>
      </p:sp>
      <p:sp>
        <p:nvSpPr>
          <p:cNvPr id="10" name="TextBox 9">
            <a:extLst>
              <a:ext uri="{FF2B5EF4-FFF2-40B4-BE49-F238E27FC236}">
                <a16:creationId xmlns:a16="http://schemas.microsoft.com/office/drawing/2014/main" id="{1AE29B3E-DB99-FD6B-40E0-6198F6C6D86E}"/>
              </a:ext>
            </a:extLst>
          </p:cNvPr>
          <p:cNvSpPr txBox="1"/>
          <p:nvPr/>
        </p:nvSpPr>
        <p:spPr>
          <a:xfrm>
            <a:off x="1570898" y="5971486"/>
            <a:ext cx="4583564" cy="1136080"/>
          </a:xfrm>
          <a:prstGeom prst="rect">
            <a:avLst/>
          </a:prstGeom>
          <a:noFill/>
        </p:spPr>
        <p:txBody>
          <a:bodyPr wrap="square">
            <a:spAutoFit/>
          </a:bodyPr>
          <a:lstStyle/>
          <a:p>
            <a:pPr marL="491282" indent="-447122">
              <a:buClr>
                <a:schemeClr val="dk2"/>
              </a:buClr>
              <a:buFont typeface="+mj-lt"/>
              <a:buAutoNum type="arabicPeriod" startAt="2"/>
            </a:pPr>
            <a:r>
              <a:rPr lang="en-US" sz="2261">
                <a:solidFill>
                  <a:schemeClr val="dk2"/>
                </a:solidFill>
                <a:latin typeface="Roboto" panose="020B0604020202020204" charset="0"/>
                <a:ea typeface="Roboto" panose="020B0604020202020204" charset="0"/>
              </a:rPr>
              <a:t>Commercial / Street-front Activation along Herron and Centre Avenues </a:t>
            </a:r>
          </a:p>
        </p:txBody>
      </p:sp>
      <p:sp>
        <p:nvSpPr>
          <p:cNvPr id="11" name="Arrow: Right 10">
            <a:extLst>
              <a:ext uri="{FF2B5EF4-FFF2-40B4-BE49-F238E27FC236}">
                <a16:creationId xmlns:a16="http://schemas.microsoft.com/office/drawing/2014/main" id="{E126F141-B897-23E4-5AD4-82F21FB9E1C0}"/>
              </a:ext>
            </a:extLst>
          </p:cNvPr>
          <p:cNvSpPr/>
          <p:nvPr/>
        </p:nvSpPr>
        <p:spPr>
          <a:xfrm rot="10800000">
            <a:off x="9073467" y="2636046"/>
            <a:ext cx="669045" cy="337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2" name="Arrow: Right 11">
            <a:extLst>
              <a:ext uri="{FF2B5EF4-FFF2-40B4-BE49-F238E27FC236}">
                <a16:creationId xmlns:a16="http://schemas.microsoft.com/office/drawing/2014/main" id="{0316EBD0-4ACD-22C8-D36D-442981654757}"/>
              </a:ext>
            </a:extLst>
          </p:cNvPr>
          <p:cNvSpPr/>
          <p:nvPr/>
        </p:nvSpPr>
        <p:spPr>
          <a:xfrm>
            <a:off x="5802292" y="6195519"/>
            <a:ext cx="669045" cy="337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Tree>
    <p:extLst>
      <p:ext uri="{BB962C8B-B14F-4D97-AF65-F5344CB8AC3E}">
        <p14:creationId xmlns:p14="http://schemas.microsoft.com/office/powerpoint/2010/main" val="3899235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73FDD2-81C7-B013-9AD5-2395BCAB2497}"/>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8B2A384B-1CFD-B61D-E978-1EE3763EFCCA}"/>
              </a:ext>
            </a:extLst>
          </p:cNvPr>
          <p:cNvPicPr>
            <a:picLocks noChangeAspect="1"/>
          </p:cNvPicPr>
          <p:nvPr/>
        </p:nvPicPr>
        <p:blipFill>
          <a:blip r:embed="rId2"/>
          <a:stretch>
            <a:fillRect/>
          </a:stretch>
        </p:blipFill>
        <p:spPr>
          <a:xfrm>
            <a:off x="509392" y="172282"/>
            <a:ext cx="7297684" cy="4282302"/>
          </a:xfrm>
          <a:prstGeom prst="rect">
            <a:avLst/>
          </a:prstGeom>
        </p:spPr>
      </p:pic>
      <p:sp>
        <p:nvSpPr>
          <p:cNvPr id="8" name="TextBox 7">
            <a:extLst>
              <a:ext uri="{FF2B5EF4-FFF2-40B4-BE49-F238E27FC236}">
                <a16:creationId xmlns:a16="http://schemas.microsoft.com/office/drawing/2014/main" id="{A1958253-667A-B93E-A8DE-4DDF2C19E8EF}"/>
              </a:ext>
            </a:extLst>
          </p:cNvPr>
          <p:cNvSpPr txBox="1"/>
          <p:nvPr/>
        </p:nvSpPr>
        <p:spPr>
          <a:xfrm>
            <a:off x="9313036" y="554746"/>
            <a:ext cx="5622164" cy="2232984"/>
          </a:xfrm>
          <a:prstGeom prst="rect">
            <a:avLst/>
          </a:prstGeom>
          <a:noFill/>
        </p:spPr>
        <p:txBody>
          <a:bodyPr wrap="square">
            <a:spAutoFit/>
          </a:bodyPr>
          <a:lstStyle/>
          <a:p>
            <a:pPr marL="491282" indent="-447122">
              <a:buClr>
                <a:schemeClr val="dk2"/>
              </a:buClr>
              <a:buFont typeface="+mj-lt"/>
              <a:buAutoNum type="arabicPeriod" startAt="3"/>
            </a:pPr>
            <a:r>
              <a:rPr lang="en-US" sz="2782">
                <a:solidFill>
                  <a:schemeClr val="dk2"/>
                </a:solidFill>
                <a:latin typeface="Roboto" panose="020B0604020202020204" charset="0"/>
                <a:ea typeface="Roboto" panose="020B0604020202020204" charset="0"/>
              </a:rPr>
              <a:t>Creation of New Homeownership Opportunities</a:t>
            </a:r>
          </a:p>
          <a:p>
            <a:pPr marL="44160">
              <a:buClr>
                <a:schemeClr val="dk2"/>
              </a:buClr>
            </a:pPr>
            <a:endParaRPr lang="en-US" sz="2782">
              <a:solidFill>
                <a:schemeClr val="dk2"/>
              </a:solidFill>
              <a:latin typeface="Roboto" panose="020B0604020202020204" charset="0"/>
              <a:ea typeface="Roboto" panose="020B0604020202020204" charset="0"/>
            </a:endParaRPr>
          </a:p>
          <a:p>
            <a:pPr marL="44160">
              <a:buClr>
                <a:schemeClr val="dk2"/>
              </a:buClr>
            </a:pPr>
            <a:r>
              <a:rPr lang="en-US" sz="2782">
                <a:solidFill>
                  <a:schemeClr val="dk2"/>
                </a:solidFill>
                <a:latin typeface="Roboto" panose="020B0604020202020204" charset="0"/>
                <a:ea typeface="Roboto" panose="020B0604020202020204" charset="0"/>
              </a:rPr>
              <a:t>4. Trail Behind Current 	Bedford Dwellings 	“Coal Seam Trail”</a:t>
            </a:r>
          </a:p>
        </p:txBody>
      </p:sp>
      <p:sp>
        <p:nvSpPr>
          <p:cNvPr id="10" name="Arrow: Right 9">
            <a:extLst>
              <a:ext uri="{FF2B5EF4-FFF2-40B4-BE49-F238E27FC236}">
                <a16:creationId xmlns:a16="http://schemas.microsoft.com/office/drawing/2014/main" id="{3FCF583D-D26A-FC89-BBCE-85C5F7B8A63B}"/>
              </a:ext>
            </a:extLst>
          </p:cNvPr>
          <p:cNvSpPr/>
          <p:nvPr/>
        </p:nvSpPr>
        <p:spPr>
          <a:xfrm rot="10800000">
            <a:off x="8230296" y="762000"/>
            <a:ext cx="669045" cy="337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sp>
        <p:nvSpPr>
          <p:cNvPr id="11" name="Arrow: Right 10">
            <a:extLst>
              <a:ext uri="{FF2B5EF4-FFF2-40B4-BE49-F238E27FC236}">
                <a16:creationId xmlns:a16="http://schemas.microsoft.com/office/drawing/2014/main" id="{C37DABC5-6948-C992-A73D-511E6DCF20BD}"/>
              </a:ext>
            </a:extLst>
          </p:cNvPr>
          <p:cNvSpPr/>
          <p:nvPr/>
        </p:nvSpPr>
        <p:spPr>
          <a:xfrm rot="8394645">
            <a:off x="9250380" y="3005209"/>
            <a:ext cx="669045" cy="337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4"/>
          </a:p>
        </p:txBody>
      </p:sp>
      <p:pic>
        <p:nvPicPr>
          <p:cNvPr id="4" name="Picture 3">
            <a:extLst>
              <a:ext uri="{FF2B5EF4-FFF2-40B4-BE49-F238E27FC236}">
                <a16:creationId xmlns:a16="http://schemas.microsoft.com/office/drawing/2014/main" id="{5F14068A-43A2-3F00-1D18-48342CADEB22}"/>
              </a:ext>
            </a:extLst>
          </p:cNvPr>
          <p:cNvPicPr>
            <a:picLocks noChangeAspect="1"/>
          </p:cNvPicPr>
          <p:nvPr/>
        </p:nvPicPr>
        <p:blipFill rotWithShape="1">
          <a:blip r:embed="rId3"/>
          <a:srcRect l="630" t="9288" r="1901"/>
          <a:stretch/>
        </p:blipFill>
        <p:spPr>
          <a:xfrm>
            <a:off x="3143739" y="3588210"/>
            <a:ext cx="11511203" cy="6461547"/>
          </a:xfrm>
          <a:prstGeom prst="rect">
            <a:avLst/>
          </a:prstGeom>
        </p:spPr>
      </p:pic>
    </p:spTree>
    <p:extLst>
      <p:ext uri="{BB962C8B-B14F-4D97-AF65-F5344CB8AC3E}">
        <p14:creationId xmlns:p14="http://schemas.microsoft.com/office/powerpoint/2010/main" val="1600321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32;p35">
            <a:extLst>
              <a:ext uri="{FF2B5EF4-FFF2-40B4-BE49-F238E27FC236}">
                <a16:creationId xmlns:a16="http://schemas.microsoft.com/office/drawing/2014/main" id="{43D09782-DF84-AD3E-A6F2-0434E04FA7CB}"/>
              </a:ext>
            </a:extLst>
          </p:cNvPr>
          <p:cNvSpPr txBox="1"/>
          <p:nvPr/>
        </p:nvSpPr>
        <p:spPr>
          <a:xfrm>
            <a:off x="600344" y="753381"/>
            <a:ext cx="11936632" cy="902516"/>
          </a:xfrm>
          <a:prstGeom prst="rect">
            <a:avLst/>
          </a:prstGeom>
          <a:noFill/>
          <a:ln>
            <a:noFill/>
          </a:ln>
        </p:spPr>
        <p:txBody>
          <a:bodyPr spcFirstLastPara="1" wrap="square" lIns="116567" tIns="116567" rIns="116567" bIns="116567" anchor="t" anchorCtr="0">
            <a:spAutoFit/>
          </a:bodyPr>
          <a:lstStyle/>
          <a:p>
            <a:pPr>
              <a:buClr>
                <a:srgbClr val="000000"/>
              </a:buClr>
              <a:buSzPts val="4800"/>
            </a:pPr>
            <a:r>
              <a:rPr lang="en-US" sz="4335" b="1">
                <a:solidFill>
                  <a:schemeClr val="dk2"/>
                </a:solidFill>
                <a:latin typeface="Source Serif Pro Black" panose="02040903050405020204" pitchFamily="18" charset="0"/>
                <a:ea typeface="Source Serif Pro Black" panose="02040903050405020204" pitchFamily="18" charset="0"/>
                <a:cs typeface="Roboto"/>
                <a:sym typeface="Roboto"/>
              </a:rPr>
              <a:t>Housing Sites:</a:t>
            </a:r>
          </a:p>
        </p:txBody>
      </p:sp>
      <p:pic>
        <p:nvPicPr>
          <p:cNvPr id="10" name="Picture 9" descr="Map&#10;&#10;Description automatically generated">
            <a:extLst>
              <a:ext uri="{FF2B5EF4-FFF2-40B4-BE49-F238E27FC236}">
                <a16:creationId xmlns:a16="http://schemas.microsoft.com/office/drawing/2014/main" id="{26A3873F-3B6E-C7F8-6A9E-4B4EF2B19F31}"/>
              </a:ext>
            </a:extLst>
          </p:cNvPr>
          <p:cNvPicPr>
            <a:picLocks noChangeAspect="1"/>
          </p:cNvPicPr>
          <p:nvPr/>
        </p:nvPicPr>
        <p:blipFill rotWithShape="1">
          <a:blip r:embed="rId3"/>
          <a:srcRect b="5897"/>
          <a:stretch/>
        </p:blipFill>
        <p:spPr>
          <a:xfrm>
            <a:off x="1509616" y="1525418"/>
            <a:ext cx="12525568" cy="6676800"/>
          </a:xfrm>
          <a:prstGeom prst="rect">
            <a:avLst/>
          </a:prstGeom>
        </p:spPr>
      </p:pic>
      <p:pic>
        <p:nvPicPr>
          <p:cNvPr id="8" name="Google Shape;234;p35">
            <a:extLst>
              <a:ext uri="{FF2B5EF4-FFF2-40B4-BE49-F238E27FC236}">
                <a16:creationId xmlns:a16="http://schemas.microsoft.com/office/drawing/2014/main" id="{4D32FAD8-462B-0C5D-F19A-01B0D80A105C}"/>
              </a:ext>
            </a:extLst>
          </p:cNvPr>
          <p:cNvPicPr preferRelativeResize="0"/>
          <p:nvPr/>
        </p:nvPicPr>
        <p:blipFill rotWithShape="1">
          <a:blip r:embed="rId4">
            <a:alphaModFix/>
          </a:blip>
          <a:srcRect/>
          <a:stretch/>
        </p:blipFill>
        <p:spPr>
          <a:xfrm>
            <a:off x="12036716" y="7266391"/>
            <a:ext cx="3314980" cy="1957828"/>
          </a:xfrm>
          <a:prstGeom prst="rect">
            <a:avLst/>
          </a:prstGeom>
          <a:noFill/>
          <a:ln>
            <a:noFill/>
          </a:ln>
        </p:spPr>
      </p:pic>
      <p:pic>
        <p:nvPicPr>
          <p:cNvPr id="2" name="Picture 1" descr="Graphical user interface, text&#10;&#10;Description automatically generated">
            <a:extLst>
              <a:ext uri="{FF2B5EF4-FFF2-40B4-BE49-F238E27FC236}">
                <a16:creationId xmlns:a16="http://schemas.microsoft.com/office/drawing/2014/main" id="{3701A1CD-A2BE-5968-3FA9-F8ED233A2959}"/>
              </a:ext>
            </a:extLst>
          </p:cNvPr>
          <p:cNvPicPr>
            <a:picLocks noChangeAspect="1"/>
          </p:cNvPicPr>
          <p:nvPr/>
        </p:nvPicPr>
        <p:blipFill rotWithShape="1">
          <a:blip r:embed="rId5"/>
          <a:srcRect l="73878" t="84615" r="9936" b="5326"/>
          <a:stretch/>
        </p:blipFill>
        <p:spPr bwMode="auto">
          <a:xfrm>
            <a:off x="8826836" y="8511026"/>
            <a:ext cx="2643899" cy="890149"/>
          </a:xfrm>
          <a:prstGeom prst="rect">
            <a:avLst/>
          </a:prstGeom>
          <a:ln>
            <a:noFill/>
          </a:ln>
          <a:extLst>
            <a:ext uri="{53640926-AAD7-44D8-BBD7-CCE9431645EC}">
              <a14:shadowObscured xmlns:a14="http://schemas.microsoft.com/office/drawing/2010/main"/>
            </a:ext>
          </a:extLst>
        </p:spPr>
      </p:pic>
      <p:pic>
        <p:nvPicPr>
          <p:cNvPr id="3" name="image1.jpeg" descr="Logo&#10;&#10;Description automatically generated">
            <a:extLst>
              <a:ext uri="{FF2B5EF4-FFF2-40B4-BE49-F238E27FC236}">
                <a16:creationId xmlns:a16="http://schemas.microsoft.com/office/drawing/2014/main" id="{FB45B72E-1743-1EE5-0C03-1AD6F5646E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5541" y="8560269"/>
            <a:ext cx="1952816" cy="815292"/>
          </a:xfrm>
          <a:prstGeom prst="rect">
            <a:avLst/>
          </a:prstGeom>
        </p:spPr>
      </p:pic>
      <p:pic>
        <p:nvPicPr>
          <p:cNvPr id="4" name="object 9">
            <a:extLst>
              <a:ext uri="{FF2B5EF4-FFF2-40B4-BE49-F238E27FC236}">
                <a16:creationId xmlns:a16="http://schemas.microsoft.com/office/drawing/2014/main" id="{22E8564C-1DA0-DA76-DEBF-7458920B045B}"/>
              </a:ext>
            </a:extLst>
          </p:cNvPr>
          <p:cNvPicPr/>
          <p:nvPr/>
        </p:nvPicPr>
        <p:blipFill>
          <a:blip r:embed="rId7" cstate="print"/>
          <a:stretch>
            <a:fillRect/>
          </a:stretch>
        </p:blipFill>
        <p:spPr>
          <a:xfrm>
            <a:off x="7186817" y="8032485"/>
            <a:ext cx="1171167" cy="1368691"/>
          </a:xfrm>
          <a:prstGeom prst="rect">
            <a:avLst/>
          </a:prstGeom>
        </p:spPr>
      </p:pic>
    </p:spTree>
    <p:extLst>
      <p:ext uri="{BB962C8B-B14F-4D97-AF65-F5344CB8AC3E}">
        <p14:creationId xmlns:p14="http://schemas.microsoft.com/office/powerpoint/2010/main" val="2372448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3">
            <a:extLst>
              <a:ext uri="{FF2B5EF4-FFF2-40B4-BE49-F238E27FC236}">
                <a16:creationId xmlns:a16="http://schemas.microsoft.com/office/drawing/2014/main" id="{3099AF9A-E8A5-735B-9359-4318A8DB92F2}"/>
              </a:ext>
            </a:extLst>
          </p:cNvPr>
          <p:cNvGraphicFramePr>
            <a:graphicFrameLocks noGrp="1"/>
          </p:cNvGraphicFramePr>
          <p:nvPr>
            <p:extLst>
              <p:ext uri="{D42A27DB-BD31-4B8C-83A1-F6EECF244321}">
                <p14:modId xmlns:p14="http://schemas.microsoft.com/office/powerpoint/2010/main" val="3895503695"/>
              </p:ext>
            </p:extLst>
          </p:nvPr>
        </p:nvGraphicFramePr>
        <p:xfrm>
          <a:off x="268909" y="1405676"/>
          <a:ext cx="6718914" cy="3315162"/>
        </p:xfrm>
        <a:graphic>
          <a:graphicData uri="http://schemas.openxmlformats.org/drawingml/2006/table">
            <a:tbl>
              <a:tblPr firstRow="1" bandRow="1">
                <a:tableStyleId>{00A15C55-8517-42AA-B614-E9B94910E393}</a:tableStyleId>
              </a:tblPr>
              <a:tblGrid>
                <a:gridCol w="2268680">
                  <a:extLst>
                    <a:ext uri="{9D8B030D-6E8A-4147-A177-3AD203B41FA5}">
                      <a16:colId xmlns:a16="http://schemas.microsoft.com/office/drawing/2014/main" val="1046877337"/>
                    </a:ext>
                  </a:extLst>
                </a:gridCol>
                <a:gridCol w="968829">
                  <a:extLst>
                    <a:ext uri="{9D8B030D-6E8A-4147-A177-3AD203B41FA5}">
                      <a16:colId xmlns:a16="http://schemas.microsoft.com/office/drawing/2014/main" val="3415804153"/>
                    </a:ext>
                  </a:extLst>
                </a:gridCol>
                <a:gridCol w="836299">
                  <a:extLst>
                    <a:ext uri="{9D8B030D-6E8A-4147-A177-3AD203B41FA5}">
                      <a16:colId xmlns:a16="http://schemas.microsoft.com/office/drawing/2014/main" val="2657180698"/>
                    </a:ext>
                  </a:extLst>
                </a:gridCol>
                <a:gridCol w="1637334">
                  <a:extLst>
                    <a:ext uri="{9D8B030D-6E8A-4147-A177-3AD203B41FA5}">
                      <a16:colId xmlns:a16="http://schemas.microsoft.com/office/drawing/2014/main" val="2465228937"/>
                    </a:ext>
                  </a:extLst>
                </a:gridCol>
                <a:gridCol w="1007772">
                  <a:extLst>
                    <a:ext uri="{9D8B030D-6E8A-4147-A177-3AD203B41FA5}">
                      <a16:colId xmlns:a16="http://schemas.microsoft.com/office/drawing/2014/main" val="3792564156"/>
                    </a:ext>
                  </a:extLst>
                </a:gridCol>
              </a:tblGrid>
              <a:tr h="512526">
                <a:tc>
                  <a:txBody>
                    <a:bodyPr/>
                    <a:lstStyle/>
                    <a:p>
                      <a:r>
                        <a:rPr lang="en-US" sz="1800" b="1" i="0" u="none" strike="noStrike" cap="none">
                          <a:solidFill>
                            <a:schemeClr val="lt1"/>
                          </a:solidFill>
                          <a:latin typeface="Segoe UI Semilight" panose="020B0402040204020203" pitchFamily="34" charset="0"/>
                          <a:ea typeface="+mn-ea"/>
                          <a:cs typeface="Segoe UI Semilight" panose="020B0402040204020203" pitchFamily="34" charset="0"/>
                          <a:sym typeface="Arial"/>
                        </a:rPr>
                        <a:t>Unit Types:</a:t>
                      </a:r>
                    </a:p>
                  </a:txBody>
                  <a:tcPr marL="116586" marR="116586" marT="58293" marB="58293"/>
                </a:tc>
                <a:tc>
                  <a:txBody>
                    <a:bodyPr/>
                    <a:lstStyle/>
                    <a:p>
                      <a:r>
                        <a:rPr lang="en-US" sz="1800">
                          <a:latin typeface="Segoe UI Semilight" panose="020B0402040204020203" pitchFamily="34" charset="0"/>
                          <a:cs typeface="Segoe UI Semilight" panose="020B0402040204020203" pitchFamily="34" charset="0"/>
                        </a:rPr>
                        <a:t>Market</a:t>
                      </a:r>
                      <a:endParaRPr lang="en-US" sz="1800" b="1" i="0" u="none" strike="noStrike" cap="none">
                        <a:solidFill>
                          <a:schemeClr val="lt1"/>
                        </a:solidFill>
                        <a:latin typeface="Segoe UI Semilight" panose="020B0402040204020203" pitchFamily="34" charset="0"/>
                        <a:ea typeface="+mn-ea"/>
                        <a:cs typeface="Segoe UI Semilight" panose="020B0402040204020203" pitchFamily="34" charset="0"/>
                        <a:sym typeface="Arial"/>
                      </a:endParaRPr>
                    </a:p>
                  </a:txBody>
                  <a:tcPr marL="116586" marR="116586" marT="58293" marB="58293"/>
                </a:tc>
                <a:tc>
                  <a:txBody>
                    <a:bodyPr/>
                    <a:lstStyle/>
                    <a:p>
                      <a:r>
                        <a:rPr lang="en-US" sz="1800">
                          <a:latin typeface="Segoe UI Semilight" panose="020B0402040204020203" pitchFamily="34" charset="0"/>
                          <a:cs typeface="Segoe UI Semilight" panose="020B0402040204020203" pitchFamily="34" charset="0"/>
                        </a:rPr>
                        <a:t>LIHTC</a:t>
                      </a:r>
                      <a:endParaRPr lang="en-US" sz="1800" b="1" i="0" u="none" strike="noStrike" cap="none">
                        <a:solidFill>
                          <a:schemeClr val="lt1"/>
                        </a:solidFill>
                        <a:latin typeface="Segoe UI Semilight" panose="020B0402040204020203" pitchFamily="34" charset="0"/>
                        <a:ea typeface="+mn-ea"/>
                        <a:cs typeface="Segoe UI Semilight" panose="020B0402040204020203" pitchFamily="34" charset="0"/>
                        <a:sym typeface="Arial"/>
                      </a:endParaRPr>
                    </a:p>
                  </a:txBody>
                  <a:tcPr marL="116586" marR="116586" marT="58293" marB="58293"/>
                </a:tc>
                <a:tc>
                  <a:txBody>
                    <a:bodyPr/>
                    <a:lstStyle/>
                    <a:p>
                      <a:r>
                        <a:rPr lang="en-US" sz="1800">
                          <a:latin typeface="Segoe UI Semilight" panose="020B0402040204020203" pitchFamily="34" charset="0"/>
                          <a:cs typeface="Segoe UI Semilight" panose="020B0402040204020203" pitchFamily="34" charset="0"/>
                        </a:rPr>
                        <a:t>Replacement</a:t>
                      </a:r>
                      <a:endParaRPr lang="en-US" sz="1800" b="1" i="0" u="none" strike="noStrike" cap="none">
                        <a:solidFill>
                          <a:schemeClr val="lt1"/>
                        </a:solidFill>
                        <a:latin typeface="Segoe UI Semilight" panose="020B0402040204020203" pitchFamily="34" charset="0"/>
                        <a:ea typeface="+mn-ea"/>
                        <a:cs typeface="Segoe UI Semilight" panose="020B0402040204020203" pitchFamily="34" charset="0"/>
                        <a:sym typeface="Arial"/>
                      </a:endParaRPr>
                    </a:p>
                  </a:txBody>
                  <a:tcPr marL="116586" marR="116586" marT="58293" marB="58293"/>
                </a:tc>
                <a:tc>
                  <a:txBody>
                    <a:bodyPr/>
                    <a:lstStyle/>
                    <a:p>
                      <a:pPr algn="ctr"/>
                      <a:r>
                        <a:rPr lang="en-US" sz="1800" b="1">
                          <a:latin typeface="Segoe UI Semilight" panose="020B0402040204020203" pitchFamily="34" charset="0"/>
                          <a:cs typeface="Segoe UI Semilight" panose="020B0402040204020203" pitchFamily="34" charset="0"/>
                        </a:rPr>
                        <a:t>TOTAL</a:t>
                      </a:r>
                    </a:p>
                  </a:txBody>
                  <a:tcPr marL="116586" marR="116586" marT="58293" marB="58293"/>
                </a:tc>
                <a:extLst>
                  <a:ext uri="{0D108BD9-81ED-4DB2-BD59-A6C34878D82A}">
                    <a16:rowId xmlns:a16="http://schemas.microsoft.com/office/drawing/2014/main" val="105505896"/>
                  </a:ext>
                </a:extLst>
              </a:tr>
              <a:tr h="442547">
                <a:tc>
                  <a:txBody>
                    <a:bodyPr/>
                    <a:lstStyle/>
                    <a:p>
                      <a:r>
                        <a:rPr lang="en-US" sz="2300">
                          <a:latin typeface="Segoe UI Semilight" panose="020B0402040204020203" pitchFamily="34" charset="0"/>
                          <a:cs typeface="Segoe UI Semilight" panose="020B0402040204020203" pitchFamily="34" charset="0"/>
                        </a:rPr>
                        <a:t>1 Bedroom</a:t>
                      </a:r>
                    </a:p>
                  </a:txBody>
                  <a:tcPr marL="116586" marR="116586" marT="58293" marB="58293">
                    <a:solidFill>
                      <a:srgbClr val="FEF1E7"/>
                    </a:solidFill>
                  </a:tcPr>
                </a:tc>
                <a:tc>
                  <a:txBody>
                    <a:bodyPr/>
                    <a:lstStyle/>
                    <a:p>
                      <a:pPr algn="ctr"/>
                      <a:r>
                        <a:rPr lang="en-US" sz="2300">
                          <a:latin typeface="Segoe UI Semilight" panose="020B0402040204020203" pitchFamily="34" charset="0"/>
                          <a:cs typeface="Segoe UI Semilight" panose="020B0402040204020203" pitchFamily="34" charset="0"/>
                        </a:rPr>
                        <a:t>107</a:t>
                      </a:r>
                    </a:p>
                  </a:txBody>
                  <a:tcPr marL="116586" marR="116586" marT="58293" marB="58293" anchor="ctr">
                    <a:solidFill>
                      <a:srgbClr val="FEF1E7"/>
                    </a:solidFill>
                  </a:tcPr>
                </a:tc>
                <a:tc>
                  <a:txBody>
                    <a:bodyPr/>
                    <a:lstStyle/>
                    <a:p>
                      <a:pPr algn="ctr"/>
                      <a:r>
                        <a:rPr lang="en-US" sz="2300">
                          <a:latin typeface="Segoe UI Semilight" panose="020B0402040204020203" pitchFamily="34" charset="0"/>
                          <a:cs typeface="Segoe UI Semilight" panose="020B0402040204020203" pitchFamily="34" charset="0"/>
                        </a:rPr>
                        <a:t>103</a:t>
                      </a:r>
                    </a:p>
                  </a:txBody>
                  <a:tcPr marL="116586" marR="116586" marT="58293" marB="58293" anchor="ctr">
                    <a:solidFill>
                      <a:srgbClr val="FEF1E7"/>
                    </a:solidFill>
                  </a:tcPr>
                </a:tc>
                <a:tc>
                  <a:txBody>
                    <a:bodyPr/>
                    <a:lstStyle/>
                    <a:p>
                      <a:pPr algn="ctr"/>
                      <a:r>
                        <a:rPr lang="en-US" sz="2300">
                          <a:latin typeface="Segoe UI Semilight" panose="020B0402040204020203" pitchFamily="34" charset="0"/>
                          <a:cs typeface="Segoe UI Semilight" panose="020B0402040204020203" pitchFamily="34" charset="0"/>
                        </a:rPr>
                        <a:t>209</a:t>
                      </a:r>
                    </a:p>
                  </a:txBody>
                  <a:tcPr marL="116586" marR="116586" marT="58293" marB="58293" anchor="ctr">
                    <a:solidFill>
                      <a:srgbClr val="FEF1E7"/>
                    </a:solidFill>
                  </a:tcPr>
                </a:tc>
                <a:tc>
                  <a:txBody>
                    <a:bodyPr/>
                    <a:lstStyle/>
                    <a:p>
                      <a:pPr algn="ctr"/>
                      <a:r>
                        <a:rPr lang="en-US" sz="2300" b="1">
                          <a:latin typeface="Segoe UI Semilight" panose="020B0402040204020203" pitchFamily="34" charset="0"/>
                          <a:cs typeface="Segoe UI Semilight" panose="020B0402040204020203" pitchFamily="34" charset="0"/>
                        </a:rPr>
                        <a:t>419</a:t>
                      </a:r>
                    </a:p>
                  </a:txBody>
                  <a:tcPr marL="116586" marR="116586" marT="58293" marB="58293" anchor="ctr">
                    <a:solidFill>
                      <a:srgbClr val="FEF1E7"/>
                    </a:solidFill>
                  </a:tcPr>
                </a:tc>
                <a:extLst>
                  <a:ext uri="{0D108BD9-81ED-4DB2-BD59-A6C34878D82A}">
                    <a16:rowId xmlns:a16="http://schemas.microsoft.com/office/drawing/2014/main" val="1502897762"/>
                  </a:ext>
                </a:extLst>
              </a:tr>
              <a:tr h="442547">
                <a:tc>
                  <a:txBody>
                    <a:bodyPr/>
                    <a:lstStyle/>
                    <a:p>
                      <a:r>
                        <a:rPr lang="en-US" sz="2300">
                          <a:latin typeface="Segoe UI Semilight" panose="020B0402040204020203" pitchFamily="34" charset="0"/>
                          <a:cs typeface="Segoe UI Semilight" panose="020B0402040204020203" pitchFamily="34" charset="0"/>
                        </a:rPr>
                        <a:t>2 Bedroom</a:t>
                      </a:r>
                    </a:p>
                  </a:txBody>
                  <a:tcPr marL="116586" marR="116586" marT="58293" marB="58293">
                    <a:solidFill>
                      <a:srgbClr val="FEF1E7"/>
                    </a:solidFill>
                  </a:tcPr>
                </a:tc>
                <a:tc>
                  <a:txBody>
                    <a:bodyPr/>
                    <a:lstStyle/>
                    <a:p>
                      <a:pPr algn="ctr"/>
                      <a:r>
                        <a:rPr lang="en-US" sz="2300">
                          <a:latin typeface="Segoe UI Semilight"/>
                          <a:cs typeface="Segoe UI Semilight"/>
                        </a:rPr>
                        <a:t>58</a:t>
                      </a:r>
                      <a:endParaRPr lang="en-US" sz="2300">
                        <a:latin typeface="Segoe UI Semilight" panose="020B0402040204020203" pitchFamily="34" charset="0"/>
                        <a:cs typeface="Segoe UI Semilight" panose="020B0402040204020203" pitchFamily="34" charset="0"/>
                      </a:endParaRPr>
                    </a:p>
                  </a:txBody>
                  <a:tcPr marL="116586" marR="116586" marT="58293" marB="58293" anchor="ctr">
                    <a:solidFill>
                      <a:srgbClr val="FEF1E7"/>
                    </a:solidFill>
                  </a:tcPr>
                </a:tc>
                <a:tc>
                  <a:txBody>
                    <a:bodyPr/>
                    <a:lstStyle/>
                    <a:p>
                      <a:pPr algn="ctr"/>
                      <a:r>
                        <a:rPr lang="en-US" sz="2300">
                          <a:latin typeface="Segoe UI Semilight"/>
                          <a:cs typeface="Segoe UI Semilight"/>
                        </a:rPr>
                        <a:t>98</a:t>
                      </a:r>
                      <a:endParaRPr lang="en-US" sz="2300">
                        <a:latin typeface="Segoe UI Semilight" panose="020B0402040204020203" pitchFamily="34" charset="0"/>
                        <a:cs typeface="Segoe UI Semilight" panose="020B0402040204020203" pitchFamily="34" charset="0"/>
                      </a:endParaRPr>
                    </a:p>
                  </a:txBody>
                  <a:tcPr marL="116586" marR="116586" marT="58293" marB="58293" anchor="ctr">
                    <a:solidFill>
                      <a:srgbClr val="FEF1E7"/>
                    </a:solidFill>
                  </a:tcPr>
                </a:tc>
                <a:tc>
                  <a:txBody>
                    <a:bodyPr/>
                    <a:lstStyle/>
                    <a:p>
                      <a:pPr algn="ctr"/>
                      <a:r>
                        <a:rPr lang="en-US" sz="2300">
                          <a:latin typeface="Segoe UI Semilight" panose="020B0402040204020203" pitchFamily="34" charset="0"/>
                          <a:cs typeface="Segoe UI Semilight" panose="020B0402040204020203" pitchFamily="34" charset="0"/>
                        </a:rPr>
                        <a:t>139</a:t>
                      </a:r>
                    </a:p>
                  </a:txBody>
                  <a:tcPr marL="116586" marR="116586" marT="58293" marB="58293" anchor="ctr">
                    <a:solidFill>
                      <a:srgbClr val="FEF1E7"/>
                    </a:solidFill>
                  </a:tcPr>
                </a:tc>
                <a:tc>
                  <a:txBody>
                    <a:bodyPr/>
                    <a:lstStyle/>
                    <a:p>
                      <a:pPr algn="ctr"/>
                      <a:r>
                        <a:rPr lang="en-US" sz="2300" b="1">
                          <a:latin typeface="Segoe UI Semilight"/>
                          <a:cs typeface="Segoe UI Semilight"/>
                        </a:rPr>
                        <a:t>295</a:t>
                      </a:r>
                    </a:p>
                  </a:txBody>
                  <a:tcPr marL="116586" marR="116586" marT="58293" marB="58293" anchor="ctr">
                    <a:solidFill>
                      <a:srgbClr val="FEF1E7"/>
                    </a:solidFill>
                  </a:tcPr>
                </a:tc>
                <a:extLst>
                  <a:ext uri="{0D108BD9-81ED-4DB2-BD59-A6C34878D82A}">
                    <a16:rowId xmlns:a16="http://schemas.microsoft.com/office/drawing/2014/main" val="2411124256"/>
                  </a:ext>
                </a:extLst>
              </a:tr>
              <a:tr h="44254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300">
                          <a:latin typeface="Segoe UI Semilight" panose="020B0402040204020203" pitchFamily="34" charset="0"/>
                          <a:cs typeface="Segoe UI Semilight" panose="020B0402040204020203" pitchFamily="34" charset="0"/>
                        </a:rPr>
                        <a:t>3 Bedroom</a:t>
                      </a:r>
                    </a:p>
                  </a:txBody>
                  <a:tcPr marL="116586" marR="116586" marT="58293" marB="58293">
                    <a:solidFill>
                      <a:srgbClr val="FEF1E7"/>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a:latin typeface="Segoe UI Semilight" panose="020B0402040204020203" pitchFamily="34" charset="0"/>
                          <a:cs typeface="Segoe UI Semilight" panose="020B0402040204020203" pitchFamily="34" charset="0"/>
                        </a:rPr>
                        <a:t>35</a:t>
                      </a:r>
                    </a:p>
                  </a:txBody>
                  <a:tcPr marL="116586" marR="116586" marT="58293" marB="58293" anchor="ctr">
                    <a:solidFill>
                      <a:srgbClr val="FEF1E7"/>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a:latin typeface="Segoe UI Semilight" panose="020B0402040204020203" pitchFamily="34" charset="0"/>
                          <a:cs typeface="Segoe UI Semilight" panose="020B0402040204020203" pitchFamily="34" charset="0"/>
                        </a:rPr>
                        <a:t>8</a:t>
                      </a:r>
                    </a:p>
                  </a:txBody>
                  <a:tcPr marL="116586" marR="116586" marT="58293" marB="58293" anchor="ctr">
                    <a:solidFill>
                      <a:srgbClr val="FEF1E7"/>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a:latin typeface="Segoe UI Semilight"/>
                          <a:cs typeface="Segoe UI Semilight"/>
                        </a:rPr>
                        <a:t>36</a:t>
                      </a:r>
                      <a:endParaRPr lang="en-US" sz="2300">
                        <a:latin typeface="Segoe UI Semilight" panose="020B0402040204020203" pitchFamily="34" charset="0"/>
                        <a:cs typeface="Segoe UI Semilight" panose="020B0402040204020203" pitchFamily="34" charset="0"/>
                      </a:endParaRPr>
                    </a:p>
                  </a:txBody>
                  <a:tcPr marL="116586" marR="116586" marT="58293" marB="58293" anchor="ctr">
                    <a:solidFill>
                      <a:srgbClr val="FEF1E7"/>
                    </a:solidFill>
                  </a:tcPr>
                </a:tc>
                <a:tc>
                  <a:txBody>
                    <a:bodyPr/>
                    <a:lstStyle/>
                    <a:p>
                      <a:pPr algn="ctr"/>
                      <a:r>
                        <a:rPr lang="en-US" sz="2300" b="1">
                          <a:latin typeface="Segoe UI Semilight"/>
                          <a:cs typeface="Segoe UI Semilight"/>
                        </a:rPr>
                        <a:t>79</a:t>
                      </a:r>
                      <a:endParaRPr lang="en-US" sz="2300" b="1">
                        <a:latin typeface="Segoe UI Semilight" panose="020B0402040204020203" pitchFamily="34" charset="0"/>
                        <a:cs typeface="Segoe UI Semilight" panose="020B0402040204020203" pitchFamily="34" charset="0"/>
                      </a:endParaRPr>
                    </a:p>
                  </a:txBody>
                  <a:tcPr marL="116586" marR="116586" marT="58293" marB="58293" anchor="ctr">
                    <a:solidFill>
                      <a:srgbClr val="FEF1E7"/>
                    </a:solidFill>
                  </a:tcPr>
                </a:tc>
                <a:extLst>
                  <a:ext uri="{0D108BD9-81ED-4DB2-BD59-A6C34878D82A}">
                    <a16:rowId xmlns:a16="http://schemas.microsoft.com/office/drawing/2014/main" val="2461519066"/>
                  </a:ext>
                </a:extLst>
              </a:tr>
              <a:tr h="442547">
                <a:tc>
                  <a:txBody>
                    <a:bodyPr/>
                    <a:lstStyle/>
                    <a:p>
                      <a:r>
                        <a:rPr lang="en-US" sz="2300">
                          <a:latin typeface="Segoe UI Semilight" panose="020B0402040204020203" pitchFamily="34" charset="0"/>
                          <a:cs typeface="Segoe UI Semilight" panose="020B0402040204020203" pitchFamily="34" charset="0"/>
                        </a:rPr>
                        <a:t>4 Bedroom</a:t>
                      </a:r>
                    </a:p>
                  </a:txBody>
                  <a:tcPr marL="116586" marR="116586" marT="58293" marB="58293"/>
                </a:tc>
                <a:tc>
                  <a:txBody>
                    <a:bodyPr/>
                    <a:lstStyle/>
                    <a:p>
                      <a:pPr algn="ctr"/>
                      <a:r>
                        <a:rPr lang="en-US" sz="2300">
                          <a:latin typeface="Segoe UI Semilight"/>
                          <a:cs typeface="Segoe UI Semilight"/>
                        </a:rPr>
                        <a:t>2 </a:t>
                      </a:r>
                      <a:endParaRPr lang="en-US" sz="2300">
                        <a:latin typeface="Segoe UI Semilight" panose="020B0402040204020203" pitchFamily="34" charset="0"/>
                        <a:cs typeface="Segoe UI Semilight" panose="020B0402040204020203" pitchFamily="34" charset="0"/>
                      </a:endParaRPr>
                    </a:p>
                  </a:txBody>
                  <a:tcPr marL="116586" marR="116586" marT="58293" marB="58293" anchor="ctr"/>
                </a:tc>
                <a:tc>
                  <a:txBody>
                    <a:bodyPr/>
                    <a:lstStyle/>
                    <a:p>
                      <a:pPr algn="ctr"/>
                      <a:r>
                        <a:rPr lang="en-US" sz="2300">
                          <a:latin typeface="Segoe UI Semilight"/>
                          <a:cs typeface="Segoe UI Semilight"/>
                        </a:rPr>
                        <a:t>1</a:t>
                      </a:r>
                      <a:endParaRPr lang="en-US" sz="2300">
                        <a:latin typeface="Segoe UI Semilight" panose="020B0402040204020203" pitchFamily="34" charset="0"/>
                        <a:cs typeface="Segoe UI Semilight" panose="020B0402040204020203" pitchFamily="34" charset="0"/>
                      </a:endParaRPr>
                    </a:p>
                  </a:txBody>
                  <a:tcPr marL="116586" marR="116586" marT="58293" marB="58293" anchor="ctr"/>
                </a:tc>
                <a:tc>
                  <a:txBody>
                    <a:bodyPr/>
                    <a:lstStyle/>
                    <a:p>
                      <a:pPr algn="ctr"/>
                      <a:r>
                        <a:rPr lang="en-US" sz="2300">
                          <a:latin typeface="Segoe UI Semilight" panose="020B0402040204020203" pitchFamily="34" charset="0"/>
                          <a:cs typeface="Segoe UI Semilight" panose="020B0402040204020203" pitchFamily="34" charset="0"/>
                        </a:rPr>
                        <a:t>-</a:t>
                      </a:r>
                    </a:p>
                  </a:txBody>
                  <a:tcPr marL="116586" marR="116586" marT="58293" marB="58293" anchor="ctr"/>
                </a:tc>
                <a:tc>
                  <a:txBody>
                    <a:bodyPr/>
                    <a:lstStyle/>
                    <a:p>
                      <a:pPr algn="ctr"/>
                      <a:r>
                        <a:rPr lang="en-US" sz="2300" b="1">
                          <a:latin typeface="Segoe UI Semilight" panose="020B0402040204020203" pitchFamily="34" charset="0"/>
                          <a:cs typeface="Segoe UI Semilight" panose="020B0402040204020203" pitchFamily="34" charset="0"/>
                        </a:rPr>
                        <a:t>3</a:t>
                      </a:r>
                    </a:p>
                  </a:txBody>
                  <a:tcPr marL="116586" marR="116586" marT="58293" marB="58293" anchor="ctr"/>
                </a:tc>
                <a:extLst>
                  <a:ext uri="{0D108BD9-81ED-4DB2-BD59-A6C34878D82A}">
                    <a16:rowId xmlns:a16="http://schemas.microsoft.com/office/drawing/2014/main" val="1528219612"/>
                  </a:ext>
                </a:extLst>
              </a:tr>
              <a:tr h="442547">
                <a:tc>
                  <a:txBody>
                    <a:bodyPr/>
                    <a:lstStyle/>
                    <a:p>
                      <a:r>
                        <a:rPr lang="en-US" sz="2300">
                          <a:latin typeface="Segoe UI Semilight" panose="020B0402040204020203" pitchFamily="34" charset="0"/>
                          <a:cs typeface="Segoe UI Semilight" panose="020B0402040204020203" pitchFamily="34" charset="0"/>
                        </a:rPr>
                        <a:t>Total</a:t>
                      </a:r>
                    </a:p>
                  </a:txBody>
                  <a:tcPr marL="116586" marR="116586" marT="58293" marB="58293">
                    <a:lnB w="12700" cap="flat" cmpd="sng" algn="ctr">
                      <a:solidFill>
                        <a:schemeClr val="tx1"/>
                      </a:solidFill>
                      <a:prstDash val="solid"/>
                      <a:round/>
                      <a:headEnd type="none" w="med" len="med"/>
                      <a:tailEnd type="none" w="med" len="med"/>
                    </a:lnB>
                  </a:tcPr>
                </a:tc>
                <a:tc>
                  <a:txBody>
                    <a:bodyPr/>
                    <a:lstStyle/>
                    <a:p>
                      <a:pPr algn="ctr"/>
                      <a:r>
                        <a:rPr lang="en-US" sz="2300">
                          <a:latin typeface="Segoe UI Semilight" panose="020B0402040204020203" pitchFamily="34" charset="0"/>
                          <a:cs typeface="Segoe UI Semilight" panose="020B0402040204020203" pitchFamily="34" charset="0"/>
                        </a:rPr>
                        <a:t>202</a:t>
                      </a:r>
                    </a:p>
                  </a:txBody>
                  <a:tcPr marL="116586" marR="116586" marT="58293" marB="58293" anchor="ctr">
                    <a:lnB w="12700" cap="flat" cmpd="sng" algn="ctr">
                      <a:solidFill>
                        <a:schemeClr val="tx1"/>
                      </a:solidFill>
                      <a:prstDash val="solid"/>
                      <a:round/>
                      <a:headEnd type="none" w="med" len="med"/>
                      <a:tailEnd type="none" w="med" len="med"/>
                    </a:lnB>
                  </a:tcPr>
                </a:tc>
                <a:tc>
                  <a:txBody>
                    <a:bodyPr/>
                    <a:lstStyle/>
                    <a:p>
                      <a:pPr algn="ctr"/>
                      <a:r>
                        <a:rPr lang="en-US" sz="2300">
                          <a:latin typeface="Segoe UI Semilight" panose="020B0402040204020203" pitchFamily="34" charset="0"/>
                          <a:cs typeface="Segoe UI Semilight" panose="020B0402040204020203" pitchFamily="34" charset="0"/>
                        </a:rPr>
                        <a:t>210</a:t>
                      </a:r>
                    </a:p>
                  </a:txBody>
                  <a:tcPr marL="116586" marR="116586" marT="58293" marB="58293" anchor="ctr">
                    <a:lnB w="12700" cap="flat" cmpd="sng" algn="ctr">
                      <a:solidFill>
                        <a:schemeClr val="tx1"/>
                      </a:solidFill>
                      <a:prstDash val="solid"/>
                      <a:round/>
                      <a:headEnd type="none" w="med" len="med"/>
                      <a:tailEnd type="none" w="med" len="med"/>
                    </a:lnB>
                  </a:tcPr>
                </a:tc>
                <a:tc>
                  <a:txBody>
                    <a:bodyPr/>
                    <a:lstStyle/>
                    <a:p>
                      <a:pPr algn="ctr"/>
                      <a:r>
                        <a:rPr lang="en-US" sz="2300">
                          <a:latin typeface="Segoe UI Semilight" panose="020B0402040204020203" pitchFamily="34" charset="0"/>
                          <a:cs typeface="Segoe UI Semilight" panose="020B0402040204020203" pitchFamily="34" charset="0"/>
                        </a:rPr>
                        <a:t>384</a:t>
                      </a:r>
                    </a:p>
                  </a:txBody>
                  <a:tcPr marL="116586" marR="116586" marT="58293" marB="58293" anchor="ctr">
                    <a:lnB w="12700" cap="flat" cmpd="sng" algn="ctr">
                      <a:solidFill>
                        <a:schemeClr val="tx1"/>
                      </a:solidFill>
                      <a:prstDash val="solid"/>
                      <a:round/>
                      <a:headEnd type="none" w="med" len="med"/>
                      <a:tailEnd type="none" w="med" len="med"/>
                    </a:lnB>
                  </a:tcPr>
                </a:tc>
                <a:tc>
                  <a:txBody>
                    <a:bodyPr/>
                    <a:lstStyle/>
                    <a:p>
                      <a:pPr algn="ctr"/>
                      <a:r>
                        <a:rPr lang="en-US" sz="2300" b="1">
                          <a:latin typeface="Segoe UI Semilight" panose="020B0402040204020203" pitchFamily="34" charset="0"/>
                          <a:cs typeface="Segoe UI Semilight" panose="020B0402040204020203" pitchFamily="34" charset="0"/>
                        </a:rPr>
                        <a:t>796</a:t>
                      </a:r>
                    </a:p>
                  </a:txBody>
                  <a:tcPr marL="116586" marR="116586" marT="58293" marB="58293"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9904594"/>
                  </a:ext>
                </a:extLst>
              </a:tr>
              <a:tr h="442547">
                <a:tc>
                  <a:txBody>
                    <a:bodyPr/>
                    <a:lstStyle/>
                    <a:p>
                      <a:r>
                        <a:rPr lang="en-US" sz="2300" b="1">
                          <a:latin typeface="Segoe UI Semilight" panose="020B0402040204020203" pitchFamily="34" charset="0"/>
                          <a:cs typeface="Segoe UI Semilight" panose="020B0402040204020203" pitchFamily="34" charset="0"/>
                        </a:rPr>
                        <a:t>% of Units:</a:t>
                      </a:r>
                    </a:p>
                  </a:txBody>
                  <a:tcPr marL="116586" marR="116586" marT="58293" marB="5829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300" b="1">
                          <a:latin typeface="Segoe UI Semilight"/>
                          <a:cs typeface="Segoe UI Semilight"/>
                        </a:rPr>
                        <a:t>25%</a:t>
                      </a:r>
                      <a:endParaRPr lang="en-US" sz="2300" b="1">
                        <a:latin typeface="Segoe UI Semilight" panose="020B0402040204020203" pitchFamily="34" charset="0"/>
                        <a:cs typeface="Segoe UI Semilight" panose="020B0402040204020203" pitchFamily="34" charset="0"/>
                      </a:endParaRPr>
                    </a:p>
                  </a:txBody>
                  <a:tcPr marL="116586" marR="116586" marT="58293" marB="5829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300" b="1">
                          <a:latin typeface="Segoe UI Semilight"/>
                          <a:cs typeface="Segoe UI Semilight"/>
                        </a:rPr>
                        <a:t>26%</a:t>
                      </a:r>
                      <a:endParaRPr lang="en-US" sz="2300" b="1">
                        <a:latin typeface="Segoe UI Semilight" panose="020B0402040204020203" pitchFamily="34" charset="0"/>
                        <a:cs typeface="Segoe UI Semilight" panose="020B0402040204020203" pitchFamily="34" charset="0"/>
                      </a:endParaRPr>
                    </a:p>
                  </a:txBody>
                  <a:tcPr marL="116586" marR="116586" marT="58293" marB="5829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300" b="1">
                          <a:latin typeface="Segoe UI Semilight"/>
                          <a:cs typeface="Segoe UI Semilight"/>
                        </a:rPr>
                        <a:t>50%</a:t>
                      </a:r>
                      <a:endParaRPr lang="en-US" sz="2300" b="1">
                        <a:latin typeface="Segoe UI Semilight" panose="020B0402040204020203" pitchFamily="34" charset="0"/>
                        <a:cs typeface="Segoe UI Semilight" panose="020B0402040204020203" pitchFamily="34" charset="0"/>
                      </a:endParaRPr>
                    </a:p>
                  </a:txBody>
                  <a:tcPr marL="116586" marR="116586" marT="58293" marB="5829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lvl="0" algn="ctr">
                        <a:buNone/>
                      </a:pPr>
                      <a:r>
                        <a:rPr lang="en-US" sz="2300" b="1">
                          <a:latin typeface="Segoe UI Semilight"/>
                          <a:cs typeface="Segoe UI Semilight"/>
                        </a:rPr>
                        <a:t>100%</a:t>
                      </a:r>
                      <a:endParaRPr lang="en-US" sz="2300" b="1">
                        <a:latin typeface="Segoe UI Semilight" panose="020B0402040204020203" pitchFamily="34" charset="0"/>
                        <a:cs typeface="Segoe UI Semilight" panose="020B0402040204020203" pitchFamily="34" charset="0"/>
                      </a:endParaRPr>
                    </a:p>
                  </a:txBody>
                  <a:tcPr marL="116586" marR="116586" marT="58293" marB="5829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68149208"/>
                  </a:ext>
                </a:extLst>
              </a:tr>
            </a:tbl>
          </a:graphicData>
        </a:graphic>
      </p:graphicFrame>
      <p:sp>
        <p:nvSpPr>
          <p:cNvPr id="9" name="Google Shape;232;p35">
            <a:extLst>
              <a:ext uri="{FF2B5EF4-FFF2-40B4-BE49-F238E27FC236}">
                <a16:creationId xmlns:a16="http://schemas.microsoft.com/office/drawing/2014/main" id="{07B809FA-FEAC-CD87-1A64-DC198B46EA6C}"/>
              </a:ext>
            </a:extLst>
          </p:cNvPr>
          <p:cNvSpPr txBox="1"/>
          <p:nvPr/>
        </p:nvSpPr>
        <p:spPr>
          <a:xfrm>
            <a:off x="297484" y="89747"/>
            <a:ext cx="5643951" cy="902516"/>
          </a:xfrm>
          <a:prstGeom prst="rect">
            <a:avLst/>
          </a:prstGeom>
          <a:noFill/>
          <a:ln>
            <a:noFill/>
          </a:ln>
        </p:spPr>
        <p:txBody>
          <a:bodyPr spcFirstLastPara="1" wrap="square" lIns="116567" tIns="116567" rIns="116567" bIns="116567" anchor="t" anchorCtr="0">
            <a:spAutoFit/>
          </a:bodyPr>
          <a:lstStyle/>
          <a:p>
            <a:pPr>
              <a:buClr>
                <a:srgbClr val="000000"/>
              </a:buClr>
              <a:buSzPts val="4800"/>
            </a:pPr>
            <a:r>
              <a:rPr lang="en-US" sz="4335" b="1">
                <a:solidFill>
                  <a:schemeClr val="dk2"/>
                </a:solidFill>
                <a:latin typeface="Source Serif Pro Black" panose="02040903050405020204" pitchFamily="18" charset="0"/>
                <a:ea typeface="Source Serif Pro Black" panose="02040903050405020204" pitchFamily="18" charset="0"/>
                <a:cs typeface="Roboto"/>
                <a:sym typeface="Roboto"/>
              </a:rPr>
              <a:t>By Bedroom Type:</a:t>
            </a:r>
          </a:p>
        </p:txBody>
      </p:sp>
      <p:sp>
        <p:nvSpPr>
          <p:cNvPr id="12" name="TextBox 11">
            <a:extLst>
              <a:ext uri="{FF2B5EF4-FFF2-40B4-BE49-F238E27FC236}">
                <a16:creationId xmlns:a16="http://schemas.microsoft.com/office/drawing/2014/main" id="{6FE72090-68BA-80F3-EBE9-1EC3376C28DE}"/>
              </a:ext>
            </a:extLst>
          </p:cNvPr>
          <p:cNvSpPr txBox="1"/>
          <p:nvPr/>
        </p:nvSpPr>
        <p:spPr>
          <a:xfrm>
            <a:off x="152400" y="4711313"/>
            <a:ext cx="6096000" cy="445507"/>
          </a:xfrm>
          <a:prstGeom prst="rect">
            <a:avLst/>
          </a:prstGeom>
          <a:noFill/>
        </p:spPr>
        <p:txBody>
          <a:bodyPr wrap="square" rtlCol="0">
            <a:spAutoFit/>
          </a:bodyPr>
          <a:lstStyle/>
          <a:p>
            <a:r>
              <a:rPr lang="en-US" sz="2295">
                <a:latin typeface="Segoe UI Semilight" panose="020B0402040204020203" pitchFamily="34" charset="0"/>
                <a:cs typeface="Segoe UI Semilight" panose="020B0402040204020203" pitchFamily="34" charset="0"/>
              </a:rPr>
              <a:t>+ 27 additional off-site PBV by Others</a:t>
            </a:r>
          </a:p>
        </p:txBody>
      </p:sp>
      <p:pic>
        <p:nvPicPr>
          <p:cNvPr id="6" name="Google Shape;234;p35">
            <a:extLst>
              <a:ext uri="{FF2B5EF4-FFF2-40B4-BE49-F238E27FC236}">
                <a16:creationId xmlns:a16="http://schemas.microsoft.com/office/drawing/2014/main" id="{9BF02947-7C3D-BEC4-3080-E6EC7B7D8F93}"/>
              </a:ext>
            </a:extLst>
          </p:cNvPr>
          <p:cNvPicPr preferRelativeResize="0"/>
          <p:nvPr/>
        </p:nvPicPr>
        <p:blipFill rotWithShape="1">
          <a:blip r:embed="rId3">
            <a:alphaModFix/>
          </a:blip>
          <a:srcRect/>
          <a:stretch/>
        </p:blipFill>
        <p:spPr>
          <a:xfrm>
            <a:off x="13239098" y="8172295"/>
            <a:ext cx="2112597" cy="1051922"/>
          </a:xfrm>
          <a:prstGeom prst="rect">
            <a:avLst/>
          </a:prstGeom>
          <a:noFill/>
          <a:ln>
            <a:noFill/>
          </a:ln>
        </p:spPr>
      </p:pic>
      <p:pic>
        <p:nvPicPr>
          <p:cNvPr id="8" name="Picture 7" descr="Graphical user interface, text&#10;&#10;Description automatically generated">
            <a:extLst>
              <a:ext uri="{FF2B5EF4-FFF2-40B4-BE49-F238E27FC236}">
                <a16:creationId xmlns:a16="http://schemas.microsoft.com/office/drawing/2014/main" id="{0F54D43D-3852-1630-5700-6FCDA838DB2B}"/>
              </a:ext>
            </a:extLst>
          </p:cNvPr>
          <p:cNvPicPr>
            <a:picLocks noChangeAspect="1"/>
          </p:cNvPicPr>
          <p:nvPr/>
        </p:nvPicPr>
        <p:blipFill rotWithShape="1">
          <a:blip r:embed="rId4"/>
          <a:srcRect l="73878" t="84615" r="9936" b="5326"/>
          <a:stretch/>
        </p:blipFill>
        <p:spPr bwMode="auto">
          <a:xfrm>
            <a:off x="9137359" y="8485411"/>
            <a:ext cx="2643899" cy="890149"/>
          </a:xfrm>
          <a:prstGeom prst="rect">
            <a:avLst/>
          </a:prstGeom>
          <a:ln>
            <a:noFill/>
          </a:ln>
          <a:extLst>
            <a:ext uri="{53640926-AAD7-44D8-BBD7-CCE9431645EC}">
              <a14:shadowObscured xmlns:a14="http://schemas.microsoft.com/office/drawing/2010/main"/>
            </a:ext>
          </a:extLst>
        </p:spPr>
      </p:pic>
      <p:pic>
        <p:nvPicPr>
          <p:cNvPr id="10" name="image1.jpeg" descr="Logo&#10;&#10;Description automatically generated">
            <a:extLst>
              <a:ext uri="{FF2B5EF4-FFF2-40B4-BE49-F238E27FC236}">
                <a16:creationId xmlns:a16="http://schemas.microsoft.com/office/drawing/2014/main" id="{5CAC4B6A-2D4B-79E7-2961-F586ADACB9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4369" y="8560269"/>
            <a:ext cx="1952816" cy="815292"/>
          </a:xfrm>
          <a:prstGeom prst="rect">
            <a:avLst/>
          </a:prstGeom>
        </p:spPr>
      </p:pic>
      <p:pic>
        <p:nvPicPr>
          <p:cNvPr id="11" name="object 9">
            <a:extLst>
              <a:ext uri="{FF2B5EF4-FFF2-40B4-BE49-F238E27FC236}">
                <a16:creationId xmlns:a16="http://schemas.microsoft.com/office/drawing/2014/main" id="{07A60CD0-5C7F-8295-1120-727FFA7843C8}"/>
              </a:ext>
            </a:extLst>
          </p:cNvPr>
          <p:cNvPicPr/>
          <p:nvPr/>
        </p:nvPicPr>
        <p:blipFill>
          <a:blip r:embed="rId6" cstate="print"/>
          <a:stretch>
            <a:fillRect/>
          </a:stretch>
        </p:blipFill>
        <p:spPr>
          <a:xfrm>
            <a:off x="7186817" y="8012040"/>
            <a:ext cx="1171167" cy="1368691"/>
          </a:xfrm>
          <a:prstGeom prst="rect">
            <a:avLst/>
          </a:prstGeom>
        </p:spPr>
      </p:pic>
      <p:pic>
        <p:nvPicPr>
          <p:cNvPr id="13" name="Picture 12">
            <a:extLst>
              <a:ext uri="{FF2B5EF4-FFF2-40B4-BE49-F238E27FC236}">
                <a16:creationId xmlns:a16="http://schemas.microsoft.com/office/drawing/2014/main" id="{C3DCD228-E68D-F2D9-29FD-1D8D57A7A33B}"/>
              </a:ext>
            </a:extLst>
          </p:cNvPr>
          <p:cNvPicPr>
            <a:picLocks noChangeAspect="1"/>
          </p:cNvPicPr>
          <p:nvPr/>
        </p:nvPicPr>
        <p:blipFill>
          <a:blip r:embed="rId7"/>
          <a:srcRect/>
          <a:stretch/>
        </p:blipFill>
        <p:spPr>
          <a:xfrm>
            <a:off x="7137935" y="992263"/>
            <a:ext cx="8080806" cy="4261362"/>
          </a:xfrm>
          <a:prstGeom prst="rect">
            <a:avLst/>
          </a:prstGeom>
        </p:spPr>
      </p:pic>
      <p:pic>
        <p:nvPicPr>
          <p:cNvPr id="14" name="Picture 13">
            <a:extLst>
              <a:ext uri="{FF2B5EF4-FFF2-40B4-BE49-F238E27FC236}">
                <a16:creationId xmlns:a16="http://schemas.microsoft.com/office/drawing/2014/main" id="{DD3DCB9C-2BA1-E1D1-4545-6C603A2A5D8E}"/>
              </a:ext>
            </a:extLst>
          </p:cNvPr>
          <p:cNvPicPr>
            <a:picLocks noChangeAspect="1"/>
          </p:cNvPicPr>
          <p:nvPr/>
        </p:nvPicPr>
        <p:blipFill rotWithShape="1">
          <a:blip r:embed="rId8"/>
          <a:srcRect t="12592"/>
          <a:stretch/>
        </p:blipFill>
        <p:spPr>
          <a:xfrm>
            <a:off x="10776753" y="5445039"/>
            <a:ext cx="4401356" cy="2885334"/>
          </a:xfrm>
          <a:prstGeom prst="rect">
            <a:avLst/>
          </a:prstGeom>
        </p:spPr>
      </p:pic>
      <p:pic>
        <p:nvPicPr>
          <p:cNvPr id="15" name="Picture 14">
            <a:extLst>
              <a:ext uri="{FF2B5EF4-FFF2-40B4-BE49-F238E27FC236}">
                <a16:creationId xmlns:a16="http://schemas.microsoft.com/office/drawing/2014/main" id="{991D9933-D42F-3946-F2CC-391242A9DCE0}"/>
              </a:ext>
            </a:extLst>
          </p:cNvPr>
          <p:cNvPicPr>
            <a:picLocks noChangeAspect="1"/>
          </p:cNvPicPr>
          <p:nvPr/>
        </p:nvPicPr>
        <p:blipFill>
          <a:blip r:embed="rId9"/>
          <a:srcRect/>
          <a:stretch/>
        </p:blipFill>
        <p:spPr>
          <a:xfrm>
            <a:off x="5597177" y="5445039"/>
            <a:ext cx="5078426" cy="2877193"/>
          </a:xfrm>
          <a:prstGeom prst="rect">
            <a:avLst/>
          </a:prstGeom>
        </p:spPr>
      </p:pic>
      <p:pic>
        <p:nvPicPr>
          <p:cNvPr id="16" name="Picture 15" descr="Diagram, engineering drawing&#10;&#10;Description automatically generated">
            <a:extLst>
              <a:ext uri="{FF2B5EF4-FFF2-40B4-BE49-F238E27FC236}">
                <a16:creationId xmlns:a16="http://schemas.microsoft.com/office/drawing/2014/main" id="{EB9D553C-573A-C19A-B962-05E881C86599}"/>
              </a:ext>
            </a:extLst>
          </p:cNvPr>
          <p:cNvPicPr>
            <a:picLocks noChangeAspect="1"/>
          </p:cNvPicPr>
          <p:nvPr/>
        </p:nvPicPr>
        <p:blipFill>
          <a:blip r:embed="rId10"/>
          <a:stretch>
            <a:fillRect/>
          </a:stretch>
        </p:blipFill>
        <p:spPr>
          <a:xfrm>
            <a:off x="307157" y="5445039"/>
            <a:ext cx="5188869" cy="2877193"/>
          </a:xfrm>
          <a:prstGeom prst="rect">
            <a:avLst/>
          </a:prstGeom>
        </p:spPr>
      </p:pic>
    </p:spTree>
    <p:extLst>
      <p:ext uri="{BB962C8B-B14F-4D97-AF65-F5344CB8AC3E}">
        <p14:creationId xmlns:p14="http://schemas.microsoft.com/office/powerpoint/2010/main" val="1870104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ACP-PresentationTemplate">
  <a:themeElements>
    <a:clrScheme name="Custom 7">
      <a:dk1>
        <a:srgbClr val="000000"/>
      </a:dk1>
      <a:lt1>
        <a:srgbClr val="FFFFFF"/>
      </a:lt1>
      <a:dk2>
        <a:srgbClr val="243975"/>
      </a:dk2>
      <a:lt2>
        <a:srgbClr val="1FA9E1"/>
      </a:lt2>
      <a:accent1>
        <a:srgbClr val="F37024"/>
      </a:accent1>
      <a:accent2>
        <a:srgbClr val="F7C935"/>
      </a:accent2>
      <a:accent3>
        <a:srgbClr val="92D050"/>
      </a:accent3>
      <a:accent4>
        <a:srgbClr val="F9A807"/>
      </a:accent4>
      <a:accent5>
        <a:srgbClr val="FFFFFF"/>
      </a:accent5>
      <a:accent6>
        <a:srgbClr val="FFFFFF"/>
      </a:accent6>
      <a:hlink>
        <a:srgbClr val="1FA9E1"/>
      </a:hlink>
      <a:folHlink>
        <a:srgbClr val="1FA9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21c0f06-7e44-46d4-90a0-f2fb875a14e5">
      <UserInfo>
        <DisplayName>Bethany Friel</DisplayName>
        <AccountId>12</AccountId>
        <AccountType/>
      </UserInfo>
      <UserInfo>
        <DisplayName>Bill Gatti</DisplayName>
        <AccountId>33</AccountId>
        <AccountType/>
      </UserInfo>
      <UserInfo>
        <DisplayName>John Ginocchi</DisplayName>
        <AccountId>34</AccountId>
        <AccountType/>
      </UserInfo>
    </SharedWithUsers>
    <TaxCatchAll xmlns="a21c0f06-7e44-46d4-90a0-f2fb875a14e5" xsi:nil="true"/>
    <lcf76f155ced4ddcb4097134ff3c332f xmlns="d5f6dfd1-b4f8-4c3a-bf30-db45614e9f2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F9D7C1AF418D48A07E16A28286EFDE" ma:contentTypeVersion="17" ma:contentTypeDescription="Create a new document." ma:contentTypeScope="" ma:versionID="43865bad314516fefffe05970c07b4ab">
  <xsd:schema xmlns:xsd="http://www.w3.org/2001/XMLSchema" xmlns:xs="http://www.w3.org/2001/XMLSchema" xmlns:p="http://schemas.microsoft.com/office/2006/metadata/properties" xmlns:ns2="d5f6dfd1-b4f8-4c3a-bf30-db45614e9f27" xmlns:ns3="a21c0f06-7e44-46d4-90a0-f2fb875a14e5" targetNamespace="http://schemas.microsoft.com/office/2006/metadata/properties" ma:root="true" ma:fieldsID="0b90c66085e8240510620156cee6bd88" ns2:_="" ns3:_="">
    <xsd:import namespace="d5f6dfd1-b4f8-4c3a-bf30-db45614e9f27"/>
    <xsd:import namespace="a21c0f06-7e44-46d4-90a0-f2fb875a14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6dfd1-b4f8-4c3a-bf30-db45614e9f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9f91bd-960b-499e-9bde-e4d66f099f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1c0f06-7e44-46d4-90a0-f2fb875a14e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67a64a0-ba78-4b25-b988-21b6e69d218b}" ma:internalName="TaxCatchAll" ma:showField="CatchAllData" ma:web="a21c0f06-7e44-46d4-90a0-f2fb875a14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D33BAC-F0C9-4FFA-97E1-1887596D48DD}">
  <ds:schemaRefs>
    <ds:schemaRef ds:uri="a21c0f06-7e44-46d4-90a0-f2fb875a14e5"/>
    <ds:schemaRef ds:uri="d5f6dfd1-b4f8-4c3a-bf30-db45614e9f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8600EE8-E2BD-43A5-AB7D-BAC6DA6A8D72}">
  <ds:schemaRefs>
    <ds:schemaRef ds:uri="http://schemas.microsoft.com/sharepoint/v3/contenttype/forms"/>
  </ds:schemaRefs>
</ds:datastoreItem>
</file>

<file path=customXml/itemProps3.xml><?xml version="1.0" encoding="utf-8"?>
<ds:datastoreItem xmlns:ds="http://schemas.openxmlformats.org/officeDocument/2006/customXml" ds:itemID="{C6BD795C-782C-424E-B668-6098CD0CFD65}">
  <ds:schemaRefs>
    <ds:schemaRef ds:uri="a21c0f06-7e44-46d4-90a0-f2fb875a14e5"/>
    <ds:schemaRef ds:uri="d5f6dfd1-b4f8-4c3a-bf30-db45614e9f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32</Slides>
  <Notes>18</Notes>
  <HiddenSlides>0</HiddenSlide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HACP-PresentationTemplate</vt:lpstr>
      <vt:lpstr>PowerPoint Presentation</vt:lpstr>
      <vt:lpstr>PowerPoint Presentation</vt:lpstr>
      <vt:lpstr>PowerPoint Presentation</vt:lpstr>
      <vt:lpstr>Choice People Program Structure</vt:lpstr>
      <vt:lpstr>PowerPoint Presentation</vt:lpstr>
      <vt:lpstr>PowerPoint Presentation</vt:lpstr>
      <vt:lpstr>PowerPoint Presentation</vt:lpstr>
      <vt:lpstr>PowerPoint Presentation</vt:lpstr>
      <vt:lpstr>PowerPoint Presentation</vt:lpstr>
      <vt:lpstr>PowerPoint Presentation</vt:lpstr>
      <vt:lpstr>BEDFORD DWELLINGS PHASE II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SUSTAINABILITY</vt:lpstr>
      <vt:lpstr>PowerPoint Presentation</vt:lpstr>
      <vt:lpstr>PowerPoint Presentation</vt:lpstr>
      <vt:lpstr>PowerPoint Presentation</vt:lpstr>
      <vt:lpstr>PowerPoint Presentation</vt:lpstr>
      <vt:lpstr>PROJECT COMPLIANCE WITH COMMUNITY GOALS</vt:lpstr>
      <vt:lpstr>PROJECT COMPLIANCE WITH COMMUNITY GOALS (Cont.)</vt:lpstr>
      <vt:lpstr>PROJECT COMPLIANCE WITH COMMUNITY GOALS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Addy Cullen</dc:creator>
  <cp:revision>1</cp:revision>
  <dcterms:created xsi:type="dcterms:W3CDTF">2021-12-28T16:33:01Z</dcterms:created>
  <dcterms:modified xsi:type="dcterms:W3CDTF">2024-01-11T15:21:50Z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2021-11-17T00:00:00Z</vt:filetime>
  </property>
  <property fmtid="{D5CDD505-2E9C-101B-9397-08002B2CF9AE}" pid="3" name="Creator">
    <vt:lpwstr>Adobe Acrobat Pro DC (32-bit) 21.7.20099</vt:lpwstr>
  </property>
  <property fmtid="{D5CDD505-2E9C-101B-9397-08002B2CF9AE}" pid="4" name="LastSaved">
    <vt:filetime>2021-12-28T00:00:00Z</vt:filetime>
  </property>
  <property fmtid="{D5CDD505-2E9C-101B-9397-08002B2CF9AE}" pid="5" name="ContentTypeId">
    <vt:lpwstr>0x010100BAF9D7C1AF418D48A07E16A28286EFDE</vt:lpwstr>
  </property>
  <property fmtid="{D5CDD505-2E9C-101B-9397-08002B2CF9AE}" pid="6" name="MediaServiceImageTags">
    <vt:lpwstr/>
  </property>
</Properties>
</file>