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4.jpg" ContentType="image/jpeg"/>
  <Override PartName="/ppt/notesSlides/notesSlide1.xml" ContentType="application/vnd.openxmlformats-officedocument.presentationml.notesSlide+xml"/>
  <Override PartName="/ppt/media/image5.jpg" ContentType="image/jpeg"/>
  <Override PartName="/ppt/media/image6.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jpg" ContentType="image/jpeg"/>
  <Override PartName="/ppt/media/image8.jpg" ContentType="image/jpeg"/>
  <Override PartName="/ppt/notesSlides/notesSlide5.xml" ContentType="application/vnd.openxmlformats-officedocument.presentationml.notesSlide+xml"/>
  <Override PartName="/ppt/media/image9.jpg" ContentType="image/jpeg"/>
  <Override PartName="/ppt/notesSlides/notesSlide6.xml" ContentType="application/vnd.openxmlformats-officedocument.presentationml.notesSlide+xml"/>
  <Override PartName="/ppt/media/image10.jpg" ContentType="image/jpeg"/>
  <Override PartName="/ppt/media/image11.jpg" ContentType="image/jpeg"/>
  <Override PartName="/ppt/notesSlides/notesSlide7.xml" ContentType="application/vnd.openxmlformats-officedocument.presentationml.notesSlide+xml"/>
  <Override PartName="/ppt/media/image12.jpg" ContentType="image/jpeg"/>
  <Override PartName="/ppt/notesSlides/notesSlide8.xml" ContentType="application/vnd.openxmlformats-officedocument.presentationml.notesSlide+xml"/>
  <Override PartName="/ppt/media/image13.jpg" ContentType="image/jpeg"/>
  <Override PartName="/ppt/notesSlides/notesSlide9.xml" ContentType="application/vnd.openxmlformats-officedocument.presentationml.notesSlide+xml"/>
  <Override PartName="/ppt/media/image14.jpg" ContentType="image/jpeg"/>
  <Override PartName="/ppt/notesSlides/notesSlide10.xml" ContentType="application/vnd.openxmlformats-officedocument.presentationml.notesSlide+xml"/>
  <Override PartName="/ppt/media/image15.jpg" ContentType="image/jpeg"/>
  <Override PartName="/ppt/notesSlides/notesSlide11.xml" ContentType="application/vnd.openxmlformats-officedocument.presentationml.notesSlide+xml"/>
  <Override PartName="/ppt/media/image16.jpg" ContentType="image/jpeg"/>
  <Override PartName="/ppt/notesSlides/notesSlide12.xml" ContentType="application/vnd.openxmlformats-officedocument.presentationml.notesSlide+xml"/>
  <Override PartName="/ppt/media/image17.jpg" ContentType="image/jpeg"/>
  <Override PartName="/ppt/notesSlides/notesSlide13.xml" ContentType="application/vnd.openxmlformats-officedocument.presentationml.notesSlide+xml"/>
  <Override PartName="/ppt/media/image18.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sldIdLst>
    <p:sldId id="256" r:id="rId5"/>
    <p:sldId id="257" r:id="rId6"/>
    <p:sldId id="279" r:id="rId7"/>
    <p:sldId id="280" r:id="rId8"/>
    <p:sldId id="289" r:id="rId9"/>
    <p:sldId id="259" r:id="rId10"/>
    <p:sldId id="293" r:id="rId11"/>
    <p:sldId id="260" r:id="rId12"/>
    <p:sldId id="262" r:id="rId13"/>
    <p:sldId id="292" r:id="rId14"/>
    <p:sldId id="271" r:id="rId15"/>
    <p:sldId id="263" r:id="rId16"/>
    <p:sldId id="264" r:id="rId17"/>
    <p:sldId id="266" r:id="rId18"/>
    <p:sldId id="267" r:id="rId19"/>
    <p:sldId id="268" r:id="rId20"/>
    <p:sldId id="269" r:id="rId21"/>
    <p:sldId id="278" r:id="rId22"/>
    <p:sldId id="283" r:id="rId23"/>
    <p:sldId id="294" r:id="rId24"/>
    <p:sldId id="288" r:id="rId25"/>
    <p:sldId id="282" r:id="rId26"/>
    <p:sldId id="291" r:id="rId27"/>
    <p:sldId id="290" r:id="rId28"/>
  </p:sldIdLst>
  <p:sldSz cx="15544800" cy="10058400"/>
  <p:notesSz cx="155448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EB2A0A-2E00-43D7-AC65-095E04294F30}" v="485" dt="2023-11-01T21:39:03.17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5" autoAdjust="0"/>
    <p:restoredTop sz="89808" autoAdjust="0"/>
  </p:normalViewPr>
  <p:slideViewPr>
    <p:cSldViewPr>
      <p:cViewPr>
        <p:scale>
          <a:sx n="50" d="100"/>
          <a:sy n="50" d="100"/>
        </p:scale>
        <p:origin x="2320" y="4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DE4B9-0FAA-41B5-AE92-D77AED330B24}" type="doc">
      <dgm:prSet loTypeId="urn:microsoft.com/office/officeart/2005/8/layout/list1" loCatId="list" qsTypeId="urn:microsoft.com/office/officeart/2005/8/quickstyle/simple2" qsCatId="simple" csTypeId="urn:microsoft.com/office/officeart/2005/8/colors/accent0_1" csCatId="mainScheme" phldr="1"/>
      <dgm:spPr/>
      <dgm:t>
        <a:bodyPr/>
        <a:lstStyle/>
        <a:p>
          <a:endParaRPr lang="en-US"/>
        </a:p>
      </dgm:t>
    </dgm:pt>
    <dgm:pt modelId="{E3835C72-48A1-4D27-BC65-D3540C00FDD3}">
      <dgm:prSet/>
      <dgm:spPr/>
      <dgm:t>
        <a:bodyPr/>
        <a:lstStyle/>
        <a:p>
          <a:r>
            <a:rPr lang="en-US" b="1" u="sng" dirty="0"/>
            <a:t>Address Historical Wrongs</a:t>
          </a:r>
          <a:endParaRPr lang="en-US" dirty="0"/>
        </a:p>
      </dgm:t>
    </dgm:pt>
    <dgm:pt modelId="{1A76CA4D-8075-4CA1-B03B-99C18A8692F5}" type="parTrans" cxnId="{52E00A49-3D19-4A2F-A5E2-D33827F45279}">
      <dgm:prSet/>
      <dgm:spPr/>
      <dgm:t>
        <a:bodyPr/>
        <a:lstStyle/>
        <a:p>
          <a:endParaRPr lang="en-US"/>
        </a:p>
      </dgm:t>
    </dgm:pt>
    <dgm:pt modelId="{AFF7C0E1-69C1-4189-95AB-1592A8CEEEDE}" type="sibTrans" cxnId="{52E00A49-3D19-4A2F-A5E2-D33827F45279}">
      <dgm:prSet/>
      <dgm:spPr/>
      <dgm:t>
        <a:bodyPr/>
        <a:lstStyle/>
        <a:p>
          <a:endParaRPr lang="en-US"/>
        </a:p>
      </dgm:t>
    </dgm:pt>
    <dgm:pt modelId="{284F91B8-F7FD-4B2B-A537-9C10AE1FEEA0}">
      <dgm:prSet/>
      <dgm:spPr/>
      <dgm:t>
        <a:bodyPr/>
        <a:lstStyle/>
        <a:p>
          <a:pPr>
            <a:buFont typeface="Wingdings" panose="05000000000000000000" pitchFamily="2" charset="2"/>
            <a:buChar char="ü"/>
          </a:pPr>
          <a:r>
            <a:rPr lang="en-US" b="1" dirty="0"/>
            <a:t>No Displacement of residents</a:t>
          </a:r>
          <a:endParaRPr lang="en-US" dirty="0"/>
        </a:p>
      </dgm:t>
    </dgm:pt>
    <dgm:pt modelId="{9AC471D2-F324-4C74-A3A2-D62E5651584F}" type="parTrans" cxnId="{7F4C37CB-D8C6-4F71-8BB9-6C2A2CBF73D1}">
      <dgm:prSet/>
      <dgm:spPr/>
      <dgm:t>
        <a:bodyPr/>
        <a:lstStyle/>
        <a:p>
          <a:endParaRPr lang="en-US"/>
        </a:p>
      </dgm:t>
    </dgm:pt>
    <dgm:pt modelId="{0634DD99-0868-42C1-8DB4-D737C86D5FDB}" type="sibTrans" cxnId="{7F4C37CB-D8C6-4F71-8BB9-6C2A2CBF73D1}">
      <dgm:prSet/>
      <dgm:spPr/>
      <dgm:t>
        <a:bodyPr/>
        <a:lstStyle/>
        <a:p>
          <a:endParaRPr lang="en-US"/>
        </a:p>
      </dgm:t>
    </dgm:pt>
    <dgm:pt modelId="{0F9324A0-76A9-4E01-8A9E-E69CB157EEC2}">
      <dgm:prSet/>
      <dgm:spPr/>
      <dgm:t>
        <a:bodyPr/>
        <a:lstStyle/>
        <a:p>
          <a:pPr>
            <a:buFont typeface="Wingdings" panose="05000000000000000000" pitchFamily="2" charset="2"/>
            <a:buChar char="ü"/>
          </a:pPr>
          <a:r>
            <a:rPr lang="en-US" dirty="0"/>
            <a:t>All units are 1 for 1 replacement with and will be affordable in perpetuity.</a:t>
          </a:r>
        </a:p>
      </dgm:t>
    </dgm:pt>
    <dgm:pt modelId="{4636CAF0-F6DA-4A9D-965D-F9A60471B77A}" type="parTrans" cxnId="{3795AA7A-5197-4063-BCED-C45269C6FA7B}">
      <dgm:prSet/>
      <dgm:spPr/>
      <dgm:t>
        <a:bodyPr/>
        <a:lstStyle/>
        <a:p>
          <a:endParaRPr lang="en-US"/>
        </a:p>
      </dgm:t>
    </dgm:pt>
    <dgm:pt modelId="{B5B6A566-C54B-422E-8C52-CE974B05DE51}" type="sibTrans" cxnId="{3795AA7A-5197-4063-BCED-C45269C6FA7B}">
      <dgm:prSet/>
      <dgm:spPr/>
      <dgm:t>
        <a:bodyPr/>
        <a:lstStyle/>
        <a:p>
          <a:endParaRPr lang="en-US"/>
        </a:p>
      </dgm:t>
    </dgm:pt>
    <dgm:pt modelId="{01D60088-E41B-4A77-83D1-FB53D6FD85ED}">
      <dgm:prSet/>
      <dgm:spPr/>
      <dgm:t>
        <a:bodyPr/>
        <a:lstStyle/>
        <a:p>
          <a:pPr>
            <a:buFont typeface="Wingdings" panose="05000000000000000000" pitchFamily="2" charset="2"/>
            <a:buChar char="ü"/>
          </a:pPr>
          <a:r>
            <a:rPr lang="en-US" b="1"/>
            <a:t>First Source Hiring Provisions and HUD Section 3 Compliance </a:t>
          </a:r>
          <a:endParaRPr lang="en-US"/>
        </a:p>
      </dgm:t>
    </dgm:pt>
    <dgm:pt modelId="{3F0E8F30-A4A1-4133-BE2F-E11DAE27FE68}" type="parTrans" cxnId="{FA47B2CA-D47E-4852-BC58-D84695D338BE}">
      <dgm:prSet/>
      <dgm:spPr/>
      <dgm:t>
        <a:bodyPr/>
        <a:lstStyle/>
        <a:p>
          <a:endParaRPr lang="en-US"/>
        </a:p>
      </dgm:t>
    </dgm:pt>
    <dgm:pt modelId="{45642C5A-892B-4525-AC5A-A8788FA7F279}" type="sibTrans" cxnId="{FA47B2CA-D47E-4852-BC58-D84695D338BE}">
      <dgm:prSet/>
      <dgm:spPr/>
      <dgm:t>
        <a:bodyPr/>
        <a:lstStyle/>
        <a:p>
          <a:endParaRPr lang="en-US"/>
        </a:p>
      </dgm:t>
    </dgm:pt>
    <dgm:pt modelId="{2F7183AC-5DA5-4755-B06D-E8E7A2A91BAB}">
      <dgm:prSet/>
      <dgm:spPr/>
      <dgm:t>
        <a:bodyPr/>
        <a:lstStyle/>
        <a:p>
          <a:pPr>
            <a:buFont typeface="Wingdings" panose="05000000000000000000" pitchFamily="2" charset="2"/>
            <a:buChar char="ü"/>
          </a:pPr>
          <a:r>
            <a:rPr lang="en-US" dirty="0"/>
            <a:t>Development team is committed to Davis Bacon Wage rates and Section 3 requirements.</a:t>
          </a:r>
        </a:p>
      </dgm:t>
    </dgm:pt>
    <dgm:pt modelId="{49303E31-1A28-46AE-8215-26F1A4C23E8C}" type="parTrans" cxnId="{A96BA4BF-22DE-42AF-9688-5905B24536F1}">
      <dgm:prSet/>
      <dgm:spPr/>
      <dgm:t>
        <a:bodyPr/>
        <a:lstStyle/>
        <a:p>
          <a:endParaRPr lang="en-US"/>
        </a:p>
      </dgm:t>
    </dgm:pt>
    <dgm:pt modelId="{D8975B5A-246B-44DE-A637-9E6155ED8303}" type="sibTrans" cxnId="{A96BA4BF-22DE-42AF-9688-5905B24536F1}">
      <dgm:prSet/>
      <dgm:spPr/>
      <dgm:t>
        <a:bodyPr/>
        <a:lstStyle/>
        <a:p>
          <a:endParaRPr lang="en-US"/>
        </a:p>
      </dgm:t>
    </dgm:pt>
    <dgm:pt modelId="{89A7A3EB-0C26-4C19-A500-66E71B5DD7AF}">
      <dgm:prSet/>
      <dgm:spPr/>
      <dgm:t>
        <a:bodyPr/>
        <a:lstStyle/>
        <a:p>
          <a:pPr>
            <a:buFont typeface="Wingdings" panose="05000000000000000000" pitchFamily="2" charset="2"/>
            <a:buChar char="ü"/>
          </a:pPr>
          <a:r>
            <a:rPr lang="en-US" b="1" dirty="0"/>
            <a:t>Development contracts to meet a minimum of 30% MBE participation and 15% WBE participation</a:t>
          </a:r>
          <a:endParaRPr lang="en-US" dirty="0"/>
        </a:p>
      </dgm:t>
    </dgm:pt>
    <dgm:pt modelId="{E14FBC23-DA0F-4209-9FF2-38C501C6A27A}" type="parTrans" cxnId="{97486D17-A272-4979-B272-88812ED5B9A1}">
      <dgm:prSet/>
      <dgm:spPr/>
      <dgm:t>
        <a:bodyPr/>
        <a:lstStyle/>
        <a:p>
          <a:endParaRPr lang="en-US"/>
        </a:p>
      </dgm:t>
    </dgm:pt>
    <dgm:pt modelId="{DD888AAF-0844-41C2-B224-0188874C0397}" type="sibTrans" cxnId="{97486D17-A272-4979-B272-88812ED5B9A1}">
      <dgm:prSet/>
      <dgm:spPr/>
      <dgm:t>
        <a:bodyPr/>
        <a:lstStyle/>
        <a:p>
          <a:endParaRPr lang="en-US"/>
        </a:p>
      </dgm:t>
    </dgm:pt>
    <dgm:pt modelId="{71B51C9C-45E7-4CF2-8F85-055CB584BC8C}">
      <dgm:prSet/>
      <dgm:spPr/>
      <dgm:t>
        <a:bodyPr/>
        <a:lstStyle/>
        <a:p>
          <a:pPr>
            <a:buFont typeface="Wingdings" panose="05000000000000000000" pitchFamily="2" charset="2"/>
            <a:buChar char="ü"/>
          </a:pPr>
          <a:r>
            <a:rPr lang="en-US" dirty="0"/>
            <a:t>Development team is committed to MBE/WBE compliance.</a:t>
          </a:r>
        </a:p>
      </dgm:t>
    </dgm:pt>
    <dgm:pt modelId="{9FB2E0FB-EE72-4A41-B1AA-A4B0E552B07B}" type="parTrans" cxnId="{28D5B282-832D-4591-9975-59FAF66A0415}">
      <dgm:prSet/>
      <dgm:spPr/>
      <dgm:t>
        <a:bodyPr/>
        <a:lstStyle/>
        <a:p>
          <a:endParaRPr lang="en-US"/>
        </a:p>
      </dgm:t>
    </dgm:pt>
    <dgm:pt modelId="{8F16EACF-3E91-4020-AA21-E94913BFBF4A}" type="sibTrans" cxnId="{28D5B282-832D-4591-9975-59FAF66A0415}">
      <dgm:prSet/>
      <dgm:spPr/>
      <dgm:t>
        <a:bodyPr/>
        <a:lstStyle/>
        <a:p>
          <a:endParaRPr lang="en-US"/>
        </a:p>
      </dgm:t>
    </dgm:pt>
    <dgm:pt modelId="{2F1C64FC-603C-43ED-8EFB-177CCC237029}">
      <dgm:prSet/>
      <dgm:spPr/>
      <dgm:t>
        <a:bodyPr/>
        <a:lstStyle/>
        <a:p>
          <a:r>
            <a:rPr lang="en-US" b="1" u="sng"/>
            <a:t>Reflect Neighborhood Driven Civic Design</a:t>
          </a:r>
          <a:endParaRPr lang="en-US"/>
        </a:p>
      </dgm:t>
    </dgm:pt>
    <dgm:pt modelId="{69D9E002-87C3-4D6C-A253-D4993ADB4858}" type="parTrans" cxnId="{D35DE8F6-F032-4155-8CD8-58D8CD38D9D7}">
      <dgm:prSet/>
      <dgm:spPr/>
      <dgm:t>
        <a:bodyPr/>
        <a:lstStyle/>
        <a:p>
          <a:endParaRPr lang="en-US"/>
        </a:p>
      </dgm:t>
    </dgm:pt>
    <dgm:pt modelId="{1EFE5BB5-2EB9-4444-AF5B-735E9CD28636}" type="sibTrans" cxnId="{D35DE8F6-F032-4155-8CD8-58D8CD38D9D7}">
      <dgm:prSet/>
      <dgm:spPr/>
      <dgm:t>
        <a:bodyPr/>
        <a:lstStyle/>
        <a:p>
          <a:endParaRPr lang="en-US"/>
        </a:p>
      </dgm:t>
    </dgm:pt>
    <dgm:pt modelId="{CDD72945-D0BA-4DF1-8D2E-D7944D3C0547}">
      <dgm:prSet/>
      <dgm:spPr/>
      <dgm:t>
        <a:bodyPr/>
        <a:lstStyle/>
        <a:p>
          <a:pPr>
            <a:buFont typeface="Wingdings" panose="05000000000000000000" pitchFamily="2" charset="2"/>
            <a:buChar char="ü"/>
          </a:pPr>
          <a:r>
            <a:rPr lang="en-US" b="1" dirty="0"/>
            <a:t>Resident access to parking and roadways </a:t>
          </a:r>
          <a:endParaRPr lang="en-US" dirty="0"/>
        </a:p>
      </dgm:t>
    </dgm:pt>
    <dgm:pt modelId="{2570A4F7-E6BE-404B-ABBC-95C778BF7A9C}" type="parTrans" cxnId="{D0854305-DE75-4626-ACD2-152A21051DBB}">
      <dgm:prSet/>
      <dgm:spPr/>
      <dgm:t>
        <a:bodyPr/>
        <a:lstStyle/>
        <a:p>
          <a:endParaRPr lang="en-US"/>
        </a:p>
      </dgm:t>
    </dgm:pt>
    <dgm:pt modelId="{3DA94EDC-C177-4600-A72A-7814B25BE80D}" type="sibTrans" cxnId="{D0854305-DE75-4626-ACD2-152A21051DBB}">
      <dgm:prSet/>
      <dgm:spPr/>
      <dgm:t>
        <a:bodyPr/>
        <a:lstStyle/>
        <a:p>
          <a:endParaRPr lang="en-US"/>
        </a:p>
      </dgm:t>
    </dgm:pt>
    <dgm:pt modelId="{A04D6A59-A80F-4B82-928E-91683453A644}">
      <dgm:prSet/>
      <dgm:spPr/>
      <dgm:t>
        <a:bodyPr/>
        <a:lstStyle/>
        <a:p>
          <a:pPr>
            <a:buFont typeface="Wingdings" panose="05000000000000000000" pitchFamily="2" charset="2"/>
            <a:buChar char="ü"/>
          </a:pPr>
          <a:r>
            <a:rPr lang="en-US" dirty="0"/>
            <a:t>The site will have off-street parking options for tenants and will reintegrate the street grid into the site.</a:t>
          </a:r>
        </a:p>
      </dgm:t>
    </dgm:pt>
    <dgm:pt modelId="{A899E2CE-8B17-4F1A-A4D3-E2BDEA498768}" type="parTrans" cxnId="{BA8D8E63-BFF6-452F-AC2C-F8BE9244B373}">
      <dgm:prSet/>
      <dgm:spPr/>
      <dgm:t>
        <a:bodyPr/>
        <a:lstStyle/>
        <a:p>
          <a:endParaRPr lang="en-US"/>
        </a:p>
      </dgm:t>
    </dgm:pt>
    <dgm:pt modelId="{38A604E3-CD1C-48D6-AE96-E7E494657A22}" type="sibTrans" cxnId="{BA8D8E63-BFF6-452F-AC2C-F8BE9244B373}">
      <dgm:prSet/>
      <dgm:spPr/>
      <dgm:t>
        <a:bodyPr/>
        <a:lstStyle/>
        <a:p>
          <a:endParaRPr lang="en-US"/>
        </a:p>
      </dgm:t>
    </dgm:pt>
    <dgm:pt modelId="{D4696621-7136-4846-8012-CCDA831A9CB9}">
      <dgm:prSet/>
      <dgm:spPr/>
      <dgm:t>
        <a:bodyPr/>
        <a:lstStyle/>
        <a:p>
          <a:pPr>
            <a:buFont typeface="Wingdings" panose="05000000000000000000" pitchFamily="2" charset="2"/>
            <a:buChar char="ü"/>
          </a:pPr>
          <a:r>
            <a:rPr lang="en-US" b="1" dirty="0"/>
            <a:t>Design recognizes that the Hill District is primarily a residential neighborhood </a:t>
          </a:r>
          <a:endParaRPr lang="en-US" dirty="0"/>
        </a:p>
      </dgm:t>
    </dgm:pt>
    <dgm:pt modelId="{70E14412-752E-42FF-AEE4-3ECF976E2D2C}" type="parTrans" cxnId="{A3548713-48E5-480C-AB59-B0196BB7D2F5}">
      <dgm:prSet/>
      <dgm:spPr/>
      <dgm:t>
        <a:bodyPr/>
        <a:lstStyle/>
        <a:p>
          <a:endParaRPr lang="en-US"/>
        </a:p>
      </dgm:t>
    </dgm:pt>
    <dgm:pt modelId="{82805FA6-7BC1-4EA8-A688-5E97DC187920}" type="sibTrans" cxnId="{A3548713-48E5-480C-AB59-B0196BB7D2F5}">
      <dgm:prSet/>
      <dgm:spPr/>
      <dgm:t>
        <a:bodyPr/>
        <a:lstStyle/>
        <a:p>
          <a:endParaRPr lang="en-US"/>
        </a:p>
      </dgm:t>
    </dgm:pt>
    <dgm:pt modelId="{D76EE653-C9E2-4ADC-B2EB-D2B9F2766C8D}">
      <dgm:prSet/>
      <dgm:spPr/>
      <dgm:t>
        <a:bodyPr/>
        <a:lstStyle/>
        <a:p>
          <a:pPr>
            <a:buFont typeface="Wingdings" panose="05000000000000000000" pitchFamily="2" charset="2"/>
            <a:buChar char="ü"/>
          </a:pPr>
          <a:r>
            <a:rPr lang="en-US" dirty="0"/>
            <a:t>The development plan is a new mixed-income residential development with space for a new park.</a:t>
          </a:r>
        </a:p>
      </dgm:t>
    </dgm:pt>
    <dgm:pt modelId="{5CC61C91-C3A0-4968-AB7F-7CFEABF7D278}" type="parTrans" cxnId="{CFE0FB6A-DE80-429C-85B3-3565AA9A5CC3}">
      <dgm:prSet/>
      <dgm:spPr/>
      <dgm:t>
        <a:bodyPr/>
        <a:lstStyle/>
        <a:p>
          <a:endParaRPr lang="en-US"/>
        </a:p>
      </dgm:t>
    </dgm:pt>
    <dgm:pt modelId="{40F43F3C-51B1-42C1-8BAF-11E87D1159D3}" type="sibTrans" cxnId="{CFE0FB6A-DE80-429C-85B3-3565AA9A5CC3}">
      <dgm:prSet/>
      <dgm:spPr/>
      <dgm:t>
        <a:bodyPr/>
        <a:lstStyle/>
        <a:p>
          <a:endParaRPr lang="en-US"/>
        </a:p>
      </dgm:t>
    </dgm:pt>
    <dgm:pt modelId="{A5958A1D-2D29-444C-AFAA-2B75D88440F5}">
      <dgm:prSet/>
      <dgm:spPr/>
      <dgm:t>
        <a:bodyPr/>
        <a:lstStyle/>
        <a:p>
          <a:pPr>
            <a:buFont typeface="Wingdings" panose="05000000000000000000" pitchFamily="2" charset="2"/>
            <a:buChar char="ü"/>
          </a:pPr>
          <a:r>
            <a:rPr lang="en-US" b="1"/>
            <a:t>Development plans benefit existing and future community residents while allowing for future growth </a:t>
          </a:r>
          <a:endParaRPr lang="en-US"/>
        </a:p>
      </dgm:t>
    </dgm:pt>
    <dgm:pt modelId="{10D49811-439D-48C2-BA34-D8492D5B59E7}" type="parTrans" cxnId="{12DCDCB1-FFB4-44FB-9A10-02115F7228B0}">
      <dgm:prSet/>
      <dgm:spPr/>
      <dgm:t>
        <a:bodyPr/>
        <a:lstStyle/>
        <a:p>
          <a:endParaRPr lang="en-US"/>
        </a:p>
      </dgm:t>
    </dgm:pt>
    <dgm:pt modelId="{7948D828-0BF5-4ED6-A8FE-ED91AF95EF33}" type="sibTrans" cxnId="{12DCDCB1-FFB4-44FB-9A10-02115F7228B0}">
      <dgm:prSet/>
      <dgm:spPr/>
      <dgm:t>
        <a:bodyPr/>
        <a:lstStyle/>
        <a:p>
          <a:endParaRPr lang="en-US"/>
        </a:p>
      </dgm:t>
    </dgm:pt>
    <dgm:pt modelId="{467465AD-0003-4458-8969-DBA2999010A5}">
      <dgm:prSet/>
      <dgm:spPr/>
      <dgm:t>
        <a:bodyPr/>
        <a:lstStyle/>
        <a:p>
          <a:pPr>
            <a:buFont typeface="Wingdings" panose="05000000000000000000" pitchFamily="2" charset="2"/>
            <a:buChar char="ü"/>
          </a:pPr>
          <a:r>
            <a:rPr lang="en-US" dirty="0"/>
            <a:t>The design also strives to be sensitive to the existing neighborhood fabric mirroring the height and density of the community and integrating into the existing street grid in order to energize the streets. Part of the site will be developed to be a public park as part of the Choice Neighborhood Implementation Grant.</a:t>
          </a:r>
        </a:p>
      </dgm:t>
    </dgm:pt>
    <dgm:pt modelId="{DDBD958D-AE95-4132-A231-DC809A43530B}" type="parTrans" cxnId="{015F359B-CDA8-42E1-AE18-2609E6852C44}">
      <dgm:prSet/>
      <dgm:spPr/>
      <dgm:t>
        <a:bodyPr/>
        <a:lstStyle/>
        <a:p>
          <a:endParaRPr lang="en-US"/>
        </a:p>
      </dgm:t>
    </dgm:pt>
    <dgm:pt modelId="{555A2EF8-303F-487E-8466-E90EAF73A847}" type="sibTrans" cxnId="{015F359B-CDA8-42E1-AE18-2609E6852C44}">
      <dgm:prSet/>
      <dgm:spPr/>
      <dgm:t>
        <a:bodyPr/>
        <a:lstStyle/>
        <a:p>
          <a:endParaRPr lang="en-US"/>
        </a:p>
      </dgm:t>
    </dgm:pt>
    <dgm:pt modelId="{71901788-786D-4E0F-80DB-6E2CABD653F7}" type="pres">
      <dgm:prSet presAssocID="{642DE4B9-0FAA-41B5-AE92-D77AED330B24}" presName="linear" presStyleCnt="0">
        <dgm:presLayoutVars>
          <dgm:dir/>
          <dgm:animLvl val="lvl"/>
          <dgm:resizeHandles val="exact"/>
        </dgm:presLayoutVars>
      </dgm:prSet>
      <dgm:spPr/>
    </dgm:pt>
    <dgm:pt modelId="{20E4A58F-9B22-4E66-814A-5704D9C8F233}" type="pres">
      <dgm:prSet presAssocID="{E3835C72-48A1-4D27-BC65-D3540C00FDD3}" presName="parentLin" presStyleCnt="0"/>
      <dgm:spPr/>
    </dgm:pt>
    <dgm:pt modelId="{84E2B3DA-78B2-44AD-AFEA-B9347C13178A}" type="pres">
      <dgm:prSet presAssocID="{E3835C72-48A1-4D27-BC65-D3540C00FDD3}" presName="parentLeftMargin" presStyleLbl="node1" presStyleIdx="0" presStyleCnt="2"/>
      <dgm:spPr/>
    </dgm:pt>
    <dgm:pt modelId="{24C08B8F-A68D-4DCD-8146-D67A2FC6BD77}" type="pres">
      <dgm:prSet presAssocID="{E3835C72-48A1-4D27-BC65-D3540C00FDD3}" presName="parentText" presStyleLbl="node1" presStyleIdx="0" presStyleCnt="2">
        <dgm:presLayoutVars>
          <dgm:chMax val="0"/>
          <dgm:bulletEnabled val="1"/>
        </dgm:presLayoutVars>
      </dgm:prSet>
      <dgm:spPr/>
    </dgm:pt>
    <dgm:pt modelId="{1C2E92D4-EF83-4A90-92A3-A0E6D4DB54AD}" type="pres">
      <dgm:prSet presAssocID="{E3835C72-48A1-4D27-BC65-D3540C00FDD3}" presName="negativeSpace" presStyleCnt="0"/>
      <dgm:spPr/>
    </dgm:pt>
    <dgm:pt modelId="{840A8799-D91F-477D-8C98-5CF946DDAC1F}" type="pres">
      <dgm:prSet presAssocID="{E3835C72-48A1-4D27-BC65-D3540C00FDD3}" presName="childText" presStyleLbl="conFgAcc1" presStyleIdx="0" presStyleCnt="2">
        <dgm:presLayoutVars>
          <dgm:bulletEnabled val="1"/>
        </dgm:presLayoutVars>
      </dgm:prSet>
      <dgm:spPr/>
    </dgm:pt>
    <dgm:pt modelId="{68AEAEDE-FE4C-42E4-A0DF-BE9F833EBC01}" type="pres">
      <dgm:prSet presAssocID="{AFF7C0E1-69C1-4189-95AB-1592A8CEEEDE}" presName="spaceBetweenRectangles" presStyleCnt="0"/>
      <dgm:spPr/>
    </dgm:pt>
    <dgm:pt modelId="{CDBFD0B5-AF8D-4CA1-95D6-C2D6EDA39BCD}" type="pres">
      <dgm:prSet presAssocID="{2F1C64FC-603C-43ED-8EFB-177CCC237029}" presName="parentLin" presStyleCnt="0"/>
      <dgm:spPr/>
    </dgm:pt>
    <dgm:pt modelId="{2BEAA506-97AE-463B-8AE2-EFA28C1E21E6}" type="pres">
      <dgm:prSet presAssocID="{2F1C64FC-603C-43ED-8EFB-177CCC237029}" presName="parentLeftMargin" presStyleLbl="node1" presStyleIdx="0" presStyleCnt="2"/>
      <dgm:spPr/>
    </dgm:pt>
    <dgm:pt modelId="{840C0BD7-F6CF-4208-A90C-15BCF5623C92}" type="pres">
      <dgm:prSet presAssocID="{2F1C64FC-603C-43ED-8EFB-177CCC237029}" presName="parentText" presStyleLbl="node1" presStyleIdx="1" presStyleCnt="2">
        <dgm:presLayoutVars>
          <dgm:chMax val="0"/>
          <dgm:bulletEnabled val="1"/>
        </dgm:presLayoutVars>
      </dgm:prSet>
      <dgm:spPr/>
    </dgm:pt>
    <dgm:pt modelId="{52E65041-DFEB-4DB7-BAFE-6F83142B0142}" type="pres">
      <dgm:prSet presAssocID="{2F1C64FC-603C-43ED-8EFB-177CCC237029}" presName="negativeSpace" presStyleCnt="0"/>
      <dgm:spPr/>
    </dgm:pt>
    <dgm:pt modelId="{07944B22-D604-403F-8A64-DEBFD1151CDE}" type="pres">
      <dgm:prSet presAssocID="{2F1C64FC-603C-43ED-8EFB-177CCC237029}" presName="childText" presStyleLbl="conFgAcc1" presStyleIdx="1" presStyleCnt="2">
        <dgm:presLayoutVars>
          <dgm:bulletEnabled val="1"/>
        </dgm:presLayoutVars>
      </dgm:prSet>
      <dgm:spPr/>
    </dgm:pt>
  </dgm:ptLst>
  <dgm:cxnLst>
    <dgm:cxn modelId="{D0854305-DE75-4626-ACD2-152A21051DBB}" srcId="{2F1C64FC-603C-43ED-8EFB-177CCC237029}" destId="{CDD72945-D0BA-4DF1-8D2E-D7944D3C0547}" srcOrd="0" destOrd="0" parTransId="{2570A4F7-E6BE-404B-ABBC-95C778BF7A9C}" sibTransId="{3DA94EDC-C177-4600-A72A-7814B25BE80D}"/>
    <dgm:cxn modelId="{AC30D410-AF86-46E3-9DD0-7807ADA6391C}" type="presOf" srcId="{D76EE653-C9E2-4ADC-B2EB-D2B9F2766C8D}" destId="{07944B22-D604-403F-8A64-DEBFD1151CDE}" srcOrd="0" destOrd="3" presId="urn:microsoft.com/office/officeart/2005/8/layout/list1"/>
    <dgm:cxn modelId="{50601D13-EE21-45FD-A5E4-DAC9810C2BCB}" type="presOf" srcId="{642DE4B9-0FAA-41B5-AE92-D77AED330B24}" destId="{71901788-786D-4E0F-80DB-6E2CABD653F7}" srcOrd="0" destOrd="0" presId="urn:microsoft.com/office/officeart/2005/8/layout/list1"/>
    <dgm:cxn modelId="{A3548713-48E5-480C-AB59-B0196BB7D2F5}" srcId="{2F1C64FC-603C-43ED-8EFB-177CCC237029}" destId="{D4696621-7136-4846-8012-CCDA831A9CB9}" srcOrd="1" destOrd="0" parTransId="{70E14412-752E-42FF-AEE4-3ECF976E2D2C}" sibTransId="{82805FA6-7BC1-4EA8-A688-5E97DC187920}"/>
    <dgm:cxn modelId="{9AB20614-92BF-4FE7-A3D4-2B2DCD9260C9}" type="presOf" srcId="{2F1C64FC-603C-43ED-8EFB-177CCC237029}" destId="{2BEAA506-97AE-463B-8AE2-EFA28C1E21E6}" srcOrd="0" destOrd="0" presId="urn:microsoft.com/office/officeart/2005/8/layout/list1"/>
    <dgm:cxn modelId="{97486D17-A272-4979-B272-88812ED5B9A1}" srcId="{E3835C72-48A1-4D27-BC65-D3540C00FDD3}" destId="{89A7A3EB-0C26-4C19-A500-66E71B5DD7AF}" srcOrd="2" destOrd="0" parTransId="{E14FBC23-DA0F-4209-9FF2-38C501C6A27A}" sibTransId="{DD888AAF-0844-41C2-B224-0188874C0397}"/>
    <dgm:cxn modelId="{41909929-0A88-4876-9CD7-A4D8466266FD}" type="presOf" srcId="{89A7A3EB-0C26-4C19-A500-66E71B5DD7AF}" destId="{840A8799-D91F-477D-8C98-5CF946DDAC1F}" srcOrd="0" destOrd="4" presId="urn:microsoft.com/office/officeart/2005/8/layout/list1"/>
    <dgm:cxn modelId="{52744B2E-DA9D-4406-BC1F-BD055FCA74E1}" type="presOf" srcId="{CDD72945-D0BA-4DF1-8D2E-D7944D3C0547}" destId="{07944B22-D604-403F-8A64-DEBFD1151CDE}" srcOrd="0" destOrd="0" presId="urn:microsoft.com/office/officeart/2005/8/layout/list1"/>
    <dgm:cxn modelId="{F0444E33-141B-4DD7-92D8-34D5C42051AC}" type="presOf" srcId="{2F7183AC-5DA5-4755-B06D-E8E7A2A91BAB}" destId="{840A8799-D91F-477D-8C98-5CF946DDAC1F}" srcOrd="0" destOrd="3" presId="urn:microsoft.com/office/officeart/2005/8/layout/list1"/>
    <dgm:cxn modelId="{BA8D8E63-BFF6-452F-AC2C-F8BE9244B373}" srcId="{CDD72945-D0BA-4DF1-8D2E-D7944D3C0547}" destId="{A04D6A59-A80F-4B82-928E-91683453A644}" srcOrd="0" destOrd="0" parTransId="{A899E2CE-8B17-4F1A-A4D3-E2BDEA498768}" sibTransId="{38A604E3-CD1C-48D6-AE96-E7E494657A22}"/>
    <dgm:cxn modelId="{0A74F843-E94F-40EE-82D6-7ECBA83B5D43}" type="presOf" srcId="{71B51C9C-45E7-4CF2-8F85-055CB584BC8C}" destId="{840A8799-D91F-477D-8C98-5CF946DDAC1F}" srcOrd="0" destOrd="5" presId="urn:microsoft.com/office/officeart/2005/8/layout/list1"/>
    <dgm:cxn modelId="{99A4CA48-BAF0-43A1-8DAB-FEBB26B35721}" type="presOf" srcId="{2F1C64FC-603C-43ED-8EFB-177CCC237029}" destId="{840C0BD7-F6CF-4208-A90C-15BCF5623C92}" srcOrd="1" destOrd="0" presId="urn:microsoft.com/office/officeart/2005/8/layout/list1"/>
    <dgm:cxn modelId="{52E00A49-3D19-4A2F-A5E2-D33827F45279}" srcId="{642DE4B9-0FAA-41B5-AE92-D77AED330B24}" destId="{E3835C72-48A1-4D27-BC65-D3540C00FDD3}" srcOrd="0" destOrd="0" parTransId="{1A76CA4D-8075-4CA1-B03B-99C18A8692F5}" sibTransId="{AFF7C0E1-69C1-4189-95AB-1592A8CEEEDE}"/>
    <dgm:cxn modelId="{CFE0FB6A-DE80-429C-85B3-3565AA9A5CC3}" srcId="{D4696621-7136-4846-8012-CCDA831A9CB9}" destId="{D76EE653-C9E2-4ADC-B2EB-D2B9F2766C8D}" srcOrd="0" destOrd="0" parTransId="{5CC61C91-C3A0-4968-AB7F-7CFEABF7D278}" sibTransId="{40F43F3C-51B1-42C1-8BAF-11E87D1159D3}"/>
    <dgm:cxn modelId="{964A3958-2D3F-46DD-B0C2-24A255A60C5E}" type="presOf" srcId="{A5958A1D-2D29-444C-AFAA-2B75D88440F5}" destId="{07944B22-D604-403F-8A64-DEBFD1151CDE}" srcOrd="0" destOrd="4" presId="urn:microsoft.com/office/officeart/2005/8/layout/list1"/>
    <dgm:cxn modelId="{3795AA7A-5197-4063-BCED-C45269C6FA7B}" srcId="{284F91B8-F7FD-4B2B-A537-9C10AE1FEEA0}" destId="{0F9324A0-76A9-4E01-8A9E-E69CB157EEC2}" srcOrd="0" destOrd="0" parTransId="{4636CAF0-F6DA-4A9D-965D-F9A60471B77A}" sibTransId="{B5B6A566-C54B-422E-8C52-CE974B05DE51}"/>
    <dgm:cxn modelId="{28D5B282-832D-4591-9975-59FAF66A0415}" srcId="{89A7A3EB-0C26-4C19-A500-66E71B5DD7AF}" destId="{71B51C9C-45E7-4CF2-8F85-055CB584BC8C}" srcOrd="0" destOrd="0" parTransId="{9FB2E0FB-EE72-4A41-B1AA-A4B0E552B07B}" sibTransId="{8F16EACF-3E91-4020-AA21-E94913BFBF4A}"/>
    <dgm:cxn modelId="{02450297-DADC-492F-8544-3423D19705A5}" type="presOf" srcId="{0F9324A0-76A9-4E01-8A9E-E69CB157EEC2}" destId="{840A8799-D91F-477D-8C98-5CF946DDAC1F}" srcOrd="0" destOrd="1" presId="urn:microsoft.com/office/officeart/2005/8/layout/list1"/>
    <dgm:cxn modelId="{015F359B-CDA8-42E1-AE18-2609E6852C44}" srcId="{A5958A1D-2D29-444C-AFAA-2B75D88440F5}" destId="{467465AD-0003-4458-8969-DBA2999010A5}" srcOrd="0" destOrd="0" parTransId="{DDBD958D-AE95-4132-A231-DC809A43530B}" sibTransId="{555A2EF8-303F-487E-8466-E90EAF73A847}"/>
    <dgm:cxn modelId="{8A5232AA-43D1-4D0B-A900-B63E8D5216B8}" type="presOf" srcId="{A04D6A59-A80F-4B82-928E-91683453A644}" destId="{07944B22-D604-403F-8A64-DEBFD1151CDE}" srcOrd="0" destOrd="1" presId="urn:microsoft.com/office/officeart/2005/8/layout/list1"/>
    <dgm:cxn modelId="{12DCDCB1-FFB4-44FB-9A10-02115F7228B0}" srcId="{2F1C64FC-603C-43ED-8EFB-177CCC237029}" destId="{A5958A1D-2D29-444C-AFAA-2B75D88440F5}" srcOrd="2" destOrd="0" parTransId="{10D49811-439D-48C2-BA34-D8492D5B59E7}" sibTransId="{7948D828-0BF5-4ED6-A8FE-ED91AF95EF33}"/>
    <dgm:cxn modelId="{A96BA4BF-22DE-42AF-9688-5905B24536F1}" srcId="{01D60088-E41B-4A77-83D1-FB53D6FD85ED}" destId="{2F7183AC-5DA5-4755-B06D-E8E7A2A91BAB}" srcOrd="0" destOrd="0" parTransId="{49303E31-1A28-46AE-8215-26F1A4C23E8C}" sibTransId="{D8975B5A-246B-44DE-A637-9E6155ED8303}"/>
    <dgm:cxn modelId="{D16FE2C8-7AEB-4C1F-8F56-C22D59A5DBFC}" type="presOf" srcId="{E3835C72-48A1-4D27-BC65-D3540C00FDD3}" destId="{24C08B8F-A68D-4DCD-8146-D67A2FC6BD77}" srcOrd="1" destOrd="0" presId="urn:microsoft.com/office/officeart/2005/8/layout/list1"/>
    <dgm:cxn modelId="{FA47B2CA-D47E-4852-BC58-D84695D338BE}" srcId="{E3835C72-48A1-4D27-BC65-D3540C00FDD3}" destId="{01D60088-E41B-4A77-83D1-FB53D6FD85ED}" srcOrd="1" destOrd="0" parTransId="{3F0E8F30-A4A1-4133-BE2F-E11DAE27FE68}" sibTransId="{45642C5A-892B-4525-AC5A-A8788FA7F279}"/>
    <dgm:cxn modelId="{7F4C37CB-D8C6-4F71-8BB9-6C2A2CBF73D1}" srcId="{E3835C72-48A1-4D27-BC65-D3540C00FDD3}" destId="{284F91B8-F7FD-4B2B-A537-9C10AE1FEEA0}" srcOrd="0" destOrd="0" parTransId="{9AC471D2-F324-4C74-A3A2-D62E5651584F}" sibTransId="{0634DD99-0868-42C1-8DB4-D737C86D5FDB}"/>
    <dgm:cxn modelId="{1D0A0ED3-5591-4E17-9A4A-7CB15570EF2C}" type="presOf" srcId="{284F91B8-F7FD-4B2B-A537-9C10AE1FEEA0}" destId="{840A8799-D91F-477D-8C98-5CF946DDAC1F}" srcOrd="0" destOrd="0" presId="urn:microsoft.com/office/officeart/2005/8/layout/list1"/>
    <dgm:cxn modelId="{A670DDD6-99F5-4697-8EE1-D94143319C1A}" type="presOf" srcId="{D4696621-7136-4846-8012-CCDA831A9CB9}" destId="{07944B22-D604-403F-8A64-DEBFD1151CDE}" srcOrd="0" destOrd="2" presId="urn:microsoft.com/office/officeart/2005/8/layout/list1"/>
    <dgm:cxn modelId="{E622DADA-5928-4243-B755-8DA2B9052EB0}" type="presOf" srcId="{467465AD-0003-4458-8969-DBA2999010A5}" destId="{07944B22-D604-403F-8A64-DEBFD1151CDE}" srcOrd="0" destOrd="5" presId="urn:microsoft.com/office/officeart/2005/8/layout/list1"/>
    <dgm:cxn modelId="{25BBACDC-1B6F-4505-8F99-96F43C641514}" type="presOf" srcId="{E3835C72-48A1-4D27-BC65-D3540C00FDD3}" destId="{84E2B3DA-78B2-44AD-AFEA-B9347C13178A}" srcOrd="0" destOrd="0" presId="urn:microsoft.com/office/officeart/2005/8/layout/list1"/>
    <dgm:cxn modelId="{ABB198F0-E530-4D79-83AE-F3E1BB9B9D03}" type="presOf" srcId="{01D60088-E41B-4A77-83D1-FB53D6FD85ED}" destId="{840A8799-D91F-477D-8C98-5CF946DDAC1F}" srcOrd="0" destOrd="2" presId="urn:microsoft.com/office/officeart/2005/8/layout/list1"/>
    <dgm:cxn modelId="{D35DE8F6-F032-4155-8CD8-58D8CD38D9D7}" srcId="{642DE4B9-0FAA-41B5-AE92-D77AED330B24}" destId="{2F1C64FC-603C-43ED-8EFB-177CCC237029}" srcOrd="1" destOrd="0" parTransId="{69D9E002-87C3-4D6C-A253-D4993ADB4858}" sibTransId="{1EFE5BB5-2EB9-4444-AF5B-735E9CD28636}"/>
    <dgm:cxn modelId="{1BF3BF18-B396-45D5-BE9C-3E09E44FB9FC}" type="presParOf" srcId="{71901788-786D-4E0F-80DB-6E2CABD653F7}" destId="{20E4A58F-9B22-4E66-814A-5704D9C8F233}" srcOrd="0" destOrd="0" presId="urn:microsoft.com/office/officeart/2005/8/layout/list1"/>
    <dgm:cxn modelId="{D405F15B-796E-4EF2-BF45-E082754529A1}" type="presParOf" srcId="{20E4A58F-9B22-4E66-814A-5704D9C8F233}" destId="{84E2B3DA-78B2-44AD-AFEA-B9347C13178A}" srcOrd="0" destOrd="0" presId="urn:microsoft.com/office/officeart/2005/8/layout/list1"/>
    <dgm:cxn modelId="{E4B5FE64-5212-4480-80D0-2F4170EADE08}" type="presParOf" srcId="{20E4A58F-9B22-4E66-814A-5704D9C8F233}" destId="{24C08B8F-A68D-4DCD-8146-D67A2FC6BD77}" srcOrd="1" destOrd="0" presId="urn:microsoft.com/office/officeart/2005/8/layout/list1"/>
    <dgm:cxn modelId="{F94355AC-5263-400D-A064-CFC1AD455814}" type="presParOf" srcId="{71901788-786D-4E0F-80DB-6E2CABD653F7}" destId="{1C2E92D4-EF83-4A90-92A3-A0E6D4DB54AD}" srcOrd="1" destOrd="0" presId="urn:microsoft.com/office/officeart/2005/8/layout/list1"/>
    <dgm:cxn modelId="{F20974F6-9441-4102-BB78-6D0B55D6A5BD}" type="presParOf" srcId="{71901788-786D-4E0F-80DB-6E2CABD653F7}" destId="{840A8799-D91F-477D-8C98-5CF946DDAC1F}" srcOrd="2" destOrd="0" presId="urn:microsoft.com/office/officeart/2005/8/layout/list1"/>
    <dgm:cxn modelId="{D73ADCC0-A97B-4096-A16A-E9D09FD992F5}" type="presParOf" srcId="{71901788-786D-4E0F-80DB-6E2CABD653F7}" destId="{68AEAEDE-FE4C-42E4-A0DF-BE9F833EBC01}" srcOrd="3" destOrd="0" presId="urn:microsoft.com/office/officeart/2005/8/layout/list1"/>
    <dgm:cxn modelId="{E0DBFBB6-5986-4047-B833-7027F963267D}" type="presParOf" srcId="{71901788-786D-4E0F-80DB-6E2CABD653F7}" destId="{CDBFD0B5-AF8D-4CA1-95D6-C2D6EDA39BCD}" srcOrd="4" destOrd="0" presId="urn:microsoft.com/office/officeart/2005/8/layout/list1"/>
    <dgm:cxn modelId="{314DE8FE-3275-49FF-91B1-F31E20338B2B}" type="presParOf" srcId="{CDBFD0B5-AF8D-4CA1-95D6-C2D6EDA39BCD}" destId="{2BEAA506-97AE-463B-8AE2-EFA28C1E21E6}" srcOrd="0" destOrd="0" presId="urn:microsoft.com/office/officeart/2005/8/layout/list1"/>
    <dgm:cxn modelId="{B4B3832C-84FF-4E61-9751-DBA32AF7E711}" type="presParOf" srcId="{CDBFD0B5-AF8D-4CA1-95D6-C2D6EDA39BCD}" destId="{840C0BD7-F6CF-4208-A90C-15BCF5623C92}" srcOrd="1" destOrd="0" presId="urn:microsoft.com/office/officeart/2005/8/layout/list1"/>
    <dgm:cxn modelId="{0C7D6E69-FC4F-466B-8D73-5CF434B52D42}" type="presParOf" srcId="{71901788-786D-4E0F-80DB-6E2CABD653F7}" destId="{52E65041-DFEB-4DB7-BAFE-6F83142B0142}" srcOrd="5" destOrd="0" presId="urn:microsoft.com/office/officeart/2005/8/layout/list1"/>
    <dgm:cxn modelId="{FE8EFAE8-54C2-40EA-9EED-12CE7B87659C}" type="presParOf" srcId="{71901788-786D-4E0F-80DB-6E2CABD653F7}" destId="{07944B22-D604-403F-8A64-DEBFD1151CD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49455-0EDB-4DF7-8770-D0848AE0F5B3}" type="doc">
      <dgm:prSet loTypeId="urn:microsoft.com/office/officeart/2005/8/layout/list1" loCatId="list" qsTypeId="urn:microsoft.com/office/officeart/2005/8/quickstyle/simple2" qsCatId="simple" csTypeId="urn:microsoft.com/office/officeart/2005/8/colors/accent0_1" csCatId="mainScheme" phldr="1"/>
      <dgm:spPr/>
      <dgm:t>
        <a:bodyPr/>
        <a:lstStyle/>
        <a:p>
          <a:endParaRPr lang="en-US"/>
        </a:p>
      </dgm:t>
    </dgm:pt>
    <dgm:pt modelId="{3332D78E-D5AF-4730-B878-0CE34737CA96}">
      <dgm:prSet/>
      <dgm:spPr/>
      <dgm:t>
        <a:bodyPr/>
        <a:lstStyle/>
        <a:p>
          <a:r>
            <a:rPr lang="en-US" b="1" u="sng" dirty="0"/>
            <a:t>Promote a Green and Healthy Environment</a:t>
          </a:r>
          <a:endParaRPr lang="en-US" dirty="0"/>
        </a:p>
      </dgm:t>
    </dgm:pt>
    <dgm:pt modelId="{34312A79-6A30-428C-9143-A50C119D2955}" type="parTrans" cxnId="{B031B0BF-DC4B-4454-9F4E-52ABD1323D83}">
      <dgm:prSet/>
      <dgm:spPr/>
      <dgm:t>
        <a:bodyPr/>
        <a:lstStyle/>
        <a:p>
          <a:endParaRPr lang="en-US"/>
        </a:p>
      </dgm:t>
    </dgm:pt>
    <dgm:pt modelId="{6925B706-C7F8-4AE6-B934-7C76E993D92D}" type="sibTrans" cxnId="{B031B0BF-DC4B-4454-9F4E-52ABD1323D83}">
      <dgm:prSet/>
      <dgm:spPr/>
      <dgm:t>
        <a:bodyPr/>
        <a:lstStyle/>
        <a:p>
          <a:endParaRPr lang="en-US"/>
        </a:p>
      </dgm:t>
    </dgm:pt>
    <dgm:pt modelId="{E8071150-6C69-4457-9928-401F5426AB7D}">
      <dgm:prSet/>
      <dgm:spPr/>
      <dgm:t>
        <a:bodyPr/>
        <a:lstStyle/>
        <a:p>
          <a:pPr>
            <a:buFont typeface="Wingdings" panose="05000000000000000000" pitchFamily="2" charset="2"/>
            <a:buChar char="ü"/>
          </a:pPr>
          <a:r>
            <a:rPr lang="en-US" b="1" dirty="0"/>
            <a:t>Plans include provisions for green and sustainable development</a:t>
          </a:r>
          <a:endParaRPr lang="en-US" dirty="0"/>
        </a:p>
      </dgm:t>
    </dgm:pt>
    <dgm:pt modelId="{1247738A-A6FA-4895-A8D3-2D1E7B859DF4}" type="parTrans" cxnId="{504C9D4F-762D-435C-BFE9-1DEC0EACF196}">
      <dgm:prSet/>
      <dgm:spPr/>
      <dgm:t>
        <a:bodyPr/>
        <a:lstStyle/>
        <a:p>
          <a:endParaRPr lang="en-US"/>
        </a:p>
      </dgm:t>
    </dgm:pt>
    <dgm:pt modelId="{24929DE5-EB4F-4A4B-9FE8-94C970F2B548}" type="sibTrans" cxnId="{504C9D4F-762D-435C-BFE9-1DEC0EACF196}">
      <dgm:prSet/>
      <dgm:spPr/>
      <dgm:t>
        <a:bodyPr/>
        <a:lstStyle/>
        <a:p>
          <a:endParaRPr lang="en-US"/>
        </a:p>
      </dgm:t>
    </dgm:pt>
    <dgm:pt modelId="{87FBFAAF-216A-4A73-8A6B-13DE2F1398BE}">
      <dgm:prSet/>
      <dgm:spPr/>
      <dgm:t>
        <a:bodyPr/>
        <a:lstStyle/>
        <a:p>
          <a:pPr>
            <a:buFont typeface="Wingdings" panose="05000000000000000000" pitchFamily="2" charset="2"/>
            <a:buChar char="ü"/>
          </a:pPr>
          <a:r>
            <a:rPr lang="en-US" dirty="0"/>
            <a:t>This development will be sustainable and will meeting the Energy Star Green Communities program and the US Department of Energy’s Zero Energy Ready Home Program.</a:t>
          </a:r>
        </a:p>
      </dgm:t>
    </dgm:pt>
    <dgm:pt modelId="{0591299A-B4FB-4705-88D8-81A4B1759EB4}" type="parTrans" cxnId="{FA18C95D-6462-4FE9-B9A9-462101D9DAE0}">
      <dgm:prSet/>
      <dgm:spPr/>
      <dgm:t>
        <a:bodyPr/>
        <a:lstStyle/>
        <a:p>
          <a:endParaRPr lang="en-US"/>
        </a:p>
      </dgm:t>
    </dgm:pt>
    <dgm:pt modelId="{7AD2A448-41D5-4A88-B772-00F1F6D37E33}" type="sibTrans" cxnId="{FA18C95D-6462-4FE9-B9A9-462101D9DAE0}">
      <dgm:prSet/>
      <dgm:spPr/>
      <dgm:t>
        <a:bodyPr/>
        <a:lstStyle/>
        <a:p>
          <a:endParaRPr lang="en-US"/>
        </a:p>
      </dgm:t>
    </dgm:pt>
    <dgm:pt modelId="{C710960A-5E33-4ABC-AD10-5F3D13397BDD}">
      <dgm:prSet/>
      <dgm:spPr/>
      <dgm:t>
        <a:bodyPr/>
        <a:lstStyle/>
        <a:p>
          <a:pPr>
            <a:buFont typeface="Wingdings" panose="05000000000000000000" pitchFamily="2" charset="2"/>
            <a:buChar char="ü"/>
          </a:pPr>
          <a:r>
            <a:rPr lang="en-US" b="1"/>
            <a:t>Design preserves views from the Hill District in all directions</a:t>
          </a:r>
          <a:endParaRPr lang="en-US"/>
        </a:p>
      </dgm:t>
    </dgm:pt>
    <dgm:pt modelId="{C90E109D-451C-4511-8AD0-E6472304DF92}" type="parTrans" cxnId="{28D5E281-BA9A-4536-9074-3A3AAB6154FD}">
      <dgm:prSet/>
      <dgm:spPr/>
      <dgm:t>
        <a:bodyPr/>
        <a:lstStyle/>
        <a:p>
          <a:endParaRPr lang="en-US"/>
        </a:p>
      </dgm:t>
    </dgm:pt>
    <dgm:pt modelId="{82ADBC2F-5D42-42D6-AE8F-F0055FC6F17E}" type="sibTrans" cxnId="{28D5E281-BA9A-4536-9074-3A3AAB6154FD}">
      <dgm:prSet/>
      <dgm:spPr/>
      <dgm:t>
        <a:bodyPr/>
        <a:lstStyle/>
        <a:p>
          <a:endParaRPr lang="en-US"/>
        </a:p>
      </dgm:t>
    </dgm:pt>
    <dgm:pt modelId="{399D956A-D14A-4CE7-804C-12D843D6DC63}">
      <dgm:prSet/>
      <dgm:spPr/>
      <dgm:t>
        <a:bodyPr/>
        <a:lstStyle/>
        <a:p>
          <a:pPr>
            <a:buFont typeface="Wingdings" panose="05000000000000000000" pitchFamily="2" charset="2"/>
            <a:buChar char="ü"/>
          </a:pPr>
          <a:r>
            <a:rPr lang="en-US" dirty="0"/>
            <a:t>Development will maintain views and will allow for selective additional views over the bluff to the Strip District and Allegheny River.</a:t>
          </a:r>
        </a:p>
      </dgm:t>
    </dgm:pt>
    <dgm:pt modelId="{0E2007B7-4466-49C4-AA66-CCB7130122A8}" type="parTrans" cxnId="{ECDB6661-7252-45DD-9588-C3217EBBDF19}">
      <dgm:prSet/>
      <dgm:spPr/>
      <dgm:t>
        <a:bodyPr/>
        <a:lstStyle/>
        <a:p>
          <a:endParaRPr lang="en-US"/>
        </a:p>
      </dgm:t>
    </dgm:pt>
    <dgm:pt modelId="{8C55E76A-2B27-487D-B61A-58DD248294DB}" type="sibTrans" cxnId="{ECDB6661-7252-45DD-9588-C3217EBBDF19}">
      <dgm:prSet/>
      <dgm:spPr/>
      <dgm:t>
        <a:bodyPr/>
        <a:lstStyle/>
        <a:p>
          <a:endParaRPr lang="en-US"/>
        </a:p>
      </dgm:t>
    </dgm:pt>
    <dgm:pt modelId="{50892961-B3FA-49BC-AC93-9CFAFDB6C3F4}">
      <dgm:prSet/>
      <dgm:spPr/>
      <dgm:t>
        <a:bodyPr/>
        <a:lstStyle/>
        <a:p>
          <a:r>
            <a:rPr lang="en-US" b="1" u="sng"/>
            <a:t>Renter Support</a:t>
          </a:r>
          <a:endParaRPr lang="en-US"/>
        </a:p>
      </dgm:t>
    </dgm:pt>
    <dgm:pt modelId="{852F3864-A21C-4205-83DA-F140F96F919E}" type="parTrans" cxnId="{7D2EABDC-2885-4B36-B3DF-6EBA85F6BF8F}">
      <dgm:prSet/>
      <dgm:spPr/>
      <dgm:t>
        <a:bodyPr/>
        <a:lstStyle/>
        <a:p>
          <a:endParaRPr lang="en-US"/>
        </a:p>
      </dgm:t>
    </dgm:pt>
    <dgm:pt modelId="{BCD608F2-16E2-4EA8-8894-22B03B3CB87E}" type="sibTrans" cxnId="{7D2EABDC-2885-4B36-B3DF-6EBA85F6BF8F}">
      <dgm:prSet/>
      <dgm:spPr/>
      <dgm:t>
        <a:bodyPr/>
        <a:lstStyle/>
        <a:p>
          <a:endParaRPr lang="en-US"/>
        </a:p>
      </dgm:t>
    </dgm:pt>
    <dgm:pt modelId="{E5864890-0097-412E-A843-A2B57C31DED7}">
      <dgm:prSet/>
      <dgm:spPr/>
      <dgm:t>
        <a:bodyPr/>
        <a:lstStyle/>
        <a:p>
          <a:pPr>
            <a:buFont typeface="Wingdings" panose="05000000000000000000" pitchFamily="2" charset="2"/>
            <a:buChar char="ü"/>
          </a:pPr>
          <a:r>
            <a:rPr lang="en-US" b="1" dirty="0"/>
            <a:t>No displacement of Residents</a:t>
          </a:r>
          <a:endParaRPr lang="en-US" dirty="0"/>
        </a:p>
      </dgm:t>
    </dgm:pt>
    <dgm:pt modelId="{D59435F9-F633-4B2C-8F5D-88E45C1913A9}" type="parTrans" cxnId="{070897B3-7CC6-4B19-A04D-ADC9F34984C8}">
      <dgm:prSet/>
      <dgm:spPr/>
      <dgm:t>
        <a:bodyPr/>
        <a:lstStyle/>
        <a:p>
          <a:endParaRPr lang="en-US"/>
        </a:p>
      </dgm:t>
    </dgm:pt>
    <dgm:pt modelId="{5D965738-1FDF-48C9-8602-8651F0B47CA6}" type="sibTrans" cxnId="{070897B3-7CC6-4B19-A04D-ADC9F34984C8}">
      <dgm:prSet/>
      <dgm:spPr/>
      <dgm:t>
        <a:bodyPr/>
        <a:lstStyle/>
        <a:p>
          <a:endParaRPr lang="en-US"/>
        </a:p>
      </dgm:t>
    </dgm:pt>
    <dgm:pt modelId="{54D1FE03-7391-4B0F-9645-14A853C338ED}">
      <dgm:prSet/>
      <dgm:spPr/>
      <dgm:t>
        <a:bodyPr/>
        <a:lstStyle/>
        <a:p>
          <a:pPr>
            <a:buFont typeface="Wingdings" panose="05000000000000000000" pitchFamily="2" charset="2"/>
            <a:buChar char="ü"/>
          </a:pPr>
          <a:r>
            <a:rPr lang="en-US" dirty="0"/>
            <a:t>Residents will be relocated from Bedford Dwellings.  All units will be replaced 1 for 1 with no loss of affordability.</a:t>
          </a:r>
        </a:p>
      </dgm:t>
    </dgm:pt>
    <dgm:pt modelId="{6165D06E-C2EE-4C87-99E1-B70EE49A4858}" type="parTrans" cxnId="{2EA4C150-9F2D-4FDA-8102-CF72523E1D06}">
      <dgm:prSet/>
      <dgm:spPr/>
      <dgm:t>
        <a:bodyPr/>
        <a:lstStyle/>
        <a:p>
          <a:endParaRPr lang="en-US"/>
        </a:p>
      </dgm:t>
    </dgm:pt>
    <dgm:pt modelId="{8CF8624D-A6FF-430A-BBA5-E1D5E6257860}" type="sibTrans" cxnId="{2EA4C150-9F2D-4FDA-8102-CF72523E1D06}">
      <dgm:prSet/>
      <dgm:spPr/>
      <dgm:t>
        <a:bodyPr/>
        <a:lstStyle/>
        <a:p>
          <a:endParaRPr lang="en-US"/>
        </a:p>
      </dgm:t>
    </dgm:pt>
    <dgm:pt modelId="{9D2D9602-C6A1-42EB-93E0-E433468B7105}">
      <dgm:prSet/>
      <dgm:spPr/>
      <dgm:t>
        <a:bodyPr/>
        <a:lstStyle/>
        <a:p>
          <a:pPr>
            <a:buFont typeface="Wingdings" panose="05000000000000000000" pitchFamily="2" charset="2"/>
            <a:buChar char="ü"/>
          </a:pPr>
          <a:r>
            <a:rPr lang="en-US" b="1" dirty="0"/>
            <a:t>The redevelopment plan for Bedford Dwellings to a new mixed-income community</a:t>
          </a:r>
          <a:endParaRPr lang="en-US" dirty="0"/>
        </a:p>
      </dgm:t>
    </dgm:pt>
    <dgm:pt modelId="{680E0DC9-7754-4352-8BC3-4171D0082653}" type="parTrans" cxnId="{CE3188DA-E637-411F-9EC5-B8DF64A0EC73}">
      <dgm:prSet/>
      <dgm:spPr/>
      <dgm:t>
        <a:bodyPr/>
        <a:lstStyle/>
        <a:p>
          <a:endParaRPr lang="en-US"/>
        </a:p>
      </dgm:t>
    </dgm:pt>
    <dgm:pt modelId="{56AB860F-070D-4231-8ECB-C0E7C645A622}" type="sibTrans" cxnId="{CE3188DA-E637-411F-9EC5-B8DF64A0EC73}">
      <dgm:prSet/>
      <dgm:spPr/>
      <dgm:t>
        <a:bodyPr/>
        <a:lstStyle/>
        <a:p>
          <a:endParaRPr lang="en-US"/>
        </a:p>
      </dgm:t>
    </dgm:pt>
    <dgm:pt modelId="{7B99CE59-0E19-4AD2-A7CA-C32763AF643A}">
      <dgm:prSet/>
      <dgm:spPr/>
      <dgm:t>
        <a:bodyPr/>
        <a:lstStyle/>
        <a:p>
          <a:pPr>
            <a:buFont typeface="Wingdings" panose="05000000000000000000" pitchFamily="2" charset="2"/>
            <a:buChar char="ü"/>
          </a:pPr>
          <a:r>
            <a:rPr lang="en-US" dirty="0"/>
            <a:t>Francis Street will be approximately 57%  Replacement, 24% Additional Affordable and 18% Market- Rate Housing.</a:t>
          </a:r>
        </a:p>
      </dgm:t>
    </dgm:pt>
    <dgm:pt modelId="{47982B77-7129-47F3-AC9B-36CE9870D26C}" type="parTrans" cxnId="{5CBA5C8E-1C13-4DE0-AAC2-E041F5269348}">
      <dgm:prSet/>
      <dgm:spPr/>
      <dgm:t>
        <a:bodyPr/>
        <a:lstStyle/>
        <a:p>
          <a:endParaRPr lang="en-US"/>
        </a:p>
      </dgm:t>
    </dgm:pt>
    <dgm:pt modelId="{F7DF8DC6-6F8C-422C-8297-1F240FC0D58E}" type="sibTrans" cxnId="{5CBA5C8E-1C13-4DE0-AAC2-E041F5269348}">
      <dgm:prSet/>
      <dgm:spPr/>
      <dgm:t>
        <a:bodyPr/>
        <a:lstStyle/>
        <a:p>
          <a:endParaRPr lang="en-US"/>
        </a:p>
      </dgm:t>
    </dgm:pt>
    <dgm:pt modelId="{F6817454-027B-4CB1-A18F-27036CB95F63}" type="pres">
      <dgm:prSet presAssocID="{8C749455-0EDB-4DF7-8770-D0848AE0F5B3}" presName="linear" presStyleCnt="0">
        <dgm:presLayoutVars>
          <dgm:dir/>
          <dgm:animLvl val="lvl"/>
          <dgm:resizeHandles val="exact"/>
        </dgm:presLayoutVars>
      </dgm:prSet>
      <dgm:spPr/>
    </dgm:pt>
    <dgm:pt modelId="{8F445D1F-A3A1-4ACF-A81E-CD9C03D5674D}" type="pres">
      <dgm:prSet presAssocID="{3332D78E-D5AF-4730-B878-0CE34737CA96}" presName="parentLin" presStyleCnt="0"/>
      <dgm:spPr/>
    </dgm:pt>
    <dgm:pt modelId="{EA553E0E-2D04-40B5-8A71-9BD6F935A464}" type="pres">
      <dgm:prSet presAssocID="{3332D78E-D5AF-4730-B878-0CE34737CA96}" presName="parentLeftMargin" presStyleLbl="node1" presStyleIdx="0" presStyleCnt="2"/>
      <dgm:spPr/>
    </dgm:pt>
    <dgm:pt modelId="{6036A439-1FD6-4EE4-9D68-22D0C473223E}" type="pres">
      <dgm:prSet presAssocID="{3332D78E-D5AF-4730-B878-0CE34737CA96}" presName="parentText" presStyleLbl="node1" presStyleIdx="0" presStyleCnt="2">
        <dgm:presLayoutVars>
          <dgm:chMax val="0"/>
          <dgm:bulletEnabled val="1"/>
        </dgm:presLayoutVars>
      </dgm:prSet>
      <dgm:spPr/>
    </dgm:pt>
    <dgm:pt modelId="{AEB344EE-4706-49D7-987A-C6CFB341B955}" type="pres">
      <dgm:prSet presAssocID="{3332D78E-D5AF-4730-B878-0CE34737CA96}" presName="negativeSpace" presStyleCnt="0"/>
      <dgm:spPr/>
    </dgm:pt>
    <dgm:pt modelId="{F1B734F9-A0B5-42CF-BB64-D8DFE68AF71B}" type="pres">
      <dgm:prSet presAssocID="{3332D78E-D5AF-4730-B878-0CE34737CA96}" presName="childText" presStyleLbl="conFgAcc1" presStyleIdx="0" presStyleCnt="2">
        <dgm:presLayoutVars>
          <dgm:bulletEnabled val="1"/>
        </dgm:presLayoutVars>
      </dgm:prSet>
      <dgm:spPr/>
    </dgm:pt>
    <dgm:pt modelId="{39340E85-B087-473A-A02B-71ADA2AF2D29}" type="pres">
      <dgm:prSet presAssocID="{6925B706-C7F8-4AE6-B934-7C76E993D92D}" presName="spaceBetweenRectangles" presStyleCnt="0"/>
      <dgm:spPr/>
    </dgm:pt>
    <dgm:pt modelId="{A3B2BD55-DA35-4BC4-992A-8B858B31D78C}" type="pres">
      <dgm:prSet presAssocID="{50892961-B3FA-49BC-AC93-9CFAFDB6C3F4}" presName="parentLin" presStyleCnt="0"/>
      <dgm:spPr/>
    </dgm:pt>
    <dgm:pt modelId="{E73F419C-F40A-4112-8AA9-4F1A1470DF85}" type="pres">
      <dgm:prSet presAssocID="{50892961-B3FA-49BC-AC93-9CFAFDB6C3F4}" presName="parentLeftMargin" presStyleLbl="node1" presStyleIdx="0" presStyleCnt="2"/>
      <dgm:spPr/>
    </dgm:pt>
    <dgm:pt modelId="{59E8A573-8B44-466E-A331-39EC357AD283}" type="pres">
      <dgm:prSet presAssocID="{50892961-B3FA-49BC-AC93-9CFAFDB6C3F4}" presName="parentText" presStyleLbl="node1" presStyleIdx="1" presStyleCnt="2">
        <dgm:presLayoutVars>
          <dgm:chMax val="0"/>
          <dgm:bulletEnabled val="1"/>
        </dgm:presLayoutVars>
      </dgm:prSet>
      <dgm:spPr/>
    </dgm:pt>
    <dgm:pt modelId="{6FA2D2AA-1A20-477C-8DC3-F531B73ED2B1}" type="pres">
      <dgm:prSet presAssocID="{50892961-B3FA-49BC-AC93-9CFAFDB6C3F4}" presName="negativeSpace" presStyleCnt="0"/>
      <dgm:spPr/>
    </dgm:pt>
    <dgm:pt modelId="{869A2A6B-CAC8-4BEC-B844-F7EB7DE65DE6}" type="pres">
      <dgm:prSet presAssocID="{50892961-B3FA-49BC-AC93-9CFAFDB6C3F4}" presName="childText" presStyleLbl="conFgAcc1" presStyleIdx="1" presStyleCnt="2">
        <dgm:presLayoutVars>
          <dgm:bulletEnabled val="1"/>
        </dgm:presLayoutVars>
      </dgm:prSet>
      <dgm:spPr/>
    </dgm:pt>
  </dgm:ptLst>
  <dgm:cxnLst>
    <dgm:cxn modelId="{FA18C95D-6462-4FE9-B9A9-462101D9DAE0}" srcId="{E8071150-6C69-4457-9928-401F5426AB7D}" destId="{87FBFAAF-216A-4A73-8A6B-13DE2F1398BE}" srcOrd="0" destOrd="0" parTransId="{0591299A-B4FB-4705-88D8-81A4B1759EB4}" sibTransId="{7AD2A448-41D5-4A88-B772-00F1F6D37E33}"/>
    <dgm:cxn modelId="{ECDB6661-7252-45DD-9588-C3217EBBDF19}" srcId="{C710960A-5E33-4ABC-AD10-5F3D13397BDD}" destId="{399D956A-D14A-4CE7-804C-12D843D6DC63}" srcOrd="0" destOrd="0" parTransId="{0E2007B7-4466-49C4-AA66-CCB7130122A8}" sibTransId="{8C55E76A-2B27-487D-B61A-58DD248294DB}"/>
    <dgm:cxn modelId="{504C9D4F-762D-435C-BFE9-1DEC0EACF196}" srcId="{3332D78E-D5AF-4730-B878-0CE34737CA96}" destId="{E8071150-6C69-4457-9928-401F5426AB7D}" srcOrd="0" destOrd="0" parTransId="{1247738A-A6FA-4895-A8D3-2D1E7B859DF4}" sibTransId="{24929DE5-EB4F-4A4B-9FE8-94C970F2B548}"/>
    <dgm:cxn modelId="{2EA4C150-9F2D-4FDA-8102-CF72523E1D06}" srcId="{E5864890-0097-412E-A843-A2B57C31DED7}" destId="{54D1FE03-7391-4B0F-9645-14A853C338ED}" srcOrd="0" destOrd="0" parTransId="{6165D06E-C2EE-4C87-99E1-B70EE49A4858}" sibTransId="{8CF8624D-A6FF-430A-BBA5-E1D5E6257860}"/>
    <dgm:cxn modelId="{9C170252-DC01-427B-B685-C878BA383ED6}" type="presOf" srcId="{50892961-B3FA-49BC-AC93-9CFAFDB6C3F4}" destId="{E73F419C-F40A-4112-8AA9-4F1A1470DF85}" srcOrd="0" destOrd="0" presId="urn:microsoft.com/office/officeart/2005/8/layout/list1"/>
    <dgm:cxn modelId="{332AA85A-B62E-446A-82F8-561C3BB80B55}" type="presOf" srcId="{9D2D9602-C6A1-42EB-93E0-E433468B7105}" destId="{869A2A6B-CAC8-4BEC-B844-F7EB7DE65DE6}" srcOrd="0" destOrd="2" presId="urn:microsoft.com/office/officeart/2005/8/layout/list1"/>
    <dgm:cxn modelId="{28D5E281-BA9A-4536-9074-3A3AAB6154FD}" srcId="{3332D78E-D5AF-4730-B878-0CE34737CA96}" destId="{C710960A-5E33-4ABC-AD10-5F3D13397BDD}" srcOrd="1" destOrd="0" parTransId="{C90E109D-451C-4511-8AD0-E6472304DF92}" sibTransId="{82ADBC2F-5D42-42D6-AE8F-F0055FC6F17E}"/>
    <dgm:cxn modelId="{5CBA5C8E-1C13-4DE0-AAC2-E041F5269348}" srcId="{9D2D9602-C6A1-42EB-93E0-E433468B7105}" destId="{7B99CE59-0E19-4AD2-A7CA-C32763AF643A}" srcOrd="0" destOrd="0" parTransId="{47982B77-7129-47F3-AC9B-36CE9870D26C}" sibTransId="{F7DF8DC6-6F8C-422C-8297-1F240FC0D58E}"/>
    <dgm:cxn modelId="{2D1CBB92-361B-4778-B195-00DF94378F0B}" type="presOf" srcId="{3332D78E-D5AF-4730-B878-0CE34737CA96}" destId="{6036A439-1FD6-4EE4-9D68-22D0C473223E}" srcOrd="1" destOrd="0" presId="urn:microsoft.com/office/officeart/2005/8/layout/list1"/>
    <dgm:cxn modelId="{8011F99D-FFB2-4E66-8E90-BAF9C8886FC0}" type="presOf" srcId="{3332D78E-D5AF-4730-B878-0CE34737CA96}" destId="{EA553E0E-2D04-40B5-8A71-9BD6F935A464}" srcOrd="0" destOrd="0" presId="urn:microsoft.com/office/officeart/2005/8/layout/list1"/>
    <dgm:cxn modelId="{B3F988A4-EA2C-4CC2-B1DA-83D478F0B7C6}" type="presOf" srcId="{8C749455-0EDB-4DF7-8770-D0848AE0F5B3}" destId="{F6817454-027B-4CB1-A18F-27036CB95F63}" srcOrd="0" destOrd="0" presId="urn:microsoft.com/office/officeart/2005/8/layout/list1"/>
    <dgm:cxn modelId="{070897B3-7CC6-4B19-A04D-ADC9F34984C8}" srcId="{50892961-B3FA-49BC-AC93-9CFAFDB6C3F4}" destId="{E5864890-0097-412E-A843-A2B57C31DED7}" srcOrd="0" destOrd="0" parTransId="{D59435F9-F633-4B2C-8F5D-88E45C1913A9}" sibTransId="{5D965738-1FDF-48C9-8602-8651F0B47CA6}"/>
    <dgm:cxn modelId="{40B727BE-C3CF-406B-BD37-05F58FA6444B}" type="presOf" srcId="{E5864890-0097-412E-A843-A2B57C31DED7}" destId="{869A2A6B-CAC8-4BEC-B844-F7EB7DE65DE6}" srcOrd="0" destOrd="0" presId="urn:microsoft.com/office/officeart/2005/8/layout/list1"/>
    <dgm:cxn modelId="{98432FBE-9248-491D-BB25-0CEE14F0FF6F}" type="presOf" srcId="{87FBFAAF-216A-4A73-8A6B-13DE2F1398BE}" destId="{F1B734F9-A0B5-42CF-BB64-D8DFE68AF71B}" srcOrd="0" destOrd="1" presId="urn:microsoft.com/office/officeart/2005/8/layout/list1"/>
    <dgm:cxn modelId="{B031B0BF-DC4B-4454-9F4E-52ABD1323D83}" srcId="{8C749455-0EDB-4DF7-8770-D0848AE0F5B3}" destId="{3332D78E-D5AF-4730-B878-0CE34737CA96}" srcOrd="0" destOrd="0" parTransId="{34312A79-6A30-428C-9143-A50C119D2955}" sibTransId="{6925B706-C7F8-4AE6-B934-7C76E993D92D}"/>
    <dgm:cxn modelId="{3DC081C2-877B-46BE-A9D1-5AFFF8563B23}" type="presOf" srcId="{399D956A-D14A-4CE7-804C-12D843D6DC63}" destId="{F1B734F9-A0B5-42CF-BB64-D8DFE68AF71B}" srcOrd="0" destOrd="3" presId="urn:microsoft.com/office/officeart/2005/8/layout/list1"/>
    <dgm:cxn modelId="{CE3188DA-E637-411F-9EC5-B8DF64A0EC73}" srcId="{50892961-B3FA-49BC-AC93-9CFAFDB6C3F4}" destId="{9D2D9602-C6A1-42EB-93E0-E433468B7105}" srcOrd="1" destOrd="0" parTransId="{680E0DC9-7754-4352-8BC3-4171D0082653}" sibTransId="{56AB860F-070D-4231-8ECB-C0E7C645A622}"/>
    <dgm:cxn modelId="{7D2EABDC-2885-4B36-B3DF-6EBA85F6BF8F}" srcId="{8C749455-0EDB-4DF7-8770-D0848AE0F5B3}" destId="{50892961-B3FA-49BC-AC93-9CFAFDB6C3F4}" srcOrd="1" destOrd="0" parTransId="{852F3864-A21C-4205-83DA-F140F96F919E}" sibTransId="{BCD608F2-16E2-4EA8-8894-22B03B3CB87E}"/>
    <dgm:cxn modelId="{5CDDC8DC-C01E-480E-BD6C-2AF56B8D47B1}" type="presOf" srcId="{E8071150-6C69-4457-9928-401F5426AB7D}" destId="{F1B734F9-A0B5-42CF-BB64-D8DFE68AF71B}" srcOrd="0" destOrd="0" presId="urn:microsoft.com/office/officeart/2005/8/layout/list1"/>
    <dgm:cxn modelId="{4CC3CBDC-C8BD-4C9F-960C-523A74D8A082}" type="presOf" srcId="{54D1FE03-7391-4B0F-9645-14A853C338ED}" destId="{869A2A6B-CAC8-4BEC-B844-F7EB7DE65DE6}" srcOrd="0" destOrd="1" presId="urn:microsoft.com/office/officeart/2005/8/layout/list1"/>
    <dgm:cxn modelId="{8F3013DE-107B-4739-AB65-0F0AEF0A28ED}" type="presOf" srcId="{50892961-B3FA-49BC-AC93-9CFAFDB6C3F4}" destId="{59E8A573-8B44-466E-A331-39EC357AD283}" srcOrd="1" destOrd="0" presId="urn:microsoft.com/office/officeart/2005/8/layout/list1"/>
    <dgm:cxn modelId="{9A1AD0E2-4945-49C6-BBDB-FA4C70427960}" type="presOf" srcId="{C710960A-5E33-4ABC-AD10-5F3D13397BDD}" destId="{F1B734F9-A0B5-42CF-BB64-D8DFE68AF71B}" srcOrd="0" destOrd="2" presId="urn:microsoft.com/office/officeart/2005/8/layout/list1"/>
    <dgm:cxn modelId="{1C4C41F8-9B41-493F-B81A-CB537B75D4D1}" type="presOf" srcId="{7B99CE59-0E19-4AD2-A7CA-C32763AF643A}" destId="{869A2A6B-CAC8-4BEC-B844-F7EB7DE65DE6}" srcOrd="0" destOrd="3" presId="urn:microsoft.com/office/officeart/2005/8/layout/list1"/>
    <dgm:cxn modelId="{FB62AF55-DA0D-4A4D-884C-B4ADEE2B5CC4}" type="presParOf" srcId="{F6817454-027B-4CB1-A18F-27036CB95F63}" destId="{8F445D1F-A3A1-4ACF-A81E-CD9C03D5674D}" srcOrd="0" destOrd="0" presId="urn:microsoft.com/office/officeart/2005/8/layout/list1"/>
    <dgm:cxn modelId="{A9E8E9C5-B18A-4C13-9079-2624D4971344}" type="presParOf" srcId="{8F445D1F-A3A1-4ACF-A81E-CD9C03D5674D}" destId="{EA553E0E-2D04-40B5-8A71-9BD6F935A464}" srcOrd="0" destOrd="0" presId="urn:microsoft.com/office/officeart/2005/8/layout/list1"/>
    <dgm:cxn modelId="{1948F55F-4CE6-4C09-BAF2-C1F2597518B5}" type="presParOf" srcId="{8F445D1F-A3A1-4ACF-A81E-CD9C03D5674D}" destId="{6036A439-1FD6-4EE4-9D68-22D0C473223E}" srcOrd="1" destOrd="0" presId="urn:microsoft.com/office/officeart/2005/8/layout/list1"/>
    <dgm:cxn modelId="{885C9D0B-AC99-46B3-B1E5-AAF56166D966}" type="presParOf" srcId="{F6817454-027B-4CB1-A18F-27036CB95F63}" destId="{AEB344EE-4706-49D7-987A-C6CFB341B955}" srcOrd="1" destOrd="0" presId="urn:microsoft.com/office/officeart/2005/8/layout/list1"/>
    <dgm:cxn modelId="{7B15F49B-1C30-4344-95E8-A428A90CDB04}" type="presParOf" srcId="{F6817454-027B-4CB1-A18F-27036CB95F63}" destId="{F1B734F9-A0B5-42CF-BB64-D8DFE68AF71B}" srcOrd="2" destOrd="0" presId="urn:microsoft.com/office/officeart/2005/8/layout/list1"/>
    <dgm:cxn modelId="{9ED84C17-3429-48A9-9426-0DE0B8D9ABAE}" type="presParOf" srcId="{F6817454-027B-4CB1-A18F-27036CB95F63}" destId="{39340E85-B087-473A-A02B-71ADA2AF2D29}" srcOrd="3" destOrd="0" presId="urn:microsoft.com/office/officeart/2005/8/layout/list1"/>
    <dgm:cxn modelId="{04B85862-B258-4C31-8C2D-71EA9AC60A55}" type="presParOf" srcId="{F6817454-027B-4CB1-A18F-27036CB95F63}" destId="{A3B2BD55-DA35-4BC4-992A-8B858B31D78C}" srcOrd="4" destOrd="0" presId="urn:microsoft.com/office/officeart/2005/8/layout/list1"/>
    <dgm:cxn modelId="{B2E4E77E-3CC9-4D7C-A6B6-D2EBEFD05BB7}" type="presParOf" srcId="{A3B2BD55-DA35-4BC4-992A-8B858B31D78C}" destId="{E73F419C-F40A-4112-8AA9-4F1A1470DF85}" srcOrd="0" destOrd="0" presId="urn:microsoft.com/office/officeart/2005/8/layout/list1"/>
    <dgm:cxn modelId="{631CC50E-BC19-4378-AD9D-6FDC94040DDC}" type="presParOf" srcId="{A3B2BD55-DA35-4BC4-992A-8B858B31D78C}" destId="{59E8A573-8B44-466E-A331-39EC357AD283}" srcOrd="1" destOrd="0" presId="urn:microsoft.com/office/officeart/2005/8/layout/list1"/>
    <dgm:cxn modelId="{99AD47C5-8AC1-4631-B815-B537ED210112}" type="presParOf" srcId="{F6817454-027B-4CB1-A18F-27036CB95F63}" destId="{6FA2D2AA-1A20-477C-8DC3-F531B73ED2B1}" srcOrd="5" destOrd="0" presId="urn:microsoft.com/office/officeart/2005/8/layout/list1"/>
    <dgm:cxn modelId="{751FBB14-9A6F-4DF9-8849-1A1D6268EDBF}" type="presParOf" srcId="{F6817454-027B-4CB1-A18F-27036CB95F63}" destId="{869A2A6B-CAC8-4BEC-B844-F7EB7DE65DE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C5AB8A8-D2C0-4933-B858-B432C61F2254}" type="doc">
      <dgm:prSet loTypeId="urn:microsoft.com/office/officeart/2005/8/layout/list1" loCatId="list" qsTypeId="urn:microsoft.com/office/officeart/2005/8/quickstyle/simple2" qsCatId="simple" csTypeId="urn:microsoft.com/office/officeart/2005/8/colors/accent0_1" csCatId="mainScheme" phldr="1"/>
      <dgm:spPr/>
      <dgm:t>
        <a:bodyPr/>
        <a:lstStyle/>
        <a:p>
          <a:endParaRPr lang="en-US"/>
        </a:p>
      </dgm:t>
    </dgm:pt>
    <dgm:pt modelId="{28A69672-0A65-40B8-B873-55E022E671FE}">
      <dgm:prSet/>
      <dgm:spPr/>
      <dgm:t>
        <a:bodyPr/>
        <a:lstStyle/>
        <a:p>
          <a:r>
            <a:rPr lang="en-US" b="1" u="sng" dirty="0"/>
            <a:t>Non-Displacement Strategies</a:t>
          </a:r>
          <a:endParaRPr lang="en-US" dirty="0"/>
        </a:p>
      </dgm:t>
    </dgm:pt>
    <dgm:pt modelId="{83E984B1-83CF-42C4-B234-58F87C565BD0}" type="parTrans" cxnId="{F2C0FF32-DC9E-4F25-A8B5-7771FCFFE6B7}">
      <dgm:prSet/>
      <dgm:spPr/>
      <dgm:t>
        <a:bodyPr/>
        <a:lstStyle/>
        <a:p>
          <a:endParaRPr lang="en-US"/>
        </a:p>
      </dgm:t>
    </dgm:pt>
    <dgm:pt modelId="{EA095A87-0357-46F8-8FBE-DE4A38FD8BD7}" type="sibTrans" cxnId="{F2C0FF32-DC9E-4F25-A8B5-7771FCFFE6B7}">
      <dgm:prSet/>
      <dgm:spPr/>
      <dgm:t>
        <a:bodyPr/>
        <a:lstStyle/>
        <a:p>
          <a:endParaRPr lang="en-US"/>
        </a:p>
      </dgm:t>
    </dgm:pt>
    <dgm:pt modelId="{95217055-FFD6-43D1-98E3-A4C260970D7F}">
      <dgm:prSet/>
      <dgm:spPr/>
      <dgm:t>
        <a:bodyPr/>
        <a:lstStyle/>
        <a:p>
          <a:pPr>
            <a:buFont typeface="Wingdings" panose="05000000000000000000" pitchFamily="2" charset="2"/>
            <a:buChar char="ü"/>
          </a:pPr>
          <a:r>
            <a:rPr lang="en-US" b="1" dirty="0"/>
            <a:t>Developers will meet with a Hill District-based employment center to meet mutually agreed upon hiring goals</a:t>
          </a:r>
          <a:endParaRPr lang="en-US" dirty="0"/>
        </a:p>
      </dgm:t>
    </dgm:pt>
    <dgm:pt modelId="{7A98E2C2-EC58-421D-BD3F-DB1448B9F529}" type="parTrans" cxnId="{A950F763-51BF-4F6A-8B61-0FADF2425306}">
      <dgm:prSet/>
      <dgm:spPr/>
      <dgm:t>
        <a:bodyPr/>
        <a:lstStyle/>
        <a:p>
          <a:endParaRPr lang="en-US"/>
        </a:p>
      </dgm:t>
    </dgm:pt>
    <dgm:pt modelId="{435CF583-AAAC-44D7-B469-1D36F2925824}" type="sibTrans" cxnId="{A950F763-51BF-4F6A-8B61-0FADF2425306}">
      <dgm:prSet/>
      <dgm:spPr/>
      <dgm:t>
        <a:bodyPr/>
        <a:lstStyle/>
        <a:p>
          <a:endParaRPr lang="en-US"/>
        </a:p>
      </dgm:t>
    </dgm:pt>
    <dgm:pt modelId="{4AAE041C-6662-4342-9144-071E3BD93D51}">
      <dgm:prSet/>
      <dgm:spPr/>
      <dgm:t>
        <a:bodyPr/>
        <a:lstStyle/>
        <a:p>
          <a:pPr>
            <a:buFont typeface="Wingdings" panose="05000000000000000000" pitchFamily="2" charset="2"/>
            <a:buChar char="ü"/>
          </a:pPr>
          <a:r>
            <a:rPr lang="en-US" dirty="0"/>
            <a:t>Developer must meet HUD section 3 requirements and agrees to partner with a local employment Center.</a:t>
          </a:r>
        </a:p>
      </dgm:t>
    </dgm:pt>
    <dgm:pt modelId="{E2DCAF17-4B9A-4B29-B644-CB5C52D5B1F4}" type="parTrans" cxnId="{D3F954A6-2A68-4D60-9AB9-B2917B410A54}">
      <dgm:prSet/>
      <dgm:spPr/>
      <dgm:t>
        <a:bodyPr/>
        <a:lstStyle/>
        <a:p>
          <a:endParaRPr lang="en-US"/>
        </a:p>
      </dgm:t>
    </dgm:pt>
    <dgm:pt modelId="{0EDD41FB-380B-46A7-ABDE-2F371BF383F9}" type="sibTrans" cxnId="{D3F954A6-2A68-4D60-9AB9-B2917B410A54}">
      <dgm:prSet/>
      <dgm:spPr/>
      <dgm:t>
        <a:bodyPr/>
        <a:lstStyle/>
        <a:p>
          <a:endParaRPr lang="en-US"/>
        </a:p>
      </dgm:t>
    </dgm:pt>
    <dgm:pt modelId="{C930C2BE-C485-4906-9E11-F16A8D736515}">
      <dgm:prSet/>
      <dgm:spPr/>
      <dgm:t>
        <a:bodyPr/>
        <a:lstStyle/>
        <a:p>
          <a:pPr>
            <a:buFont typeface="Wingdings" panose="05000000000000000000" pitchFamily="2" charset="2"/>
            <a:buChar char="ü"/>
          </a:pPr>
          <a:r>
            <a:rPr lang="en-US" b="1"/>
            <a:t>Developers are committed to meet 30% MBE participation and 15% WBE participation</a:t>
          </a:r>
          <a:endParaRPr lang="en-US"/>
        </a:p>
      </dgm:t>
    </dgm:pt>
    <dgm:pt modelId="{29965015-7803-458C-9FCF-B861A2D942A9}" type="parTrans" cxnId="{BE52C7D3-9E32-4282-A540-B24BBADC392B}">
      <dgm:prSet/>
      <dgm:spPr/>
      <dgm:t>
        <a:bodyPr/>
        <a:lstStyle/>
        <a:p>
          <a:endParaRPr lang="en-US"/>
        </a:p>
      </dgm:t>
    </dgm:pt>
    <dgm:pt modelId="{78E177B0-C9EF-4544-A8BC-A8A89531DD8F}" type="sibTrans" cxnId="{BE52C7D3-9E32-4282-A540-B24BBADC392B}">
      <dgm:prSet/>
      <dgm:spPr/>
      <dgm:t>
        <a:bodyPr/>
        <a:lstStyle/>
        <a:p>
          <a:endParaRPr lang="en-US"/>
        </a:p>
      </dgm:t>
    </dgm:pt>
    <dgm:pt modelId="{12E9A2B8-8CFC-41AA-AB17-F091FA6314E1}">
      <dgm:prSet/>
      <dgm:spPr/>
      <dgm:t>
        <a:bodyPr/>
        <a:lstStyle/>
        <a:p>
          <a:pPr>
            <a:buFont typeface="Wingdings" panose="05000000000000000000" pitchFamily="2" charset="2"/>
            <a:buChar char="ü"/>
          </a:pPr>
          <a:r>
            <a:rPr lang="en-US" dirty="0"/>
            <a:t>Development team is committed to MBE/WBE compliance.</a:t>
          </a:r>
        </a:p>
      </dgm:t>
    </dgm:pt>
    <dgm:pt modelId="{7D734B9E-178A-4EF5-9472-71C67A5FCA36}" type="parTrans" cxnId="{28079A21-A46B-4B1F-BFFC-8143BF0E3962}">
      <dgm:prSet/>
      <dgm:spPr/>
      <dgm:t>
        <a:bodyPr/>
        <a:lstStyle/>
        <a:p>
          <a:endParaRPr lang="en-US"/>
        </a:p>
      </dgm:t>
    </dgm:pt>
    <dgm:pt modelId="{C3CC1AFF-9DCE-4CD4-84AF-CC099EBA3326}" type="sibTrans" cxnId="{28079A21-A46B-4B1F-BFFC-8143BF0E3962}">
      <dgm:prSet/>
      <dgm:spPr/>
      <dgm:t>
        <a:bodyPr/>
        <a:lstStyle/>
        <a:p>
          <a:endParaRPr lang="en-US"/>
        </a:p>
      </dgm:t>
    </dgm:pt>
    <dgm:pt modelId="{5D352739-60BD-40F3-93A2-37E8FEE6E588}">
      <dgm:prSet/>
      <dgm:spPr/>
      <dgm:t>
        <a:bodyPr/>
        <a:lstStyle/>
        <a:p>
          <a:pPr>
            <a:buFont typeface="Wingdings" panose="05000000000000000000" pitchFamily="2" charset="2"/>
            <a:buChar char="ü"/>
          </a:pPr>
          <a:r>
            <a:rPr lang="en-US" b="1"/>
            <a:t>Eminent domain will not be used to acquire properties</a:t>
          </a:r>
          <a:endParaRPr lang="en-US"/>
        </a:p>
      </dgm:t>
    </dgm:pt>
    <dgm:pt modelId="{B5F493A8-4C5A-4F52-917A-24672F3AE752}" type="parTrans" cxnId="{55A791CD-347C-4B9E-9CF3-6FC77A0377E6}">
      <dgm:prSet/>
      <dgm:spPr/>
      <dgm:t>
        <a:bodyPr/>
        <a:lstStyle/>
        <a:p>
          <a:endParaRPr lang="en-US"/>
        </a:p>
      </dgm:t>
    </dgm:pt>
    <dgm:pt modelId="{C32771C6-0097-4EDB-B577-68BC1EA61816}" type="sibTrans" cxnId="{55A791CD-347C-4B9E-9CF3-6FC77A0377E6}">
      <dgm:prSet/>
      <dgm:spPr/>
      <dgm:t>
        <a:bodyPr/>
        <a:lstStyle/>
        <a:p>
          <a:endParaRPr lang="en-US"/>
        </a:p>
      </dgm:t>
    </dgm:pt>
    <dgm:pt modelId="{686F02D6-4F38-4148-9B3D-0CDCBF14FF3B}">
      <dgm:prSet/>
      <dgm:spPr/>
      <dgm:t>
        <a:bodyPr/>
        <a:lstStyle/>
        <a:p>
          <a:pPr>
            <a:buFont typeface="Wingdings" panose="05000000000000000000" pitchFamily="2" charset="2"/>
            <a:buChar char="ü"/>
          </a:pPr>
          <a:r>
            <a:rPr lang="en-US" dirty="0"/>
            <a:t>Eminent Domain has not and will not be used to acquire any properties.</a:t>
          </a:r>
        </a:p>
      </dgm:t>
    </dgm:pt>
    <dgm:pt modelId="{9C6C9CC2-F575-4C50-9C6E-0F38225C5995}" type="parTrans" cxnId="{1555A6FE-0345-46C6-A3A4-5C31F0962FDD}">
      <dgm:prSet/>
      <dgm:spPr/>
      <dgm:t>
        <a:bodyPr/>
        <a:lstStyle/>
        <a:p>
          <a:endParaRPr lang="en-US"/>
        </a:p>
      </dgm:t>
    </dgm:pt>
    <dgm:pt modelId="{D4552077-6338-49AB-B51B-64A9B3DD5051}" type="sibTrans" cxnId="{1555A6FE-0345-46C6-A3A4-5C31F0962FDD}">
      <dgm:prSet/>
      <dgm:spPr/>
      <dgm:t>
        <a:bodyPr/>
        <a:lstStyle/>
        <a:p>
          <a:endParaRPr lang="en-US"/>
        </a:p>
      </dgm:t>
    </dgm:pt>
    <dgm:pt modelId="{9C8576AA-17F2-40C3-ADB0-73686C3D7BAA}">
      <dgm:prSet/>
      <dgm:spPr/>
      <dgm:t>
        <a:bodyPr/>
        <a:lstStyle/>
        <a:p>
          <a:r>
            <a:rPr lang="en-US" b="1" u="sng"/>
            <a:t>Preserving Affordability</a:t>
          </a:r>
          <a:endParaRPr lang="en-US"/>
        </a:p>
      </dgm:t>
    </dgm:pt>
    <dgm:pt modelId="{D64DB7BE-55C5-4783-A4C1-6E2B91F6B830}" type="parTrans" cxnId="{075718F7-24C2-452D-9774-40284388E269}">
      <dgm:prSet/>
      <dgm:spPr/>
      <dgm:t>
        <a:bodyPr/>
        <a:lstStyle/>
        <a:p>
          <a:endParaRPr lang="en-US"/>
        </a:p>
      </dgm:t>
    </dgm:pt>
    <dgm:pt modelId="{0999C3D7-7DB7-4011-B12E-E54125E4AB1F}" type="sibTrans" cxnId="{075718F7-24C2-452D-9774-40284388E269}">
      <dgm:prSet/>
      <dgm:spPr/>
      <dgm:t>
        <a:bodyPr/>
        <a:lstStyle/>
        <a:p>
          <a:endParaRPr lang="en-US"/>
        </a:p>
      </dgm:t>
    </dgm:pt>
    <dgm:pt modelId="{DC408CD4-5A92-4DCD-9D50-5624AA1757F1}">
      <dgm:prSet/>
      <dgm:spPr/>
      <dgm:t>
        <a:bodyPr/>
        <a:lstStyle/>
        <a:p>
          <a:pPr>
            <a:buFont typeface="Wingdings" panose="05000000000000000000" pitchFamily="2" charset="2"/>
            <a:buChar char="ü"/>
          </a:pPr>
          <a:r>
            <a:rPr lang="en-US" b="1" dirty="0"/>
            <a:t>Greater than 30% of the units will be available to residents at or below 50%</a:t>
          </a:r>
          <a:endParaRPr lang="en-US" dirty="0"/>
        </a:p>
      </dgm:t>
    </dgm:pt>
    <dgm:pt modelId="{8E9D3A11-447C-4028-B4B2-5276C0BEF58F}" type="parTrans" cxnId="{4F253D07-5676-41A7-ADEB-223C2B189356}">
      <dgm:prSet/>
      <dgm:spPr/>
      <dgm:t>
        <a:bodyPr/>
        <a:lstStyle/>
        <a:p>
          <a:endParaRPr lang="en-US"/>
        </a:p>
      </dgm:t>
    </dgm:pt>
    <dgm:pt modelId="{7984E674-0E3F-40EC-9C37-C22816E331E0}" type="sibTrans" cxnId="{4F253D07-5676-41A7-ADEB-223C2B189356}">
      <dgm:prSet/>
      <dgm:spPr/>
      <dgm:t>
        <a:bodyPr/>
        <a:lstStyle/>
        <a:p>
          <a:endParaRPr lang="en-US"/>
        </a:p>
      </dgm:t>
    </dgm:pt>
    <dgm:pt modelId="{4207C693-77B7-408E-9834-E9DBF917ACD0}">
      <dgm:prSet/>
      <dgm:spPr/>
      <dgm:t>
        <a:bodyPr/>
        <a:lstStyle/>
        <a:p>
          <a:pPr>
            <a:buFont typeface="Wingdings" panose="05000000000000000000" pitchFamily="2" charset="2"/>
            <a:buChar char="ü"/>
          </a:pPr>
          <a:r>
            <a:rPr lang="en-US" dirty="0"/>
            <a:t>45% of the units will be available to residents at or below 50% AMI.</a:t>
          </a:r>
        </a:p>
      </dgm:t>
    </dgm:pt>
    <dgm:pt modelId="{8D926FA5-6B7C-4190-9A74-E34A6A50C5FB}" type="parTrans" cxnId="{77A83401-8A39-4822-8B5F-0187B8A0D66D}">
      <dgm:prSet/>
      <dgm:spPr/>
      <dgm:t>
        <a:bodyPr/>
        <a:lstStyle/>
        <a:p>
          <a:endParaRPr lang="en-US"/>
        </a:p>
      </dgm:t>
    </dgm:pt>
    <dgm:pt modelId="{42C83941-CAB3-43CE-97F3-26D438D1044E}" type="sibTrans" cxnId="{77A83401-8A39-4822-8B5F-0187B8A0D66D}">
      <dgm:prSet/>
      <dgm:spPr/>
      <dgm:t>
        <a:bodyPr/>
        <a:lstStyle/>
        <a:p>
          <a:endParaRPr lang="en-US"/>
        </a:p>
      </dgm:t>
    </dgm:pt>
    <dgm:pt modelId="{289B7661-4AFB-473D-95D0-E59259A62F41}">
      <dgm:prSet/>
      <dgm:spPr/>
      <dgm:t>
        <a:bodyPr/>
        <a:lstStyle/>
        <a:p>
          <a:pPr>
            <a:buFont typeface="Wingdings" panose="05000000000000000000" pitchFamily="2" charset="2"/>
            <a:buChar char="ü"/>
          </a:pPr>
          <a:r>
            <a:rPr lang="en-US" b="1" dirty="0"/>
            <a:t>The development preserves the project based rental subsidy</a:t>
          </a:r>
          <a:endParaRPr lang="en-US" dirty="0"/>
        </a:p>
      </dgm:t>
    </dgm:pt>
    <dgm:pt modelId="{C959DC03-9C00-4E4E-A641-9A02A04B7FB6}" type="parTrans" cxnId="{0B4E8FA8-0CE3-4C2B-AAF3-8BB4B900681A}">
      <dgm:prSet/>
      <dgm:spPr/>
      <dgm:t>
        <a:bodyPr/>
        <a:lstStyle/>
        <a:p>
          <a:endParaRPr lang="en-US"/>
        </a:p>
      </dgm:t>
    </dgm:pt>
    <dgm:pt modelId="{C22E889A-1406-4FA8-8017-8D18476AC66D}" type="sibTrans" cxnId="{0B4E8FA8-0CE3-4C2B-AAF3-8BB4B900681A}">
      <dgm:prSet/>
      <dgm:spPr/>
      <dgm:t>
        <a:bodyPr/>
        <a:lstStyle/>
        <a:p>
          <a:endParaRPr lang="en-US"/>
        </a:p>
      </dgm:t>
    </dgm:pt>
    <dgm:pt modelId="{E59D4282-448C-427D-9FB6-F69365C07D0A}">
      <dgm:prSet/>
      <dgm:spPr/>
      <dgm:t>
        <a:bodyPr/>
        <a:lstStyle/>
        <a:p>
          <a:pPr>
            <a:buFont typeface="Wingdings" panose="05000000000000000000" pitchFamily="2" charset="2"/>
            <a:buChar char="ü"/>
          </a:pPr>
          <a:r>
            <a:rPr lang="en-US" dirty="0"/>
            <a:t>All Bedford Dwellings replacement units will maintain affordability through PBV subsidy and HACP land ownership to maintain affordability indefinitely. </a:t>
          </a:r>
        </a:p>
      </dgm:t>
    </dgm:pt>
    <dgm:pt modelId="{61472DC2-497D-424F-B2C3-250215FFD0C8}" type="parTrans" cxnId="{C0ECA25F-77B7-440C-9980-5A2603040D55}">
      <dgm:prSet/>
      <dgm:spPr/>
      <dgm:t>
        <a:bodyPr/>
        <a:lstStyle/>
        <a:p>
          <a:endParaRPr lang="en-US"/>
        </a:p>
      </dgm:t>
    </dgm:pt>
    <dgm:pt modelId="{007C2969-A60C-4D8D-84A2-BC85004384D1}" type="sibTrans" cxnId="{C0ECA25F-77B7-440C-9980-5A2603040D55}">
      <dgm:prSet/>
      <dgm:spPr/>
      <dgm:t>
        <a:bodyPr/>
        <a:lstStyle/>
        <a:p>
          <a:endParaRPr lang="en-US"/>
        </a:p>
      </dgm:t>
    </dgm:pt>
    <dgm:pt modelId="{1049FF99-702A-4BCA-B11D-83FC9B0435B3}" type="pres">
      <dgm:prSet presAssocID="{0C5AB8A8-D2C0-4933-B858-B432C61F2254}" presName="linear" presStyleCnt="0">
        <dgm:presLayoutVars>
          <dgm:dir/>
          <dgm:animLvl val="lvl"/>
          <dgm:resizeHandles val="exact"/>
        </dgm:presLayoutVars>
      </dgm:prSet>
      <dgm:spPr/>
    </dgm:pt>
    <dgm:pt modelId="{602D3E52-DCC6-4C1B-B60F-979AD2851D9D}" type="pres">
      <dgm:prSet presAssocID="{28A69672-0A65-40B8-B873-55E022E671FE}" presName="parentLin" presStyleCnt="0"/>
      <dgm:spPr/>
    </dgm:pt>
    <dgm:pt modelId="{7D10409F-4587-413F-B9B1-695528016C80}" type="pres">
      <dgm:prSet presAssocID="{28A69672-0A65-40B8-B873-55E022E671FE}" presName="parentLeftMargin" presStyleLbl="node1" presStyleIdx="0" presStyleCnt="2"/>
      <dgm:spPr/>
    </dgm:pt>
    <dgm:pt modelId="{7D823779-C729-4749-84DB-13173AB4C3F3}" type="pres">
      <dgm:prSet presAssocID="{28A69672-0A65-40B8-B873-55E022E671FE}" presName="parentText" presStyleLbl="node1" presStyleIdx="0" presStyleCnt="2">
        <dgm:presLayoutVars>
          <dgm:chMax val="0"/>
          <dgm:bulletEnabled val="1"/>
        </dgm:presLayoutVars>
      </dgm:prSet>
      <dgm:spPr/>
    </dgm:pt>
    <dgm:pt modelId="{609A80E6-74B8-44E8-A6C8-088E779ED02E}" type="pres">
      <dgm:prSet presAssocID="{28A69672-0A65-40B8-B873-55E022E671FE}" presName="negativeSpace" presStyleCnt="0"/>
      <dgm:spPr/>
    </dgm:pt>
    <dgm:pt modelId="{95122537-8B3A-41DC-BBA1-62338B4643A7}" type="pres">
      <dgm:prSet presAssocID="{28A69672-0A65-40B8-B873-55E022E671FE}" presName="childText" presStyleLbl="conFgAcc1" presStyleIdx="0" presStyleCnt="2">
        <dgm:presLayoutVars>
          <dgm:bulletEnabled val="1"/>
        </dgm:presLayoutVars>
      </dgm:prSet>
      <dgm:spPr/>
    </dgm:pt>
    <dgm:pt modelId="{3CF19F74-71F1-461F-B287-FD4D87476F15}" type="pres">
      <dgm:prSet presAssocID="{EA095A87-0357-46F8-8FBE-DE4A38FD8BD7}" presName="spaceBetweenRectangles" presStyleCnt="0"/>
      <dgm:spPr/>
    </dgm:pt>
    <dgm:pt modelId="{0039EF0B-B428-48DC-A93B-10B8C5E4C0DF}" type="pres">
      <dgm:prSet presAssocID="{9C8576AA-17F2-40C3-ADB0-73686C3D7BAA}" presName="parentLin" presStyleCnt="0"/>
      <dgm:spPr/>
    </dgm:pt>
    <dgm:pt modelId="{64BE0B9D-F88B-475C-BBCB-55E0604922A8}" type="pres">
      <dgm:prSet presAssocID="{9C8576AA-17F2-40C3-ADB0-73686C3D7BAA}" presName="parentLeftMargin" presStyleLbl="node1" presStyleIdx="0" presStyleCnt="2"/>
      <dgm:spPr/>
    </dgm:pt>
    <dgm:pt modelId="{5CD001EB-D444-4EBF-98A6-EBA173E341DC}" type="pres">
      <dgm:prSet presAssocID="{9C8576AA-17F2-40C3-ADB0-73686C3D7BAA}" presName="parentText" presStyleLbl="node1" presStyleIdx="1" presStyleCnt="2">
        <dgm:presLayoutVars>
          <dgm:chMax val="0"/>
          <dgm:bulletEnabled val="1"/>
        </dgm:presLayoutVars>
      </dgm:prSet>
      <dgm:spPr/>
    </dgm:pt>
    <dgm:pt modelId="{3FD68418-0DAD-446C-A0EC-E9D19EB81502}" type="pres">
      <dgm:prSet presAssocID="{9C8576AA-17F2-40C3-ADB0-73686C3D7BAA}" presName="negativeSpace" presStyleCnt="0"/>
      <dgm:spPr/>
    </dgm:pt>
    <dgm:pt modelId="{9DABE556-DF32-4DFF-9FB5-309925E21CFA}" type="pres">
      <dgm:prSet presAssocID="{9C8576AA-17F2-40C3-ADB0-73686C3D7BAA}" presName="childText" presStyleLbl="conFgAcc1" presStyleIdx="1" presStyleCnt="2">
        <dgm:presLayoutVars>
          <dgm:bulletEnabled val="1"/>
        </dgm:presLayoutVars>
      </dgm:prSet>
      <dgm:spPr/>
    </dgm:pt>
  </dgm:ptLst>
  <dgm:cxnLst>
    <dgm:cxn modelId="{77A83401-8A39-4822-8B5F-0187B8A0D66D}" srcId="{DC408CD4-5A92-4DCD-9D50-5624AA1757F1}" destId="{4207C693-77B7-408E-9834-E9DBF917ACD0}" srcOrd="0" destOrd="0" parTransId="{8D926FA5-6B7C-4190-9A74-E34A6A50C5FB}" sibTransId="{42C83941-CAB3-43CE-97F3-26D438D1044E}"/>
    <dgm:cxn modelId="{8FE55404-215E-4E95-A825-AE05BB35EBA9}" type="presOf" srcId="{C930C2BE-C485-4906-9E11-F16A8D736515}" destId="{95122537-8B3A-41DC-BBA1-62338B4643A7}" srcOrd="0" destOrd="2" presId="urn:microsoft.com/office/officeart/2005/8/layout/list1"/>
    <dgm:cxn modelId="{4F253D07-5676-41A7-ADEB-223C2B189356}" srcId="{9C8576AA-17F2-40C3-ADB0-73686C3D7BAA}" destId="{DC408CD4-5A92-4DCD-9D50-5624AA1757F1}" srcOrd="0" destOrd="0" parTransId="{8E9D3A11-447C-4028-B4B2-5276C0BEF58F}" sibTransId="{7984E674-0E3F-40EC-9C37-C22816E331E0}"/>
    <dgm:cxn modelId="{C30DD70C-9FAA-4052-BFDF-70959E519F2E}" type="presOf" srcId="{4207C693-77B7-408E-9834-E9DBF917ACD0}" destId="{9DABE556-DF32-4DFF-9FB5-309925E21CFA}" srcOrd="0" destOrd="1" presId="urn:microsoft.com/office/officeart/2005/8/layout/list1"/>
    <dgm:cxn modelId="{28079A21-A46B-4B1F-BFFC-8143BF0E3962}" srcId="{C930C2BE-C485-4906-9E11-F16A8D736515}" destId="{12E9A2B8-8CFC-41AA-AB17-F091FA6314E1}" srcOrd="0" destOrd="0" parTransId="{7D734B9E-178A-4EF5-9472-71C67A5FCA36}" sibTransId="{C3CC1AFF-9DCE-4CD4-84AF-CC099EBA3326}"/>
    <dgm:cxn modelId="{90651725-8E14-4415-BDA7-20E9B9F7E2EF}" type="presOf" srcId="{686F02D6-4F38-4148-9B3D-0CDCBF14FF3B}" destId="{95122537-8B3A-41DC-BBA1-62338B4643A7}" srcOrd="0" destOrd="5" presId="urn:microsoft.com/office/officeart/2005/8/layout/list1"/>
    <dgm:cxn modelId="{F2C0FF32-DC9E-4F25-A8B5-7771FCFFE6B7}" srcId="{0C5AB8A8-D2C0-4933-B858-B432C61F2254}" destId="{28A69672-0A65-40B8-B873-55E022E671FE}" srcOrd="0" destOrd="0" parTransId="{83E984B1-83CF-42C4-B234-58F87C565BD0}" sibTransId="{EA095A87-0357-46F8-8FBE-DE4A38FD8BD7}"/>
    <dgm:cxn modelId="{C0ECA25F-77B7-440C-9980-5A2603040D55}" srcId="{289B7661-4AFB-473D-95D0-E59259A62F41}" destId="{E59D4282-448C-427D-9FB6-F69365C07D0A}" srcOrd="0" destOrd="0" parTransId="{61472DC2-497D-424F-B2C3-250215FFD0C8}" sibTransId="{007C2969-A60C-4D8D-84A2-BC85004384D1}"/>
    <dgm:cxn modelId="{A950F763-51BF-4F6A-8B61-0FADF2425306}" srcId="{28A69672-0A65-40B8-B873-55E022E671FE}" destId="{95217055-FFD6-43D1-98E3-A4C260970D7F}" srcOrd="0" destOrd="0" parTransId="{7A98E2C2-EC58-421D-BD3F-DB1448B9F529}" sibTransId="{435CF583-AAAC-44D7-B469-1D36F2925824}"/>
    <dgm:cxn modelId="{31154B69-FF56-46D8-B71B-A49841B9C584}" type="presOf" srcId="{28A69672-0A65-40B8-B873-55E022E671FE}" destId="{7D10409F-4587-413F-B9B1-695528016C80}" srcOrd="0" destOrd="0" presId="urn:microsoft.com/office/officeart/2005/8/layout/list1"/>
    <dgm:cxn modelId="{C1B7E94B-401B-4FB8-8632-B2A067F5C4BF}" type="presOf" srcId="{12E9A2B8-8CFC-41AA-AB17-F091FA6314E1}" destId="{95122537-8B3A-41DC-BBA1-62338B4643A7}" srcOrd="0" destOrd="3" presId="urn:microsoft.com/office/officeart/2005/8/layout/list1"/>
    <dgm:cxn modelId="{58E5FA6C-890F-495C-BA4E-C3C54C4FCD5F}" type="presOf" srcId="{9C8576AA-17F2-40C3-ADB0-73686C3D7BAA}" destId="{64BE0B9D-F88B-475C-BBCB-55E0604922A8}" srcOrd="0" destOrd="0" presId="urn:microsoft.com/office/officeart/2005/8/layout/list1"/>
    <dgm:cxn modelId="{CCCAC04E-EB13-4389-AC83-8DA78579CAA9}" type="presOf" srcId="{28A69672-0A65-40B8-B873-55E022E671FE}" destId="{7D823779-C729-4749-84DB-13173AB4C3F3}" srcOrd="1" destOrd="0" presId="urn:microsoft.com/office/officeart/2005/8/layout/list1"/>
    <dgm:cxn modelId="{B1EA4B74-8B3C-4A44-A64B-F6A6B9676673}" type="presOf" srcId="{289B7661-4AFB-473D-95D0-E59259A62F41}" destId="{9DABE556-DF32-4DFF-9FB5-309925E21CFA}" srcOrd="0" destOrd="2" presId="urn:microsoft.com/office/officeart/2005/8/layout/list1"/>
    <dgm:cxn modelId="{84072190-1E78-47C1-8ABB-49C9DA00312E}" type="presOf" srcId="{E59D4282-448C-427D-9FB6-F69365C07D0A}" destId="{9DABE556-DF32-4DFF-9FB5-309925E21CFA}" srcOrd="0" destOrd="3" presId="urn:microsoft.com/office/officeart/2005/8/layout/list1"/>
    <dgm:cxn modelId="{B3C06993-332B-46CF-BE88-DCAEB57A744B}" type="presOf" srcId="{9C8576AA-17F2-40C3-ADB0-73686C3D7BAA}" destId="{5CD001EB-D444-4EBF-98A6-EBA173E341DC}" srcOrd="1" destOrd="0" presId="urn:microsoft.com/office/officeart/2005/8/layout/list1"/>
    <dgm:cxn modelId="{0D5EC998-AB94-4FF8-BF08-BBFB2246B9A1}" type="presOf" srcId="{4AAE041C-6662-4342-9144-071E3BD93D51}" destId="{95122537-8B3A-41DC-BBA1-62338B4643A7}" srcOrd="0" destOrd="1" presId="urn:microsoft.com/office/officeart/2005/8/layout/list1"/>
    <dgm:cxn modelId="{6893FA98-A61E-43E9-919B-EB8F9D07C98D}" type="presOf" srcId="{5D352739-60BD-40F3-93A2-37E8FEE6E588}" destId="{95122537-8B3A-41DC-BBA1-62338B4643A7}" srcOrd="0" destOrd="4" presId="urn:microsoft.com/office/officeart/2005/8/layout/list1"/>
    <dgm:cxn modelId="{D3F954A6-2A68-4D60-9AB9-B2917B410A54}" srcId="{95217055-FFD6-43D1-98E3-A4C260970D7F}" destId="{4AAE041C-6662-4342-9144-071E3BD93D51}" srcOrd="0" destOrd="0" parTransId="{E2DCAF17-4B9A-4B29-B644-CB5C52D5B1F4}" sibTransId="{0EDD41FB-380B-46A7-ABDE-2F371BF383F9}"/>
    <dgm:cxn modelId="{0B4E8FA8-0CE3-4C2B-AAF3-8BB4B900681A}" srcId="{9C8576AA-17F2-40C3-ADB0-73686C3D7BAA}" destId="{289B7661-4AFB-473D-95D0-E59259A62F41}" srcOrd="1" destOrd="0" parTransId="{C959DC03-9C00-4E4E-A641-9A02A04B7FB6}" sibTransId="{C22E889A-1406-4FA8-8017-8D18476AC66D}"/>
    <dgm:cxn modelId="{A41CDFB9-BD2B-4873-848E-262E33CFD8F7}" type="presOf" srcId="{0C5AB8A8-D2C0-4933-B858-B432C61F2254}" destId="{1049FF99-702A-4BCA-B11D-83FC9B0435B3}" srcOrd="0" destOrd="0" presId="urn:microsoft.com/office/officeart/2005/8/layout/list1"/>
    <dgm:cxn modelId="{63B6A2C2-F95F-4CD1-9D3D-685B3D2638E6}" type="presOf" srcId="{95217055-FFD6-43D1-98E3-A4C260970D7F}" destId="{95122537-8B3A-41DC-BBA1-62338B4643A7}" srcOrd="0" destOrd="0" presId="urn:microsoft.com/office/officeart/2005/8/layout/list1"/>
    <dgm:cxn modelId="{55A791CD-347C-4B9E-9CF3-6FC77A0377E6}" srcId="{28A69672-0A65-40B8-B873-55E022E671FE}" destId="{5D352739-60BD-40F3-93A2-37E8FEE6E588}" srcOrd="2" destOrd="0" parTransId="{B5F493A8-4C5A-4F52-917A-24672F3AE752}" sibTransId="{C32771C6-0097-4EDB-B577-68BC1EA61816}"/>
    <dgm:cxn modelId="{BE52C7D3-9E32-4282-A540-B24BBADC392B}" srcId="{28A69672-0A65-40B8-B873-55E022E671FE}" destId="{C930C2BE-C485-4906-9E11-F16A8D736515}" srcOrd="1" destOrd="0" parTransId="{29965015-7803-458C-9FCF-B861A2D942A9}" sibTransId="{78E177B0-C9EF-4544-A8BC-A8A89531DD8F}"/>
    <dgm:cxn modelId="{699772DA-CC27-4586-A3AD-D82A0869CA57}" type="presOf" srcId="{DC408CD4-5A92-4DCD-9D50-5624AA1757F1}" destId="{9DABE556-DF32-4DFF-9FB5-309925E21CFA}" srcOrd="0" destOrd="0" presId="urn:microsoft.com/office/officeart/2005/8/layout/list1"/>
    <dgm:cxn modelId="{075718F7-24C2-452D-9774-40284388E269}" srcId="{0C5AB8A8-D2C0-4933-B858-B432C61F2254}" destId="{9C8576AA-17F2-40C3-ADB0-73686C3D7BAA}" srcOrd="1" destOrd="0" parTransId="{D64DB7BE-55C5-4783-A4C1-6E2B91F6B830}" sibTransId="{0999C3D7-7DB7-4011-B12E-E54125E4AB1F}"/>
    <dgm:cxn modelId="{1555A6FE-0345-46C6-A3A4-5C31F0962FDD}" srcId="{5D352739-60BD-40F3-93A2-37E8FEE6E588}" destId="{686F02D6-4F38-4148-9B3D-0CDCBF14FF3B}" srcOrd="0" destOrd="0" parTransId="{9C6C9CC2-F575-4C50-9C6E-0F38225C5995}" sibTransId="{D4552077-6338-49AB-B51B-64A9B3DD5051}"/>
    <dgm:cxn modelId="{F82BA7A1-A703-4A6F-AB7B-D88B9DBF7EFE}" type="presParOf" srcId="{1049FF99-702A-4BCA-B11D-83FC9B0435B3}" destId="{602D3E52-DCC6-4C1B-B60F-979AD2851D9D}" srcOrd="0" destOrd="0" presId="urn:microsoft.com/office/officeart/2005/8/layout/list1"/>
    <dgm:cxn modelId="{7BA37E82-6CAB-4329-A59E-BDC8BB8CEACB}" type="presParOf" srcId="{602D3E52-DCC6-4C1B-B60F-979AD2851D9D}" destId="{7D10409F-4587-413F-B9B1-695528016C80}" srcOrd="0" destOrd="0" presId="urn:microsoft.com/office/officeart/2005/8/layout/list1"/>
    <dgm:cxn modelId="{16CAFEEC-8931-4AC3-A722-C564F1B678E0}" type="presParOf" srcId="{602D3E52-DCC6-4C1B-B60F-979AD2851D9D}" destId="{7D823779-C729-4749-84DB-13173AB4C3F3}" srcOrd="1" destOrd="0" presId="urn:microsoft.com/office/officeart/2005/8/layout/list1"/>
    <dgm:cxn modelId="{0415B338-B2CE-4CDD-92B2-25628A6CBA18}" type="presParOf" srcId="{1049FF99-702A-4BCA-B11D-83FC9B0435B3}" destId="{609A80E6-74B8-44E8-A6C8-088E779ED02E}" srcOrd="1" destOrd="0" presId="urn:microsoft.com/office/officeart/2005/8/layout/list1"/>
    <dgm:cxn modelId="{DA84F979-F83B-448F-B31D-54885895C048}" type="presParOf" srcId="{1049FF99-702A-4BCA-B11D-83FC9B0435B3}" destId="{95122537-8B3A-41DC-BBA1-62338B4643A7}" srcOrd="2" destOrd="0" presId="urn:microsoft.com/office/officeart/2005/8/layout/list1"/>
    <dgm:cxn modelId="{421E1ABE-E972-4C43-9756-93891336C58E}" type="presParOf" srcId="{1049FF99-702A-4BCA-B11D-83FC9B0435B3}" destId="{3CF19F74-71F1-461F-B287-FD4D87476F15}" srcOrd="3" destOrd="0" presId="urn:microsoft.com/office/officeart/2005/8/layout/list1"/>
    <dgm:cxn modelId="{AC3608B2-5058-4A14-A07D-B68C183EEBC4}" type="presParOf" srcId="{1049FF99-702A-4BCA-B11D-83FC9B0435B3}" destId="{0039EF0B-B428-48DC-A93B-10B8C5E4C0DF}" srcOrd="4" destOrd="0" presId="urn:microsoft.com/office/officeart/2005/8/layout/list1"/>
    <dgm:cxn modelId="{39A2C096-5AB4-40AD-A1A2-0BC5010D1504}" type="presParOf" srcId="{0039EF0B-B428-48DC-A93B-10B8C5E4C0DF}" destId="{64BE0B9D-F88B-475C-BBCB-55E0604922A8}" srcOrd="0" destOrd="0" presId="urn:microsoft.com/office/officeart/2005/8/layout/list1"/>
    <dgm:cxn modelId="{BAF40CAF-A47E-4FE5-AF6B-15D2EE5AE738}" type="presParOf" srcId="{0039EF0B-B428-48DC-A93B-10B8C5E4C0DF}" destId="{5CD001EB-D444-4EBF-98A6-EBA173E341DC}" srcOrd="1" destOrd="0" presId="urn:microsoft.com/office/officeart/2005/8/layout/list1"/>
    <dgm:cxn modelId="{2A798CB3-2289-448E-9F8D-49BCFF47B83B}" type="presParOf" srcId="{1049FF99-702A-4BCA-B11D-83FC9B0435B3}" destId="{3FD68418-0DAD-446C-A0EC-E9D19EB81502}" srcOrd="5" destOrd="0" presId="urn:microsoft.com/office/officeart/2005/8/layout/list1"/>
    <dgm:cxn modelId="{F346C615-40F7-4838-80D0-0C758B17CB90}" type="presParOf" srcId="{1049FF99-702A-4BCA-B11D-83FC9B0435B3}" destId="{9DABE556-DF32-4DFF-9FB5-309925E21CF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A8799-D91F-477D-8C98-5CF946DDAC1F}">
      <dsp:nvSpPr>
        <dsp:cNvPr id="0" name=""/>
        <dsp:cNvSpPr/>
      </dsp:nvSpPr>
      <dsp:spPr>
        <a:xfrm>
          <a:off x="0" y="329638"/>
          <a:ext cx="14048612" cy="26460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90328" tIns="437388" rIns="1090328" bIns="149352" numCol="1" spcCol="1270" anchor="t" anchorCtr="0">
          <a:noAutofit/>
        </a:bodyPr>
        <a:lstStyle/>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dirty="0"/>
            <a:t>No Displacement of residents</a:t>
          </a:r>
          <a:endParaRPr lang="en-US" sz="2100" kern="1200" dirty="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dirty="0"/>
            <a:t>All units are 1 for 1 replacement with and will be affordable in perpetuity.</a:t>
          </a:r>
        </a:p>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a:t>First Source Hiring Provisions and HUD Section 3 Compliance </a:t>
          </a:r>
          <a:endParaRPr lang="en-US" sz="2100" kern="120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dirty="0"/>
            <a:t>Development team is committed to Davis Bacon Wage rates and Section 3 requirements.</a:t>
          </a:r>
        </a:p>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dirty="0"/>
            <a:t>Development contracts to meet a minimum of 30% MBE participation and 15% WBE participation</a:t>
          </a:r>
          <a:endParaRPr lang="en-US" sz="2100" kern="1200" dirty="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dirty="0"/>
            <a:t>Development team is committed to MBE/WBE compliance.</a:t>
          </a:r>
        </a:p>
      </dsp:txBody>
      <dsp:txXfrm>
        <a:off x="0" y="329638"/>
        <a:ext cx="14048612" cy="2646000"/>
      </dsp:txXfrm>
    </dsp:sp>
    <dsp:sp modelId="{24C08B8F-A68D-4DCD-8146-D67A2FC6BD77}">
      <dsp:nvSpPr>
        <dsp:cNvPr id="0" name=""/>
        <dsp:cNvSpPr/>
      </dsp:nvSpPr>
      <dsp:spPr>
        <a:xfrm>
          <a:off x="702430" y="19678"/>
          <a:ext cx="9834028" cy="61992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71703" tIns="0" rIns="371703" bIns="0" numCol="1" spcCol="1270" anchor="ctr" anchorCtr="0">
          <a:noAutofit/>
        </a:bodyPr>
        <a:lstStyle/>
        <a:p>
          <a:pPr marL="0" lvl="0" indent="0" algn="l" defTabSz="933450">
            <a:lnSpc>
              <a:spcPct val="90000"/>
            </a:lnSpc>
            <a:spcBef>
              <a:spcPct val="0"/>
            </a:spcBef>
            <a:spcAft>
              <a:spcPct val="35000"/>
            </a:spcAft>
            <a:buNone/>
          </a:pPr>
          <a:r>
            <a:rPr lang="en-US" sz="2100" b="1" u="sng" kern="1200" dirty="0"/>
            <a:t>Address Historical Wrongs</a:t>
          </a:r>
          <a:endParaRPr lang="en-US" sz="2100" kern="1200" dirty="0"/>
        </a:p>
      </dsp:txBody>
      <dsp:txXfrm>
        <a:off x="732692" y="49940"/>
        <a:ext cx="9773504" cy="559396"/>
      </dsp:txXfrm>
    </dsp:sp>
    <dsp:sp modelId="{07944B22-D604-403F-8A64-DEBFD1151CDE}">
      <dsp:nvSpPr>
        <dsp:cNvPr id="0" name=""/>
        <dsp:cNvSpPr/>
      </dsp:nvSpPr>
      <dsp:spPr>
        <a:xfrm>
          <a:off x="0" y="3398998"/>
          <a:ext cx="14048612" cy="350595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90328" tIns="437388" rIns="1090328" bIns="149352" numCol="1" spcCol="1270" anchor="t" anchorCtr="0">
          <a:noAutofit/>
        </a:bodyPr>
        <a:lstStyle/>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dirty="0"/>
            <a:t>Resident access to parking and roadways </a:t>
          </a:r>
          <a:endParaRPr lang="en-US" sz="2100" kern="1200" dirty="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dirty="0"/>
            <a:t>The site will have off-street parking options for tenants and will reintegrate the street grid into the site.</a:t>
          </a:r>
        </a:p>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dirty="0"/>
            <a:t>Design recognizes that the Hill District is primarily a residential neighborhood </a:t>
          </a:r>
          <a:endParaRPr lang="en-US" sz="2100" kern="1200" dirty="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dirty="0"/>
            <a:t>The development plan is a new mixed-income residential development with space for a new park.</a:t>
          </a:r>
        </a:p>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a:t>Development plans benefit existing and future community residents while allowing for future growth </a:t>
          </a:r>
          <a:endParaRPr lang="en-US" sz="2100" kern="120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dirty="0"/>
            <a:t>The design also strives to be sensitive to the existing neighborhood fabric mirroring the height and density of the community and integrating into the existing street grid in order to energize the streets. Part of the site will be developed to be a public park as part of the Choice Neighborhood Implementation Grant.</a:t>
          </a:r>
        </a:p>
      </dsp:txBody>
      <dsp:txXfrm>
        <a:off x="0" y="3398998"/>
        <a:ext cx="14048612" cy="3505950"/>
      </dsp:txXfrm>
    </dsp:sp>
    <dsp:sp modelId="{840C0BD7-F6CF-4208-A90C-15BCF5623C92}">
      <dsp:nvSpPr>
        <dsp:cNvPr id="0" name=""/>
        <dsp:cNvSpPr/>
      </dsp:nvSpPr>
      <dsp:spPr>
        <a:xfrm>
          <a:off x="702430" y="3089038"/>
          <a:ext cx="9834028" cy="61992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71703" tIns="0" rIns="371703" bIns="0" numCol="1" spcCol="1270" anchor="ctr" anchorCtr="0">
          <a:noAutofit/>
        </a:bodyPr>
        <a:lstStyle/>
        <a:p>
          <a:pPr marL="0" lvl="0" indent="0" algn="l" defTabSz="933450">
            <a:lnSpc>
              <a:spcPct val="90000"/>
            </a:lnSpc>
            <a:spcBef>
              <a:spcPct val="0"/>
            </a:spcBef>
            <a:spcAft>
              <a:spcPct val="35000"/>
            </a:spcAft>
            <a:buNone/>
          </a:pPr>
          <a:r>
            <a:rPr lang="en-US" sz="2100" b="1" u="sng" kern="1200"/>
            <a:t>Reflect Neighborhood Driven Civic Design</a:t>
          </a:r>
          <a:endParaRPr lang="en-US" sz="2100" kern="1200"/>
        </a:p>
      </dsp:txBody>
      <dsp:txXfrm>
        <a:off x="732692" y="3119300"/>
        <a:ext cx="9773504"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734F9-A0B5-42CF-BB64-D8DFE68AF71B}">
      <dsp:nvSpPr>
        <dsp:cNvPr id="0" name=""/>
        <dsp:cNvSpPr/>
      </dsp:nvSpPr>
      <dsp:spPr>
        <a:xfrm>
          <a:off x="0" y="393503"/>
          <a:ext cx="13790295" cy="287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0280" tIns="499872" rIns="1070280" bIns="170688" numCol="1" spcCol="1270" anchor="t"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ü"/>
          </a:pPr>
          <a:r>
            <a:rPr lang="en-US" sz="2400" b="1" kern="1200" dirty="0"/>
            <a:t>Plans include provisions for green and sustainable development</a:t>
          </a:r>
          <a:endParaRPr lang="en-US" sz="2400" kern="1200" dirty="0"/>
        </a:p>
        <a:p>
          <a:pPr marL="457200" lvl="2" indent="-228600" algn="l" defTabSz="1066800">
            <a:lnSpc>
              <a:spcPct val="90000"/>
            </a:lnSpc>
            <a:spcBef>
              <a:spcPct val="0"/>
            </a:spcBef>
            <a:spcAft>
              <a:spcPct val="15000"/>
            </a:spcAft>
            <a:buFont typeface="Wingdings" panose="05000000000000000000" pitchFamily="2" charset="2"/>
            <a:buChar char="ü"/>
          </a:pPr>
          <a:r>
            <a:rPr lang="en-US" sz="2400" kern="1200" dirty="0"/>
            <a:t>This development will be sustainable and will meeting the Energy Star Green Communities program and the US Department of Energy’s Zero Energy Ready Home Program.</a:t>
          </a:r>
        </a:p>
        <a:p>
          <a:pPr marL="228600" lvl="1" indent="-228600" algn="l" defTabSz="1066800">
            <a:lnSpc>
              <a:spcPct val="90000"/>
            </a:lnSpc>
            <a:spcBef>
              <a:spcPct val="0"/>
            </a:spcBef>
            <a:spcAft>
              <a:spcPct val="15000"/>
            </a:spcAft>
            <a:buFont typeface="Wingdings" panose="05000000000000000000" pitchFamily="2" charset="2"/>
            <a:buChar char="ü"/>
          </a:pPr>
          <a:r>
            <a:rPr lang="en-US" sz="2400" b="1" kern="1200"/>
            <a:t>Design preserves views from the Hill District in all directions</a:t>
          </a:r>
          <a:endParaRPr lang="en-US" sz="2400" kern="1200"/>
        </a:p>
        <a:p>
          <a:pPr marL="457200" lvl="2" indent="-228600" algn="l" defTabSz="1066800">
            <a:lnSpc>
              <a:spcPct val="90000"/>
            </a:lnSpc>
            <a:spcBef>
              <a:spcPct val="0"/>
            </a:spcBef>
            <a:spcAft>
              <a:spcPct val="15000"/>
            </a:spcAft>
            <a:buFont typeface="Wingdings" panose="05000000000000000000" pitchFamily="2" charset="2"/>
            <a:buChar char="ü"/>
          </a:pPr>
          <a:r>
            <a:rPr lang="en-US" sz="2400" kern="1200" dirty="0"/>
            <a:t>Development will maintain views and will allow for selective additional views over the bluff to the Strip District and Allegheny River.</a:t>
          </a:r>
        </a:p>
      </dsp:txBody>
      <dsp:txXfrm>
        <a:off x="0" y="393503"/>
        <a:ext cx="13790295" cy="2872800"/>
      </dsp:txXfrm>
    </dsp:sp>
    <dsp:sp modelId="{6036A439-1FD6-4EE4-9D68-22D0C473223E}">
      <dsp:nvSpPr>
        <dsp:cNvPr id="0" name=""/>
        <dsp:cNvSpPr/>
      </dsp:nvSpPr>
      <dsp:spPr>
        <a:xfrm>
          <a:off x="689514" y="39263"/>
          <a:ext cx="9653206" cy="70848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4868" tIns="0" rIns="364868" bIns="0" numCol="1" spcCol="1270" anchor="ctr" anchorCtr="0">
          <a:noAutofit/>
        </a:bodyPr>
        <a:lstStyle/>
        <a:p>
          <a:pPr marL="0" lvl="0" indent="0" algn="l" defTabSz="1066800">
            <a:lnSpc>
              <a:spcPct val="90000"/>
            </a:lnSpc>
            <a:spcBef>
              <a:spcPct val="0"/>
            </a:spcBef>
            <a:spcAft>
              <a:spcPct val="35000"/>
            </a:spcAft>
            <a:buNone/>
          </a:pPr>
          <a:r>
            <a:rPr lang="en-US" sz="2400" b="1" u="sng" kern="1200" dirty="0"/>
            <a:t>Promote a Green and Healthy Environment</a:t>
          </a:r>
          <a:endParaRPr lang="en-US" sz="2400" kern="1200" dirty="0"/>
        </a:p>
      </dsp:txBody>
      <dsp:txXfrm>
        <a:off x="724099" y="73848"/>
        <a:ext cx="9584036" cy="639310"/>
      </dsp:txXfrm>
    </dsp:sp>
    <dsp:sp modelId="{869A2A6B-CAC8-4BEC-B844-F7EB7DE65DE6}">
      <dsp:nvSpPr>
        <dsp:cNvPr id="0" name=""/>
        <dsp:cNvSpPr/>
      </dsp:nvSpPr>
      <dsp:spPr>
        <a:xfrm>
          <a:off x="0" y="3750144"/>
          <a:ext cx="13790295" cy="287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0280" tIns="499872" rIns="1070280" bIns="170688" numCol="1" spcCol="1270" anchor="t"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ü"/>
          </a:pPr>
          <a:r>
            <a:rPr lang="en-US" sz="2400" b="1" kern="1200" dirty="0"/>
            <a:t>No displacement of Residents</a:t>
          </a:r>
          <a:endParaRPr lang="en-US" sz="2400" kern="1200" dirty="0"/>
        </a:p>
        <a:p>
          <a:pPr marL="457200" lvl="2" indent="-228600" algn="l" defTabSz="1066800">
            <a:lnSpc>
              <a:spcPct val="90000"/>
            </a:lnSpc>
            <a:spcBef>
              <a:spcPct val="0"/>
            </a:spcBef>
            <a:spcAft>
              <a:spcPct val="15000"/>
            </a:spcAft>
            <a:buFont typeface="Wingdings" panose="05000000000000000000" pitchFamily="2" charset="2"/>
            <a:buChar char="ü"/>
          </a:pPr>
          <a:r>
            <a:rPr lang="en-US" sz="2400" kern="1200" dirty="0"/>
            <a:t>Residents will be relocated from Bedford Dwellings.  All units will be replaced 1 for 1 with no loss of affordability.</a:t>
          </a:r>
        </a:p>
        <a:p>
          <a:pPr marL="228600" lvl="1" indent="-228600" algn="l" defTabSz="1066800">
            <a:lnSpc>
              <a:spcPct val="90000"/>
            </a:lnSpc>
            <a:spcBef>
              <a:spcPct val="0"/>
            </a:spcBef>
            <a:spcAft>
              <a:spcPct val="15000"/>
            </a:spcAft>
            <a:buFont typeface="Wingdings" panose="05000000000000000000" pitchFamily="2" charset="2"/>
            <a:buChar char="ü"/>
          </a:pPr>
          <a:r>
            <a:rPr lang="en-US" sz="2400" b="1" kern="1200" dirty="0"/>
            <a:t>The redevelopment plan for Bedford Dwellings to a new mixed-income community</a:t>
          </a:r>
          <a:endParaRPr lang="en-US" sz="2400" kern="1200" dirty="0"/>
        </a:p>
        <a:p>
          <a:pPr marL="457200" lvl="2" indent="-228600" algn="l" defTabSz="1066800">
            <a:lnSpc>
              <a:spcPct val="90000"/>
            </a:lnSpc>
            <a:spcBef>
              <a:spcPct val="0"/>
            </a:spcBef>
            <a:spcAft>
              <a:spcPct val="15000"/>
            </a:spcAft>
            <a:buFont typeface="Wingdings" panose="05000000000000000000" pitchFamily="2" charset="2"/>
            <a:buChar char="ü"/>
          </a:pPr>
          <a:r>
            <a:rPr lang="en-US" sz="2400" kern="1200" dirty="0"/>
            <a:t>Francis Street will be approximately 57%  Replacement, 24% Additional Affordable and 18% Market- Rate Housing.</a:t>
          </a:r>
        </a:p>
      </dsp:txBody>
      <dsp:txXfrm>
        <a:off x="0" y="3750144"/>
        <a:ext cx="13790295" cy="2872800"/>
      </dsp:txXfrm>
    </dsp:sp>
    <dsp:sp modelId="{59E8A573-8B44-466E-A331-39EC357AD283}">
      <dsp:nvSpPr>
        <dsp:cNvPr id="0" name=""/>
        <dsp:cNvSpPr/>
      </dsp:nvSpPr>
      <dsp:spPr>
        <a:xfrm>
          <a:off x="689514" y="3395904"/>
          <a:ext cx="9653206" cy="70848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4868" tIns="0" rIns="364868" bIns="0" numCol="1" spcCol="1270" anchor="ctr" anchorCtr="0">
          <a:noAutofit/>
        </a:bodyPr>
        <a:lstStyle/>
        <a:p>
          <a:pPr marL="0" lvl="0" indent="0" algn="l" defTabSz="1066800">
            <a:lnSpc>
              <a:spcPct val="90000"/>
            </a:lnSpc>
            <a:spcBef>
              <a:spcPct val="0"/>
            </a:spcBef>
            <a:spcAft>
              <a:spcPct val="35000"/>
            </a:spcAft>
            <a:buNone/>
          </a:pPr>
          <a:r>
            <a:rPr lang="en-US" sz="2400" b="1" u="sng" kern="1200"/>
            <a:t>Renter Support</a:t>
          </a:r>
          <a:endParaRPr lang="en-US" sz="2400" kern="1200"/>
        </a:p>
      </dsp:txBody>
      <dsp:txXfrm>
        <a:off x="724099" y="3430489"/>
        <a:ext cx="9584036"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22537-8B3A-41DC-BBA1-62338B4643A7}">
      <dsp:nvSpPr>
        <dsp:cNvPr id="0" name=""/>
        <dsp:cNvSpPr/>
      </dsp:nvSpPr>
      <dsp:spPr>
        <a:xfrm>
          <a:off x="0" y="343606"/>
          <a:ext cx="13824272" cy="33264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2917" tIns="458216" rIns="1072917"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dirty="0"/>
            <a:t>Developers will meet with a Hill District-based employment center to meet mutually agreed upon hiring goals</a:t>
          </a:r>
          <a:endParaRPr lang="en-US" sz="2200" kern="1200" dirty="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dirty="0"/>
            <a:t>Developer must meet HUD section 3 requirements and agrees to partner with a local employment Center.</a:t>
          </a:r>
        </a:p>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a:t>Developers are committed to meet 30% MBE participation and 15% WBE participation</a:t>
          </a:r>
          <a:endParaRPr lang="en-US" sz="2200" kern="120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dirty="0"/>
            <a:t>Development team is committed to MBE/WBE compliance.</a:t>
          </a:r>
        </a:p>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a:t>Eminent domain will not be used to acquire properties</a:t>
          </a:r>
          <a:endParaRPr lang="en-US" sz="2200" kern="120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dirty="0"/>
            <a:t>Eminent Domain has not and will not be used to acquire any properties.</a:t>
          </a:r>
        </a:p>
      </dsp:txBody>
      <dsp:txXfrm>
        <a:off x="0" y="343606"/>
        <a:ext cx="13824272" cy="3326400"/>
      </dsp:txXfrm>
    </dsp:sp>
    <dsp:sp modelId="{7D823779-C729-4749-84DB-13173AB4C3F3}">
      <dsp:nvSpPr>
        <dsp:cNvPr id="0" name=""/>
        <dsp:cNvSpPr/>
      </dsp:nvSpPr>
      <dsp:spPr>
        <a:xfrm>
          <a:off x="691213" y="18886"/>
          <a:ext cx="9676990" cy="64944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5767" tIns="0" rIns="365767" bIns="0" numCol="1" spcCol="1270" anchor="ctr" anchorCtr="0">
          <a:noAutofit/>
        </a:bodyPr>
        <a:lstStyle/>
        <a:p>
          <a:pPr marL="0" lvl="0" indent="0" algn="l" defTabSz="977900">
            <a:lnSpc>
              <a:spcPct val="90000"/>
            </a:lnSpc>
            <a:spcBef>
              <a:spcPct val="0"/>
            </a:spcBef>
            <a:spcAft>
              <a:spcPct val="35000"/>
            </a:spcAft>
            <a:buNone/>
          </a:pPr>
          <a:r>
            <a:rPr lang="en-US" sz="2200" b="1" u="sng" kern="1200" dirty="0"/>
            <a:t>Non-Displacement Strategies</a:t>
          </a:r>
          <a:endParaRPr lang="en-US" sz="2200" kern="1200" dirty="0"/>
        </a:p>
      </dsp:txBody>
      <dsp:txXfrm>
        <a:off x="722916" y="50589"/>
        <a:ext cx="9613584" cy="586034"/>
      </dsp:txXfrm>
    </dsp:sp>
    <dsp:sp modelId="{9DABE556-DF32-4DFF-9FB5-309925E21CFA}">
      <dsp:nvSpPr>
        <dsp:cNvPr id="0" name=""/>
        <dsp:cNvSpPr/>
      </dsp:nvSpPr>
      <dsp:spPr>
        <a:xfrm>
          <a:off x="0" y="4113526"/>
          <a:ext cx="13824272" cy="23562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2917" tIns="458216" rIns="1072917"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dirty="0"/>
            <a:t>Greater than 30% of the units will be available to residents at or below 50%</a:t>
          </a:r>
          <a:endParaRPr lang="en-US" sz="2200" kern="1200" dirty="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dirty="0"/>
            <a:t>45% of the units will be available to residents at or below 50% AMI.</a:t>
          </a:r>
        </a:p>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dirty="0"/>
            <a:t>The development preserves the project based rental subsidy</a:t>
          </a:r>
          <a:endParaRPr lang="en-US" sz="2200" kern="1200" dirty="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dirty="0"/>
            <a:t>All Bedford Dwellings replacement units will maintain affordability through PBV subsidy and HACP land ownership to maintain affordability indefinitely. </a:t>
          </a:r>
        </a:p>
      </dsp:txBody>
      <dsp:txXfrm>
        <a:off x="0" y="4113526"/>
        <a:ext cx="13824272" cy="2356200"/>
      </dsp:txXfrm>
    </dsp:sp>
    <dsp:sp modelId="{5CD001EB-D444-4EBF-98A6-EBA173E341DC}">
      <dsp:nvSpPr>
        <dsp:cNvPr id="0" name=""/>
        <dsp:cNvSpPr/>
      </dsp:nvSpPr>
      <dsp:spPr>
        <a:xfrm>
          <a:off x="691213" y="3788806"/>
          <a:ext cx="9676990" cy="64944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5767" tIns="0" rIns="365767" bIns="0" numCol="1" spcCol="1270" anchor="ctr" anchorCtr="0">
          <a:noAutofit/>
        </a:bodyPr>
        <a:lstStyle/>
        <a:p>
          <a:pPr marL="0" lvl="0" indent="0" algn="l" defTabSz="977900">
            <a:lnSpc>
              <a:spcPct val="90000"/>
            </a:lnSpc>
            <a:spcBef>
              <a:spcPct val="0"/>
            </a:spcBef>
            <a:spcAft>
              <a:spcPct val="35000"/>
            </a:spcAft>
            <a:buNone/>
          </a:pPr>
          <a:r>
            <a:rPr lang="en-US" sz="2200" b="1" u="sng" kern="1200"/>
            <a:t>Preserving Affordability</a:t>
          </a:r>
          <a:endParaRPr lang="en-US" sz="2200" kern="1200"/>
        </a:p>
      </dsp:txBody>
      <dsp:txXfrm>
        <a:off x="722916" y="3820509"/>
        <a:ext cx="961358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735763"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805863" y="0"/>
            <a:ext cx="6735762" cy="504825"/>
          </a:xfrm>
          <a:prstGeom prst="rect">
            <a:avLst/>
          </a:prstGeom>
        </p:spPr>
        <p:txBody>
          <a:bodyPr vert="horz" lIns="91440" tIns="45720" rIns="91440" bIns="45720" rtlCol="0"/>
          <a:lstStyle>
            <a:lvl1pPr algn="r">
              <a:defRPr sz="1200"/>
            </a:lvl1pPr>
          </a:lstStyle>
          <a:p>
            <a:fld id="{4AD3D6DC-8AE3-4AB5-BE6B-810C7D23595E}" type="datetimeFigureOut">
              <a:rPr lang="en-US" smtClean="0"/>
              <a:t>11/1/2023</a:t>
            </a:fld>
            <a:endParaRPr lang="en-US"/>
          </a:p>
        </p:txBody>
      </p:sp>
      <p:sp>
        <p:nvSpPr>
          <p:cNvPr id="4" name="Slide Image Placeholder 3"/>
          <p:cNvSpPr>
            <a:spLocks noGrp="1" noRot="1" noChangeAspect="1"/>
          </p:cNvSpPr>
          <p:nvPr>
            <p:ph type="sldImg" idx="2"/>
          </p:nvPr>
        </p:nvSpPr>
        <p:spPr>
          <a:xfrm>
            <a:off x="5149850" y="1257300"/>
            <a:ext cx="52451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54163" y="4840288"/>
            <a:ext cx="12436475"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6735763"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805863" y="9553575"/>
            <a:ext cx="6735762" cy="504825"/>
          </a:xfrm>
          <a:prstGeom prst="rect">
            <a:avLst/>
          </a:prstGeom>
        </p:spPr>
        <p:txBody>
          <a:bodyPr vert="horz" lIns="91440" tIns="45720" rIns="91440" bIns="45720" rtlCol="0" anchor="b"/>
          <a:lstStyle>
            <a:lvl1pPr algn="r">
              <a:defRPr sz="1200"/>
            </a:lvl1pPr>
          </a:lstStyle>
          <a:p>
            <a:fld id="{AA35BBA0-29DC-4F02-8B37-0B44AFEB5E85}" type="slidenum">
              <a:rPr lang="en-US" smtClean="0"/>
              <a:t>‹#›</a:t>
            </a:fld>
            <a:endParaRPr lang="en-US"/>
          </a:p>
        </p:txBody>
      </p:sp>
    </p:spTree>
    <p:extLst>
      <p:ext uri="{BB962C8B-B14F-4D97-AF65-F5344CB8AC3E}">
        <p14:creationId xmlns:p14="http://schemas.microsoft.com/office/powerpoint/2010/main" val="134394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introduction/ Why we are here</a:t>
            </a:r>
          </a:p>
        </p:txBody>
      </p:sp>
      <p:sp>
        <p:nvSpPr>
          <p:cNvPr id="4" name="Slide Number Placeholder 3"/>
          <p:cNvSpPr>
            <a:spLocks noGrp="1"/>
          </p:cNvSpPr>
          <p:nvPr>
            <p:ph type="sldNum" sz="quarter" idx="5"/>
          </p:nvPr>
        </p:nvSpPr>
        <p:spPr/>
        <p:txBody>
          <a:bodyPr/>
          <a:lstStyle/>
          <a:p>
            <a:fld id="{AA35BBA0-29DC-4F02-8B37-0B44AFEB5E85}" type="slidenum">
              <a:rPr lang="en-US" smtClean="0"/>
              <a:t>2</a:t>
            </a:fld>
            <a:endParaRPr lang="en-US"/>
          </a:p>
        </p:txBody>
      </p:sp>
    </p:spTree>
    <p:extLst>
      <p:ext uri="{BB962C8B-B14F-4D97-AF65-F5344CB8AC3E}">
        <p14:creationId xmlns:p14="http://schemas.microsoft.com/office/powerpoint/2010/main" val="3316998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Architecture/ Building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Highlight amenities (more discussion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Larger unit types and storage</a:t>
            </a:r>
          </a:p>
          <a:p>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14</a:t>
            </a:fld>
            <a:endParaRPr lang="en-US"/>
          </a:p>
        </p:txBody>
      </p:sp>
    </p:spTree>
    <p:extLst>
      <p:ext uri="{BB962C8B-B14F-4D97-AF65-F5344CB8AC3E}">
        <p14:creationId xmlns:p14="http://schemas.microsoft.com/office/powerpoint/2010/main" val="2383917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Architecture/ Building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Highlight amenities (more discussion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Larger unit types and storage</a:t>
            </a:r>
          </a:p>
          <a:p>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15</a:t>
            </a:fld>
            <a:endParaRPr lang="en-US"/>
          </a:p>
        </p:txBody>
      </p:sp>
    </p:spTree>
    <p:extLst>
      <p:ext uri="{BB962C8B-B14F-4D97-AF65-F5344CB8AC3E}">
        <p14:creationId xmlns:p14="http://schemas.microsoft.com/office/powerpoint/2010/main" val="153111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Architecture/ Building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Highlight amenities (more discussion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Larger unit types and storage</a:t>
            </a:r>
          </a:p>
          <a:p>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16</a:t>
            </a:fld>
            <a:endParaRPr lang="en-US"/>
          </a:p>
        </p:txBody>
      </p:sp>
    </p:spTree>
    <p:extLst>
      <p:ext uri="{BB962C8B-B14F-4D97-AF65-F5344CB8AC3E}">
        <p14:creationId xmlns:p14="http://schemas.microsoft.com/office/powerpoint/2010/main" val="2023067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Architecture/ Building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Highlight amenities (more discussion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Larger unit types and storage</a:t>
            </a:r>
          </a:p>
          <a:p>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17</a:t>
            </a:fld>
            <a:endParaRPr lang="en-US"/>
          </a:p>
        </p:txBody>
      </p:sp>
    </p:spTree>
    <p:extLst>
      <p:ext uri="{BB962C8B-B14F-4D97-AF65-F5344CB8AC3E}">
        <p14:creationId xmlns:p14="http://schemas.microsoft.com/office/powerpoint/2010/main" val="1887417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Green Features of the buildings- much more energy efficient- lower energy bills</a:t>
            </a:r>
          </a:p>
          <a:p>
            <a:pPr marL="285750" indent="-285750">
              <a:buFontTx/>
              <a:buChar char="-"/>
            </a:pPr>
            <a:r>
              <a:rPr lang="en-US" sz="1800" b="0" i="0" u="none" strike="noStrike" baseline="0" dirty="0">
                <a:solidFill>
                  <a:srgbClr val="000000"/>
                </a:solidFill>
                <a:latin typeface="Calibri" panose="020F0502020204030204" pitchFamily="34" charset="0"/>
              </a:rPr>
              <a:t>meet Energy Star Green Communities program and the US Department of Energy’s Zero Energy Ready Home Program </a:t>
            </a:r>
          </a:p>
          <a:p>
            <a:pPr marL="285750" indent="-285750">
              <a:buFontTx/>
              <a:buChar char="-"/>
            </a:pPr>
            <a:r>
              <a:rPr lang="en-US" sz="1800" b="0" i="0" u="none" strike="noStrike" baseline="0" dirty="0">
                <a:solidFill>
                  <a:srgbClr val="000000"/>
                </a:solidFill>
                <a:latin typeface="Calibri" panose="020F0502020204030204" pitchFamily="34" charset="0"/>
              </a:rPr>
              <a:t>Commitment to meet or exceed cities stormwater management code- no additional storm run off</a:t>
            </a:r>
          </a:p>
          <a:p>
            <a:pPr marL="742950" lvl="1" indent="-285750">
              <a:buFontTx/>
              <a:buChar char="-"/>
            </a:pPr>
            <a:r>
              <a:rPr lang="en-US" sz="1800" b="0" i="0" u="none" strike="noStrike" baseline="0" dirty="0">
                <a:solidFill>
                  <a:srgbClr val="000000"/>
                </a:solidFill>
                <a:latin typeface="Calibri" panose="020F0502020204030204" pitchFamily="34" charset="0"/>
              </a:rPr>
              <a:t>Green roofs</a:t>
            </a:r>
          </a:p>
          <a:p>
            <a:pPr marL="0" indent="0">
              <a:buFontTx/>
              <a:buNone/>
            </a:pPr>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18</a:t>
            </a:fld>
            <a:endParaRPr lang="en-US"/>
          </a:p>
        </p:txBody>
      </p:sp>
    </p:spTree>
    <p:extLst>
      <p:ext uri="{BB962C8B-B14F-4D97-AF65-F5344CB8AC3E}">
        <p14:creationId xmlns:p14="http://schemas.microsoft.com/office/powerpoint/2010/main" val="1686255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For the conclusion to show how we are meeting the goals of the community with the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Need to note- </a:t>
            </a:r>
            <a:r>
              <a:rPr lang="en-US" kern="0" dirty="0">
                <a:solidFill>
                  <a:sysClr val="windowText" lastClr="000000"/>
                </a:solidFill>
              </a:rPr>
              <a:t>- </a:t>
            </a:r>
            <a:r>
              <a:rPr lang="en-US" kern="0" dirty="0">
                <a:solidFill>
                  <a:srgbClr val="000000"/>
                </a:solidFill>
                <a:latin typeface="Calibri" panose="020F0502020204030204" pitchFamily="34" charset="0"/>
              </a:rPr>
              <a:t>S</a:t>
            </a:r>
            <a:r>
              <a:rPr lang="en-US" sz="1200" b="0" i="0" u="none" strike="noStrike" baseline="0" dirty="0">
                <a:solidFill>
                  <a:srgbClr val="000000"/>
                </a:solidFill>
                <a:latin typeface="Calibri" panose="020F0502020204030204" pitchFamily="34" charset="0"/>
              </a:rPr>
              <a:t>ite will be requesting City approval from the Planning Commission and could require approval from the Zoning Board of Adjustment </a:t>
            </a:r>
            <a:endParaRPr lang="en-US" kern="0" dirty="0">
              <a:solidFill>
                <a:sysClr val="windowText" lastClr="000000"/>
              </a:solidFill>
            </a:endParaRPr>
          </a:p>
          <a:p>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22</a:t>
            </a:fld>
            <a:endParaRPr lang="en-US"/>
          </a:p>
        </p:txBody>
      </p:sp>
    </p:spTree>
    <p:extLst>
      <p:ext uri="{BB962C8B-B14F-4D97-AF65-F5344CB8AC3E}">
        <p14:creationId xmlns:p14="http://schemas.microsoft.com/office/powerpoint/2010/main" val="3400559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For the conclusion to show how we are meeting the goals of the community with the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Need to note in discussion- </a:t>
            </a:r>
            <a:r>
              <a:rPr lang="en-US" kern="0" dirty="0">
                <a:solidFill>
                  <a:sysClr val="windowText" lastClr="000000"/>
                </a:solidFill>
              </a:rPr>
              <a:t>- </a:t>
            </a:r>
            <a:r>
              <a:rPr lang="en-US" kern="0" dirty="0">
                <a:solidFill>
                  <a:srgbClr val="000000"/>
                </a:solidFill>
                <a:latin typeface="Calibri" panose="020F0502020204030204" pitchFamily="34" charset="0"/>
              </a:rPr>
              <a:t>S</a:t>
            </a:r>
            <a:r>
              <a:rPr lang="en-US" sz="1200" b="0" i="0" u="none" strike="noStrike" baseline="0" dirty="0">
                <a:solidFill>
                  <a:srgbClr val="000000"/>
                </a:solidFill>
                <a:latin typeface="Calibri" panose="020F0502020204030204" pitchFamily="34" charset="0"/>
              </a:rPr>
              <a:t>ite will be requesting City approval from the Planning Commission and could require approval from the Zoning Board of Adjustment </a:t>
            </a:r>
            <a:endParaRPr lang="en-US" kern="0" dirty="0">
              <a:solidFill>
                <a:sysClr val="windowText" lastClr="000000"/>
              </a:solidFill>
            </a:endParaRPr>
          </a:p>
          <a:p>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23</a:t>
            </a:fld>
            <a:endParaRPr lang="en-US"/>
          </a:p>
        </p:txBody>
      </p:sp>
    </p:spTree>
    <p:extLst>
      <p:ext uri="{BB962C8B-B14F-4D97-AF65-F5344CB8AC3E}">
        <p14:creationId xmlns:p14="http://schemas.microsoft.com/office/powerpoint/2010/main" val="1427479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For the conclusion to show how we are meeting the goals of the community with the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Need to note in discussion- </a:t>
            </a:r>
            <a:r>
              <a:rPr lang="en-US" kern="0" dirty="0">
                <a:solidFill>
                  <a:sysClr val="windowText" lastClr="000000"/>
                </a:solidFill>
              </a:rPr>
              <a:t>- </a:t>
            </a:r>
            <a:r>
              <a:rPr lang="en-US" kern="0" dirty="0">
                <a:solidFill>
                  <a:srgbClr val="000000"/>
                </a:solidFill>
                <a:latin typeface="Calibri" panose="020F0502020204030204" pitchFamily="34" charset="0"/>
              </a:rPr>
              <a:t>S</a:t>
            </a:r>
            <a:r>
              <a:rPr lang="en-US" sz="1200" b="0" i="0" u="none" strike="noStrike" baseline="0" dirty="0">
                <a:solidFill>
                  <a:srgbClr val="000000"/>
                </a:solidFill>
                <a:latin typeface="Calibri" panose="020F0502020204030204" pitchFamily="34" charset="0"/>
              </a:rPr>
              <a:t>ite will be requesting City approval from the Planning Commission and could require approval from the Zoning Board of Adjustment </a:t>
            </a:r>
            <a:endParaRPr lang="en-US" kern="0" dirty="0">
              <a:solidFill>
                <a:sysClr val="windowText" lastClr="000000"/>
              </a:solidFill>
            </a:endParaRPr>
          </a:p>
          <a:p>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24</a:t>
            </a:fld>
            <a:endParaRPr lang="en-US"/>
          </a:p>
        </p:txBody>
      </p:sp>
    </p:spTree>
    <p:extLst>
      <p:ext uri="{BB962C8B-B14F-4D97-AF65-F5344CB8AC3E}">
        <p14:creationId xmlns:p14="http://schemas.microsoft.com/office/powerpoint/2010/main" val="84365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introduction of Development team members</a:t>
            </a:r>
          </a:p>
        </p:txBody>
      </p:sp>
      <p:sp>
        <p:nvSpPr>
          <p:cNvPr id="4" name="Slide Number Placeholder 3"/>
          <p:cNvSpPr>
            <a:spLocks noGrp="1"/>
          </p:cNvSpPr>
          <p:nvPr>
            <p:ph type="sldNum" sz="quarter" idx="5"/>
          </p:nvPr>
        </p:nvSpPr>
        <p:spPr/>
        <p:txBody>
          <a:bodyPr/>
          <a:lstStyle/>
          <a:p>
            <a:fld id="{AA35BBA0-29DC-4F02-8B37-0B44AFEB5E85}" type="slidenum">
              <a:rPr lang="en-US" smtClean="0"/>
              <a:t>4</a:t>
            </a:fld>
            <a:endParaRPr lang="en-US"/>
          </a:p>
        </p:txBody>
      </p:sp>
    </p:spTree>
    <p:extLst>
      <p:ext uri="{BB962C8B-B14F-4D97-AF65-F5344CB8AC3E}">
        <p14:creationId xmlns:p14="http://schemas.microsoft.com/office/powerpoint/2010/main" val="1808552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of Design team members:  Highlight MWBE participation</a:t>
            </a:r>
          </a:p>
        </p:txBody>
      </p:sp>
      <p:sp>
        <p:nvSpPr>
          <p:cNvPr id="4" name="Slide Number Placeholder 3"/>
          <p:cNvSpPr>
            <a:spLocks noGrp="1"/>
          </p:cNvSpPr>
          <p:nvPr>
            <p:ph type="sldNum" sz="quarter" idx="5"/>
          </p:nvPr>
        </p:nvSpPr>
        <p:spPr/>
        <p:txBody>
          <a:bodyPr/>
          <a:lstStyle/>
          <a:p>
            <a:fld id="{AA35BBA0-29DC-4F02-8B37-0B44AFEB5E85}" type="slidenum">
              <a:rPr lang="en-US" smtClean="0"/>
              <a:t>5</a:t>
            </a:fld>
            <a:endParaRPr lang="en-US"/>
          </a:p>
        </p:txBody>
      </p:sp>
    </p:spTree>
    <p:extLst>
      <p:ext uri="{BB962C8B-B14F-4D97-AF65-F5344CB8AC3E}">
        <p14:creationId xmlns:p14="http://schemas.microsoft.com/office/powerpoint/2010/main" val="1793152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Quick intro of immediate site surroundings and topography</a:t>
            </a:r>
          </a:p>
        </p:txBody>
      </p:sp>
      <p:sp>
        <p:nvSpPr>
          <p:cNvPr id="4" name="Slide Number Placeholder 3"/>
          <p:cNvSpPr>
            <a:spLocks noGrp="1"/>
          </p:cNvSpPr>
          <p:nvPr>
            <p:ph type="sldNum" sz="quarter" idx="5"/>
          </p:nvPr>
        </p:nvSpPr>
        <p:spPr/>
        <p:txBody>
          <a:bodyPr/>
          <a:lstStyle/>
          <a:p>
            <a:fld id="{AA35BBA0-29DC-4F02-8B37-0B44AFEB5E85}" type="slidenum">
              <a:rPr lang="en-US" smtClean="0"/>
              <a:t>6</a:t>
            </a:fld>
            <a:endParaRPr lang="en-US"/>
          </a:p>
        </p:txBody>
      </p:sp>
    </p:spTree>
    <p:extLst>
      <p:ext uri="{BB962C8B-B14F-4D97-AF65-F5344CB8AC3E}">
        <p14:creationId xmlns:p14="http://schemas.microsoft.com/office/powerpoint/2010/main" val="175148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Site topography challenges</a:t>
            </a:r>
          </a:p>
          <a:p>
            <a:pPr marL="285750" indent="-285750" algn="l">
              <a:buFontTx/>
              <a:buChar char="-"/>
            </a:pPr>
            <a:r>
              <a:rPr lang="en-US" sz="1800" b="0" i="0" u="none" strike="noStrike" baseline="0" dirty="0">
                <a:solidFill>
                  <a:srgbClr val="000000"/>
                </a:solidFill>
                <a:latin typeface="Calibri" panose="020F0502020204030204" pitchFamily="34" charset="0"/>
              </a:rPr>
              <a:t>slopes more than 80’ feet of elevation </a:t>
            </a:r>
          </a:p>
        </p:txBody>
      </p:sp>
      <p:sp>
        <p:nvSpPr>
          <p:cNvPr id="4" name="Slide Number Placeholder 3"/>
          <p:cNvSpPr>
            <a:spLocks noGrp="1"/>
          </p:cNvSpPr>
          <p:nvPr>
            <p:ph type="sldNum" sz="quarter" idx="5"/>
          </p:nvPr>
        </p:nvSpPr>
        <p:spPr/>
        <p:txBody>
          <a:bodyPr/>
          <a:lstStyle/>
          <a:p>
            <a:fld id="{AA35BBA0-29DC-4F02-8B37-0B44AFEB5E85}" type="slidenum">
              <a:rPr lang="en-US" smtClean="0"/>
              <a:t>8</a:t>
            </a:fld>
            <a:endParaRPr lang="en-US"/>
          </a:p>
        </p:txBody>
      </p:sp>
    </p:spTree>
    <p:extLst>
      <p:ext uri="{BB962C8B-B14F-4D97-AF65-F5344CB8AC3E}">
        <p14:creationId xmlns:p14="http://schemas.microsoft.com/office/powerpoint/2010/main" val="118551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a:t>
            </a:r>
          </a:p>
          <a:p>
            <a:r>
              <a:rPr lang="en-US" dirty="0"/>
              <a:t>- How the design mitigates the topography challenges</a:t>
            </a:r>
          </a:p>
          <a:p>
            <a:pPr marL="0" indent="0">
              <a:buFontTx/>
              <a:buNone/>
            </a:pPr>
            <a:r>
              <a:rPr lang="en-US" dirty="0"/>
              <a:t>- Overall program and building breakdown- unit number and type</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9</a:t>
            </a:fld>
            <a:endParaRPr lang="en-US"/>
          </a:p>
        </p:txBody>
      </p:sp>
    </p:spTree>
    <p:extLst>
      <p:ext uri="{BB962C8B-B14F-4D97-AF65-F5344CB8AC3E}">
        <p14:creationId xmlns:p14="http://schemas.microsoft.com/office/powerpoint/2010/main" val="80754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a:t>
            </a:r>
          </a:p>
          <a:p>
            <a:pPr marL="285750" indent="-285750" algn="l">
              <a:buFontTx/>
              <a:buChar char="-"/>
            </a:pPr>
            <a:r>
              <a:rPr lang="en-US" sz="1800" b="0" i="0" u="none" strike="noStrike" baseline="0" dirty="0">
                <a:solidFill>
                  <a:srgbClr val="000000"/>
                </a:solidFill>
                <a:latin typeface="Calibri" panose="020F0502020204030204" pitchFamily="34" charset="0"/>
              </a:rPr>
              <a:t>design is sensitive to the existing neighborhood fabric by mirroring the height and density of the community (neighborhood architecture exploration)</a:t>
            </a:r>
          </a:p>
          <a:p>
            <a:pPr marL="285750" indent="-285750" algn="l">
              <a:buFontTx/>
              <a:buChar char="-"/>
            </a:pPr>
            <a:r>
              <a:rPr lang="en-US" sz="1800" b="0" i="0" u="none" strike="noStrike" baseline="0" dirty="0">
                <a:solidFill>
                  <a:srgbClr val="000000"/>
                </a:solidFill>
                <a:latin typeface="Calibri" panose="020F0502020204030204" pitchFamily="34" charset="0"/>
              </a:rPr>
              <a:t>infilling the existing street grid in order to energizing the streets, improving the pedestrian experience, while maximizing the usable green space</a:t>
            </a:r>
          </a:p>
          <a:p>
            <a:pPr marL="285750" indent="-285750" algn="l">
              <a:buFontTx/>
              <a:buChar char="-"/>
            </a:pPr>
            <a:r>
              <a:rPr lang="en-US" sz="1800" b="0" i="0" u="none" strike="noStrike" baseline="0" dirty="0" err="1">
                <a:solidFill>
                  <a:srgbClr val="000000"/>
                </a:solidFill>
                <a:latin typeface="Calibri" panose="020F0502020204030204" pitchFamily="34" charset="0"/>
              </a:rPr>
              <a:t>anticipatated</a:t>
            </a:r>
            <a:r>
              <a:rPr lang="en-US" sz="1800" b="0" i="0" u="none" strike="noStrike" baseline="0" dirty="0">
                <a:solidFill>
                  <a:srgbClr val="000000"/>
                </a:solidFill>
                <a:latin typeface="Calibri" panose="020F0502020204030204" pitchFamily="34" charset="0"/>
              </a:rPr>
              <a:t> the exterior finish materials </a:t>
            </a:r>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11</a:t>
            </a:fld>
            <a:endParaRPr lang="en-US"/>
          </a:p>
        </p:txBody>
      </p:sp>
    </p:spTree>
    <p:extLst>
      <p:ext uri="{BB962C8B-B14F-4D97-AF65-F5344CB8AC3E}">
        <p14:creationId xmlns:p14="http://schemas.microsoft.com/office/powerpoint/2010/main" val="3270386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 Larger unit types and storage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scussion</a:t>
            </a:r>
            <a:r>
              <a:rPr lang="en-US" dirty="0"/>
              <a:t>: Architecture/ Building types</a:t>
            </a:r>
          </a:p>
        </p:txBody>
      </p:sp>
      <p:sp>
        <p:nvSpPr>
          <p:cNvPr id="4" name="Slide Number Placeholder 3"/>
          <p:cNvSpPr>
            <a:spLocks noGrp="1"/>
          </p:cNvSpPr>
          <p:nvPr>
            <p:ph type="sldNum" sz="quarter" idx="5"/>
          </p:nvPr>
        </p:nvSpPr>
        <p:spPr/>
        <p:txBody>
          <a:bodyPr/>
          <a:lstStyle/>
          <a:p>
            <a:fld id="{AA35BBA0-29DC-4F02-8B37-0B44AFEB5E85}" type="slidenum">
              <a:rPr lang="en-US" smtClean="0"/>
              <a:t>12</a:t>
            </a:fld>
            <a:endParaRPr lang="en-US"/>
          </a:p>
        </p:txBody>
      </p:sp>
    </p:spTree>
    <p:extLst>
      <p:ext uri="{BB962C8B-B14F-4D97-AF65-F5344CB8AC3E}">
        <p14:creationId xmlns:p14="http://schemas.microsoft.com/office/powerpoint/2010/main" val="982777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Architecture/ Building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Larger unit types and storage</a:t>
            </a:r>
          </a:p>
          <a:p>
            <a:endParaRPr lang="en-US" dirty="0"/>
          </a:p>
        </p:txBody>
      </p:sp>
      <p:sp>
        <p:nvSpPr>
          <p:cNvPr id="4" name="Slide Number Placeholder 3"/>
          <p:cNvSpPr>
            <a:spLocks noGrp="1"/>
          </p:cNvSpPr>
          <p:nvPr>
            <p:ph type="sldNum" sz="quarter" idx="5"/>
          </p:nvPr>
        </p:nvSpPr>
        <p:spPr/>
        <p:txBody>
          <a:bodyPr/>
          <a:lstStyle/>
          <a:p>
            <a:fld id="{AA35BBA0-29DC-4F02-8B37-0B44AFEB5E85}" type="slidenum">
              <a:rPr lang="en-US" smtClean="0"/>
              <a:t>13</a:t>
            </a:fld>
            <a:endParaRPr lang="en-US"/>
          </a:p>
        </p:txBody>
      </p:sp>
    </p:spTree>
    <p:extLst>
      <p:ext uri="{BB962C8B-B14F-4D97-AF65-F5344CB8AC3E}">
        <p14:creationId xmlns:p14="http://schemas.microsoft.com/office/powerpoint/2010/main" val="727708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65860" y="3118104"/>
            <a:ext cx="13213080" cy="21122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331720" y="5632704"/>
            <a:ext cx="1088136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rPr dirty="0"/>
              <a:t>CONCEPTUAL</a:t>
            </a:r>
            <a:r>
              <a:rPr spc="-30" dirty="0"/>
              <a:t> </a:t>
            </a:r>
            <a:r>
              <a:rPr dirty="0"/>
              <a:t>DESIGN</a:t>
            </a:r>
            <a:r>
              <a:rPr spc="-15" dirty="0"/>
              <a:t> </a:t>
            </a:r>
            <a:r>
              <a:rPr dirty="0"/>
              <a:t>SUBMISSION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6" name="Holder 6"/>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dirty="0"/>
          </a:p>
          <a:p>
            <a:pPr marL="12700">
              <a:lnSpc>
                <a:spcPct val="100000"/>
              </a:lnSpc>
              <a:spcBef>
                <a:spcPts val="95"/>
              </a:spcBef>
            </a:pPr>
            <a:r>
              <a:rPr sz="950" spc="-5" dirty="0"/>
              <a:t>1/32"</a:t>
            </a:r>
            <a:r>
              <a:rPr sz="950" spc="-55" dirty="0"/>
              <a:t> </a:t>
            </a:r>
            <a:r>
              <a:rPr sz="950" dirty="0"/>
              <a:t>=</a:t>
            </a:r>
            <a:r>
              <a:rPr sz="950" spc="-40" dirty="0"/>
              <a:t> </a:t>
            </a:r>
            <a:r>
              <a:rPr sz="950" dirty="0"/>
              <a:t>1'-0"</a:t>
            </a:r>
            <a:endParaRPr sz="950"/>
          </a:p>
          <a:p>
            <a:pPr marL="67310">
              <a:lnSpc>
                <a:spcPct val="100000"/>
              </a:lnSpc>
              <a:spcBef>
                <a:spcPts val="375"/>
              </a:spcBef>
            </a:pPr>
            <a:r>
              <a:rPr sz="950" spc="-5" dirty="0"/>
              <a:t>11/18/2021</a:t>
            </a:r>
            <a:endParaRPr sz="95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rgbClr val="2D467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rPr dirty="0"/>
              <a:t>CONCEPTUAL</a:t>
            </a:r>
            <a:r>
              <a:rPr spc="-30" dirty="0"/>
              <a:t> </a:t>
            </a:r>
            <a:r>
              <a:rPr dirty="0"/>
              <a:t>DESIGN</a:t>
            </a:r>
            <a:r>
              <a:rPr spc="-15" dirty="0"/>
              <a:t> </a:t>
            </a:r>
            <a:r>
              <a:rPr dirty="0"/>
              <a:t>SUBMISSION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6" name="Holder 6"/>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dirty="0"/>
          </a:p>
          <a:p>
            <a:pPr marL="12700">
              <a:lnSpc>
                <a:spcPct val="100000"/>
              </a:lnSpc>
              <a:spcBef>
                <a:spcPts val="95"/>
              </a:spcBef>
            </a:pPr>
            <a:r>
              <a:rPr sz="950" spc="-5" dirty="0"/>
              <a:t>1/32"</a:t>
            </a:r>
            <a:r>
              <a:rPr sz="950" spc="-55" dirty="0"/>
              <a:t> </a:t>
            </a:r>
            <a:r>
              <a:rPr sz="950" dirty="0"/>
              <a:t>=</a:t>
            </a:r>
            <a:r>
              <a:rPr sz="950" spc="-40" dirty="0"/>
              <a:t> </a:t>
            </a:r>
            <a:r>
              <a:rPr sz="950" dirty="0"/>
              <a:t>1'-0"</a:t>
            </a:r>
            <a:endParaRPr sz="950"/>
          </a:p>
          <a:p>
            <a:pPr marL="67310">
              <a:lnSpc>
                <a:spcPct val="100000"/>
              </a:lnSpc>
              <a:spcBef>
                <a:spcPts val="375"/>
              </a:spcBef>
            </a:pPr>
            <a:r>
              <a:rPr sz="950" spc="-5" dirty="0"/>
              <a:t>11/18/2021</a:t>
            </a:r>
            <a:endParaRPr sz="95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rgbClr val="2D4670"/>
                </a:solidFill>
                <a:latin typeface="Times New Roman"/>
                <a:cs typeface="Times New Roman"/>
              </a:defRPr>
            </a:lvl1pPr>
          </a:lstStyle>
          <a:p>
            <a:endParaRPr/>
          </a:p>
        </p:txBody>
      </p:sp>
      <p:sp>
        <p:nvSpPr>
          <p:cNvPr id="3" name="Holder 3"/>
          <p:cNvSpPr>
            <a:spLocks noGrp="1"/>
          </p:cNvSpPr>
          <p:nvPr>
            <p:ph sz="half" idx="2"/>
          </p:nvPr>
        </p:nvSpPr>
        <p:spPr>
          <a:xfrm>
            <a:off x="777240" y="2313432"/>
            <a:ext cx="6761988"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005572" y="2313432"/>
            <a:ext cx="6761988"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rPr dirty="0"/>
              <a:t>CONCEPTUAL</a:t>
            </a:r>
            <a:r>
              <a:rPr spc="-30" dirty="0"/>
              <a:t> </a:t>
            </a:r>
            <a:r>
              <a:rPr dirty="0"/>
              <a:t>DESIGN</a:t>
            </a:r>
            <a:r>
              <a:rPr spc="-15" dirty="0"/>
              <a:t> </a:t>
            </a:r>
            <a:r>
              <a:rPr dirty="0"/>
              <a:t>SUBMISSION</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7" name="Holder 7"/>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dirty="0"/>
          </a:p>
          <a:p>
            <a:pPr marL="12700">
              <a:lnSpc>
                <a:spcPct val="100000"/>
              </a:lnSpc>
              <a:spcBef>
                <a:spcPts val="95"/>
              </a:spcBef>
            </a:pPr>
            <a:r>
              <a:rPr sz="950" spc="-5" dirty="0"/>
              <a:t>1/32"</a:t>
            </a:r>
            <a:r>
              <a:rPr sz="950" spc="-55" dirty="0"/>
              <a:t> </a:t>
            </a:r>
            <a:r>
              <a:rPr sz="950" dirty="0"/>
              <a:t>=</a:t>
            </a:r>
            <a:r>
              <a:rPr sz="950" spc="-40" dirty="0"/>
              <a:t> </a:t>
            </a:r>
            <a:r>
              <a:rPr sz="950" dirty="0"/>
              <a:t>1'-0"</a:t>
            </a:r>
            <a:endParaRPr sz="950"/>
          </a:p>
          <a:p>
            <a:pPr marL="67310">
              <a:lnSpc>
                <a:spcPct val="100000"/>
              </a:lnSpc>
              <a:spcBef>
                <a:spcPts val="375"/>
              </a:spcBef>
            </a:pPr>
            <a:r>
              <a:rPr sz="950" spc="-5" dirty="0"/>
              <a:t>11/18/2021</a:t>
            </a:r>
            <a:endParaRPr sz="95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18222" y="1898154"/>
            <a:ext cx="13489095" cy="7442761"/>
          </a:xfrm>
          <a:prstGeom prst="rect">
            <a:avLst/>
          </a:prstGeom>
        </p:spPr>
      </p:pic>
      <p:pic>
        <p:nvPicPr>
          <p:cNvPr id="17" name="bg object 17"/>
          <p:cNvPicPr/>
          <p:nvPr/>
        </p:nvPicPr>
        <p:blipFill>
          <a:blip r:embed="rId3" cstate="print"/>
          <a:stretch>
            <a:fillRect/>
          </a:stretch>
        </p:blipFill>
        <p:spPr>
          <a:xfrm>
            <a:off x="14273023" y="8829882"/>
            <a:ext cx="813597" cy="813597"/>
          </a:xfrm>
          <a:prstGeom prst="rect">
            <a:avLst/>
          </a:prstGeom>
        </p:spPr>
      </p:pic>
      <p:sp>
        <p:nvSpPr>
          <p:cNvPr id="2" name="Holder 2"/>
          <p:cNvSpPr>
            <a:spLocks noGrp="1"/>
          </p:cNvSpPr>
          <p:nvPr>
            <p:ph type="title"/>
          </p:nvPr>
        </p:nvSpPr>
        <p:spPr/>
        <p:txBody>
          <a:bodyPr lIns="0" tIns="0" rIns="0" bIns="0"/>
          <a:lstStyle>
            <a:lvl1pPr>
              <a:defRPr sz="1600" b="0" i="0">
                <a:solidFill>
                  <a:srgbClr val="2D467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rPr dirty="0"/>
              <a:t>CONCEPTUAL</a:t>
            </a:r>
            <a:r>
              <a:rPr spc="-30" dirty="0"/>
              <a:t> </a:t>
            </a:r>
            <a:r>
              <a:rPr dirty="0"/>
              <a:t>DESIGN</a:t>
            </a:r>
            <a:r>
              <a:rPr spc="-15" dirty="0"/>
              <a:t> </a:t>
            </a:r>
            <a:r>
              <a:rPr dirty="0"/>
              <a:t>SUBMISSION</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5" name="Holder 5"/>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dirty="0"/>
          </a:p>
          <a:p>
            <a:pPr marL="12700">
              <a:lnSpc>
                <a:spcPct val="100000"/>
              </a:lnSpc>
              <a:spcBef>
                <a:spcPts val="95"/>
              </a:spcBef>
            </a:pPr>
            <a:r>
              <a:rPr sz="950" spc="-5" dirty="0"/>
              <a:t>1/32"</a:t>
            </a:r>
            <a:r>
              <a:rPr sz="950" spc="-55" dirty="0"/>
              <a:t> </a:t>
            </a:r>
            <a:r>
              <a:rPr sz="950" dirty="0"/>
              <a:t>=</a:t>
            </a:r>
            <a:r>
              <a:rPr sz="950" spc="-40" dirty="0"/>
              <a:t> </a:t>
            </a:r>
            <a:r>
              <a:rPr sz="950" dirty="0"/>
              <a:t>1'-0"</a:t>
            </a:r>
            <a:endParaRPr sz="950"/>
          </a:p>
          <a:p>
            <a:pPr marL="67310">
              <a:lnSpc>
                <a:spcPct val="100000"/>
              </a:lnSpc>
              <a:spcBef>
                <a:spcPts val="375"/>
              </a:spcBef>
            </a:pPr>
            <a:r>
              <a:rPr sz="950" spc="-5" dirty="0"/>
              <a:t>11/18/2021</a:t>
            </a:r>
            <a:endParaRPr sz="95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rPr dirty="0"/>
              <a:t>CONCEPTUAL</a:t>
            </a:r>
            <a:r>
              <a:rPr spc="-30" dirty="0"/>
              <a:t> </a:t>
            </a:r>
            <a:r>
              <a:rPr dirty="0"/>
              <a:t>DESIGN</a:t>
            </a:r>
            <a:r>
              <a:rPr spc="-15" dirty="0"/>
              <a:t> </a:t>
            </a:r>
            <a:r>
              <a:rPr dirty="0"/>
              <a:t>SUBMISSION</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4" name="Holder 4"/>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dirty="0"/>
          </a:p>
          <a:p>
            <a:pPr marL="12700">
              <a:lnSpc>
                <a:spcPct val="100000"/>
              </a:lnSpc>
              <a:spcBef>
                <a:spcPts val="95"/>
              </a:spcBef>
            </a:pPr>
            <a:r>
              <a:rPr sz="950" spc="-5" dirty="0"/>
              <a:t>1/32"</a:t>
            </a:r>
            <a:r>
              <a:rPr sz="950" spc="-55" dirty="0"/>
              <a:t> </a:t>
            </a:r>
            <a:r>
              <a:rPr sz="950" dirty="0"/>
              <a:t>=</a:t>
            </a:r>
            <a:r>
              <a:rPr sz="950" spc="-40" dirty="0"/>
              <a:t> </a:t>
            </a:r>
            <a:r>
              <a:rPr sz="950" dirty="0"/>
              <a:t>1'-0"</a:t>
            </a:r>
            <a:endParaRPr sz="950"/>
          </a:p>
          <a:p>
            <a:pPr marL="67310">
              <a:lnSpc>
                <a:spcPct val="100000"/>
              </a:lnSpc>
              <a:spcBef>
                <a:spcPts val="375"/>
              </a:spcBef>
            </a:pPr>
            <a:r>
              <a:rPr sz="950" spc="-5" dirty="0"/>
              <a:t>11/18/2021</a:t>
            </a:r>
            <a:endParaRPr sz="95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94747" y="1196974"/>
            <a:ext cx="361314" cy="395605"/>
          </a:xfrm>
          <a:prstGeom prst="rect">
            <a:avLst/>
          </a:prstGeom>
        </p:spPr>
        <p:txBody>
          <a:bodyPr wrap="square" lIns="0" tIns="0" rIns="0" bIns="0">
            <a:spAutoFit/>
          </a:bodyPr>
          <a:lstStyle>
            <a:lvl1pPr>
              <a:defRPr sz="1600" b="0" i="0">
                <a:solidFill>
                  <a:srgbClr val="2D4670"/>
                </a:solidFill>
                <a:latin typeface="Times New Roman"/>
                <a:cs typeface="Times New Roman"/>
              </a:defRPr>
            </a:lvl1pPr>
          </a:lstStyle>
          <a:p>
            <a:endParaRPr/>
          </a:p>
        </p:txBody>
      </p:sp>
      <p:sp>
        <p:nvSpPr>
          <p:cNvPr id="3" name="Holder 3"/>
          <p:cNvSpPr>
            <a:spLocks noGrp="1"/>
          </p:cNvSpPr>
          <p:nvPr>
            <p:ph type="body" idx="1"/>
          </p:nvPr>
        </p:nvSpPr>
        <p:spPr>
          <a:xfrm>
            <a:off x="777240" y="2313432"/>
            <a:ext cx="13990320"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729472" y="9636576"/>
            <a:ext cx="2150745" cy="161925"/>
          </a:xfrm>
          <a:prstGeom prst="rect">
            <a:avLst/>
          </a:prstGeom>
        </p:spPr>
        <p:txBody>
          <a:bodyPr wrap="square" lIns="0" tIns="0" rIns="0" bIns="0">
            <a:spAutoFit/>
          </a:bodyPr>
          <a:lstStyle>
            <a:lvl1pPr>
              <a:defRPr sz="950" b="0" i="0">
                <a:solidFill>
                  <a:schemeClr val="tx1"/>
                </a:solidFill>
                <a:latin typeface="Arial"/>
                <a:cs typeface="Arial"/>
              </a:defRPr>
            </a:lvl1pPr>
          </a:lstStyle>
          <a:p>
            <a:pPr marL="12700">
              <a:lnSpc>
                <a:spcPct val="100000"/>
              </a:lnSpc>
              <a:spcBef>
                <a:spcPts val="20"/>
              </a:spcBef>
            </a:pPr>
            <a:r>
              <a:rPr dirty="0"/>
              <a:t>CONCEPTUAL</a:t>
            </a:r>
            <a:r>
              <a:rPr spc="-30" dirty="0"/>
              <a:t> </a:t>
            </a:r>
            <a:r>
              <a:rPr dirty="0"/>
              <a:t>DESIGN</a:t>
            </a:r>
            <a:r>
              <a:rPr spc="-15" dirty="0"/>
              <a:t> </a:t>
            </a:r>
            <a:r>
              <a:rPr dirty="0"/>
              <a:t>SUBMISSION</a:t>
            </a:r>
          </a:p>
        </p:txBody>
      </p:sp>
      <p:sp>
        <p:nvSpPr>
          <p:cNvPr id="5" name="Holder 5"/>
          <p:cNvSpPr>
            <a:spLocks noGrp="1"/>
          </p:cNvSpPr>
          <p:nvPr>
            <p:ph type="dt" sz="half" idx="6"/>
          </p:nvPr>
        </p:nvSpPr>
        <p:spPr>
          <a:xfrm>
            <a:off x="777240" y="9354312"/>
            <a:ext cx="3575304"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6" name="Holder 6"/>
          <p:cNvSpPr>
            <a:spLocks noGrp="1"/>
          </p:cNvSpPr>
          <p:nvPr>
            <p:ph type="sldNum" sz="quarter" idx="7"/>
          </p:nvPr>
        </p:nvSpPr>
        <p:spPr>
          <a:xfrm>
            <a:off x="14419574" y="9164492"/>
            <a:ext cx="719455" cy="643254"/>
          </a:xfrm>
          <a:prstGeom prst="rect">
            <a:avLst/>
          </a:prstGeom>
        </p:spPr>
        <p:txBody>
          <a:bodyPr wrap="square" lIns="0" tIns="0" rIns="0" bIns="0">
            <a:spAutoFit/>
          </a:bodyPr>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dirty="0"/>
          </a:p>
          <a:p>
            <a:pPr marL="12700">
              <a:lnSpc>
                <a:spcPct val="100000"/>
              </a:lnSpc>
              <a:spcBef>
                <a:spcPts val="95"/>
              </a:spcBef>
            </a:pPr>
            <a:r>
              <a:rPr sz="950" spc="-5" dirty="0"/>
              <a:t>1/32"</a:t>
            </a:r>
            <a:r>
              <a:rPr sz="950" spc="-55" dirty="0"/>
              <a:t> </a:t>
            </a:r>
            <a:r>
              <a:rPr sz="950" dirty="0"/>
              <a:t>=</a:t>
            </a:r>
            <a:r>
              <a:rPr sz="950" spc="-40" dirty="0"/>
              <a:t> </a:t>
            </a:r>
            <a:r>
              <a:rPr sz="950" dirty="0"/>
              <a:t>1'-0"</a:t>
            </a:r>
            <a:endParaRPr sz="950"/>
          </a:p>
          <a:p>
            <a:pPr marL="67310">
              <a:lnSpc>
                <a:spcPct val="100000"/>
              </a:lnSpc>
              <a:spcBef>
                <a:spcPts val="375"/>
              </a:spcBef>
            </a:pPr>
            <a:r>
              <a:rPr sz="950" spc="-5" dirty="0"/>
              <a:t>11/18/2021</a:t>
            </a:r>
            <a:endParaRPr sz="95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6388100"/>
            <a:ext cx="14686280" cy="756920"/>
          </a:xfrm>
          <a:prstGeom prst="rect">
            <a:avLst/>
          </a:prstGeom>
        </p:spPr>
        <p:txBody>
          <a:bodyPr vert="horz" wrap="square" lIns="0" tIns="12700" rIns="0" bIns="0" rtlCol="0">
            <a:spAutoFit/>
          </a:bodyPr>
          <a:lstStyle/>
          <a:p>
            <a:pPr marL="12700">
              <a:lnSpc>
                <a:spcPct val="100000"/>
              </a:lnSpc>
              <a:spcBef>
                <a:spcPts val="100"/>
              </a:spcBef>
              <a:tabLst>
                <a:tab pos="14458315" algn="l"/>
              </a:tabLst>
            </a:pPr>
            <a:r>
              <a:rPr lang="en-US" sz="4800" b="1" spc="-35" dirty="0">
                <a:solidFill>
                  <a:srgbClr val="2C2825"/>
                </a:solidFill>
                <a:latin typeface="Acumin Pro Black"/>
                <a:cs typeface="Acumin Pro Black"/>
              </a:rPr>
              <a:t>B</a:t>
            </a:r>
            <a:r>
              <a:rPr lang="en-US" sz="4800" b="1" spc="-5" dirty="0">
                <a:solidFill>
                  <a:srgbClr val="2C2825"/>
                </a:solidFill>
                <a:latin typeface="Acumin Pro Black"/>
                <a:cs typeface="Acumin Pro Black"/>
              </a:rPr>
              <a:t>ED</a:t>
            </a:r>
            <a:r>
              <a:rPr lang="en-US" sz="4800" b="1" spc="50" dirty="0">
                <a:solidFill>
                  <a:srgbClr val="2C2825"/>
                </a:solidFill>
                <a:latin typeface="Acumin Pro Black"/>
                <a:cs typeface="Acumin Pro Black"/>
              </a:rPr>
              <a:t>F</a:t>
            </a:r>
            <a:r>
              <a:rPr lang="en-US" sz="4800" b="1" spc="-5" dirty="0">
                <a:solidFill>
                  <a:srgbClr val="2C2825"/>
                </a:solidFill>
                <a:latin typeface="Acumin Pro Black"/>
                <a:cs typeface="Acumin Pro Black"/>
              </a:rPr>
              <a:t>OR</a:t>
            </a:r>
            <a:r>
              <a:rPr lang="en-US" sz="4800" b="1" dirty="0">
                <a:solidFill>
                  <a:srgbClr val="2C2825"/>
                </a:solidFill>
                <a:latin typeface="Acumin Pro Black"/>
                <a:cs typeface="Acumin Pro Black"/>
              </a:rPr>
              <a:t>D</a:t>
            </a:r>
            <a:r>
              <a:rPr lang="en-US" sz="4800" b="1" spc="-5" dirty="0">
                <a:solidFill>
                  <a:srgbClr val="2C2825"/>
                </a:solidFill>
                <a:latin typeface="Acumin Pro Black"/>
                <a:cs typeface="Acumin Pro Black"/>
              </a:rPr>
              <a:t> </a:t>
            </a:r>
            <a:r>
              <a:rPr lang="en-US" sz="4800" b="1" spc="-45" dirty="0">
                <a:solidFill>
                  <a:srgbClr val="2C2825"/>
                </a:solidFill>
                <a:latin typeface="Acumin Pro Black"/>
                <a:cs typeface="Acumin Pro Black"/>
              </a:rPr>
              <a:t>D</a:t>
            </a:r>
            <a:r>
              <a:rPr lang="en-US" sz="4800" b="1" spc="-30" dirty="0">
                <a:solidFill>
                  <a:srgbClr val="2C2825"/>
                </a:solidFill>
                <a:latin typeface="Acumin Pro Black"/>
                <a:cs typeface="Acumin Pro Black"/>
              </a:rPr>
              <a:t>W</a:t>
            </a:r>
            <a:r>
              <a:rPr lang="en-US" sz="4800" b="1" spc="-5" dirty="0">
                <a:solidFill>
                  <a:srgbClr val="2C2825"/>
                </a:solidFill>
                <a:latin typeface="Acumin Pro Black"/>
                <a:cs typeface="Acumin Pro Black"/>
              </a:rPr>
              <a:t>ELLIN</a:t>
            </a:r>
            <a:r>
              <a:rPr lang="en-US" sz="4800" b="1" spc="25" dirty="0">
                <a:solidFill>
                  <a:srgbClr val="2C2825"/>
                </a:solidFill>
                <a:latin typeface="Acumin Pro Black"/>
                <a:cs typeface="Acumin Pro Black"/>
              </a:rPr>
              <a:t>G</a:t>
            </a:r>
            <a:r>
              <a:rPr lang="en-US" sz="4800" b="1" dirty="0">
                <a:solidFill>
                  <a:srgbClr val="2C2825"/>
                </a:solidFill>
                <a:latin typeface="Acumin Pro Black"/>
                <a:cs typeface="Acumin Pro Black"/>
              </a:rPr>
              <a:t>S REDEVELOPMENT</a:t>
            </a:r>
            <a:r>
              <a:rPr lang="en-US" sz="4800" b="1" spc="-5" dirty="0">
                <a:solidFill>
                  <a:srgbClr val="2C2825"/>
                </a:solidFill>
                <a:latin typeface="Acumin Pro Black"/>
                <a:cs typeface="Acumin Pro Black"/>
              </a:rPr>
              <a:t> </a:t>
            </a:r>
            <a:r>
              <a:rPr lang="en-US" sz="4800" b="1" spc="-45" dirty="0">
                <a:solidFill>
                  <a:srgbClr val="2C2825"/>
                </a:solidFill>
                <a:latin typeface="Acumin Pro Black"/>
              </a:rPr>
              <a:t>PHASE II</a:t>
            </a:r>
            <a:r>
              <a:rPr sz="4800" b="0" dirty="0">
                <a:solidFill>
                  <a:srgbClr val="2C2825"/>
                </a:solidFill>
                <a:latin typeface="Acumin Pro Light"/>
                <a:cs typeface="Acumin Pro Light"/>
              </a:rPr>
              <a:t>	</a:t>
            </a:r>
            <a:endParaRPr sz="4800" dirty="0">
              <a:latin typeface="Acumin Pro Light"/>
              <a:cs typeface="Acumin Pro Light"/>
            </a:endParaRPr>
          </a:p>
        </p:txBody>
      </p:sp>
      <p:pic>
        <p:nvPicPr>
          <p:cNvPr id="3" name="object 3"/>
          <p:cNvPicPr/>
          <p:nvPr/>
        </p:nvPicPr>
        <p:blipFill>
          <a:blip r:embed="rId2" cstate="print"/>
          <a:stretch>
            <a:fillRect/>
          </a:stretch>
        </p:blipFill>
        <p:spPr>
          <a:xfrm>
            <a:off x="380" y="0"/>
            <a:ext cx="15544419" cy="6035040"/>
          </a:xfrm>
          <a:prstGeom prst="rect">
            <a:avLst/>
          </a:prstGeom>
        </p:spPr>
      </p:pic>
      <p:sp>
        <p:nvSpPr>
          <p:cNvPr id="4" name="object 4"/>
          <p:cNvSpPr txBox="1"/>
          <p:nvPr/>
        </p:nvSpPr>
        <p:spPr>
          <a:xfrm>
            <a:off x="533400" y="7112000"/>
            <a:ext cx="5377815" cy="436880"/>
          </a:xfrm>
          <a:prstGeom prst="rect">
            <a:avLst/>
          </a:prstGeom>
        </p:spPr>
        <p:txBody>
          <a:bodyPr vert="horz" wrap="square" lIns="0" tIns="12700" rIns="0" bIns="0" rtlCol="0">
            <a:spAutoFit/>
          </a:bodyPr>
          <a:lstStyle/>
          <a:p>
            <a:pPr marL="12700">
              <a:lnSpc>
                <a:spcPct val="100000"/>
              </a:lnSpc>
              <a:spcBef>
                <a:spcPts val="100"/>
              </a:spcBef>
            </a:pPr>
            <a:r>
              <a:rPr lang="en-US" sz="2700" b="0" dirty="0">
                <a:solidFill>
                  <a:srgbClr val="2C2825"/>
                </a:solidFill>
                <a:latin typeface="Acumin Pro Light"/>
                <a:cs typeface="Acumin Pro Light"/>
              </a:rPr>
              <a:t>FRANCIS STREET </a:t>
            </a:r>
            <a:r>
              <a:rPr sz="2700" b="0" dirty="0">
                <a:solidFill>
                  <a:srgbClr val="2C2825"/>
                </a:solidFill>
                <a:latin typeface="Acumin Pro Light"/>
                <a:cs typeface="Acumin Pro Light"/>
              </a:rPr>
              <a:t>REDEVELOPMENT</a:t>
            </a:r>
            <a:endParaRPr sz="2700" dirty="0">
              <a:latin typeface="Acumin Pro Light"/>
              <a:cs typeface="Acumin Pro Light"/>
            </a:endParaRPr>
          </a:p>
        </p:txBody>
      </p:sp>
      <p:sp>
        <p:nvSpPr>
          <p:cNvPr id="5" name="object 5"/>
          <p:cNvSpPr txBox="1"/>
          <p:nvPr/>
        </p:nvSpPr>
        <p:spPr>
          <a:xfrm>
            <a:off x="472362" y="7646352"/>
            <a:ext cx="5776038" cy="1257395"/>
          </a:xfrm>
          <a:prstGeom prst="rect">
            <a:avLst/>
          </a:prstGeom>
        </p:spPr>
        <p:txBody>
          <a:bodyPr vert="horz" wrap="square" lIns="0" tIns="89535" rIns="0" bIns="0" rtlCol="0">
            <a:spAutoFit/>
          </a:bodyPr>
          <a:lstStyle/>
          <a:p>
            <a:pPr marL="12700">
              <a:lnSpc>
                <a:spcPct val="100000"/>
              </a:lnSpc>
              <a:spcBef>
                <a:spcPts val="705"/>
              </a:spcBef>
            </a:pPr>
            <a:r>
              <a:rPr sz="2700" b="0" spc="10" dirty="0">
                <a:solidFill>
                  <a:srgbClr val="2C2825"/>
                </a:solidFill>
                <a:latin typeface="Acumin Pro Light"/>
                <a:cs typeface="Acumin Pro Light"/>
              </a:rPr>
              <a:t>PITTSBURGH,</a:t>
            </a:r>
            <a:r>
              <a:rPr sz="2700" b="0" spc="-40" dirty="0">
                <a:solidFill>
                  <a:srgbClr val="2C2825"/>
                </a:solidFill>
                <a:latin typeface="Acumin Pro Light"/>
                <a:cs typeface="Acumin Pro Light"/>
              </a:rPr>
              <a:t> </a:t>
            </a:r>
            <a:r>
              <a:rPr sz="2700" b="0" spc="-100" dirty="0">
                <a:solidFill>
                  <a:srgbClr val="2C2825"/>
                </a:solidFill>
                <a:latin typeface="Acumin Pro Light"/>
                <a:cs typeface="Acumin Pro Light"/>
              </a:rPr>
              <a:t>PA</a:t>
            </a:r>
            <a:endParaRPr sz="2700" dirty="0">
              <a:latin typeface="Acumin Pro Light"/>
              <a:cs typeface="Acumin Pro Light"/>
            </a:endParaRPr>
          </a:p>
          <a:p>
            <a:pPr marL="12700">
              <a:lnSpc>
                <a:spcPct val="100000"/>
              </a:lnSpc>
              <a:spcBef>
                <a:spcPts val="560"/>
              </a:spcBef>
            </a:pPr>
            <a:r>
              <a:rPr sz="2500" b="1" dirty="0">
                <a:solidFill>
                  <a:srgbClr val="2C2825"/>
                </a:solidFill>
                <a:latin typeface="Acumin Pro Black"/>
                <a:cs typeface="Acumin Pro Black"/>
              </a:rPr>
              <a:t>D</a:t>
            </a:r>
            <a:r>
              <a:rPr lang="en-US" sz="2500" b="1" dirty="0">
                <a:solidFill>
                  <a:srgbClr val="2C2825"/>
                </a:solidFill>
                <a:latin typeface="Acumin Pro Black"/>
                <a:cs typeface="Acumin Pro Black"/>
              </a:rPr>
              <a:t>ESIGN </a:t>
            </a:r>
            <a:r>
              <a:rPr sz="2500" b="1" dirty="0">
                <a:solidFill>
                  <a:srgbClr val="2C2825"/>
                </a:solidFill>
                <a:latin typeface="Acumin Pro Black"/>
                <a:cs typeface="Acumin Pro Black"/>
              </a:rPr>
              <a:t>R</a:t>
            </a:r>
            <a:r>
              <a:rPr lang="en-US" sz="2500" b="1" dirty="0">
                <a:solidFill>
                  <a:srgbClr val="2C2825"/>
                </a:solidFill>
                <a:latin typeface="Acumin Pro Black"/>
                <a:cs typeface="Acumin Pro Black"/>
              </a:rPr>
              <a:t>EVIEW </a:t>
            </a:r>
            <a:r>
              <a:rPr sz="2500" b="1" dirty="0">
                <a:solidFill>
                  <a:srgbClr val="2C2825"/>
                </a:solidFill>
                <a:latin typeface="Acumin Pro Black"/>
                <a:cs typeface="Acumin Pro Black"/>
              </a:rPr>
              <a:t>P</a:t>
            </a:r>
            <a:r>
              <a:rPr lang="en-US" sz="2500" b="1" dirty="0">
                <a:solidFill>
                  <a:srgbClr val="2C2825"/>
                </a:solidFill>
                <a:latin typeface="Acumin Pro Black"/>
                <a:cs typeface="Acumin Pro Black"/>
              </a:rPr>
              <a:t>ANEL</a:t>
            </a:r>
            <a:r>
              <a:rPr sz="2500" b="1" spc="-45" dirty="0">
                <a:solidFill>
                  <a:srgbClr val="2C2825"/>
                </a:solidFill>
                <a:latin typeface="Acumin Pro Black"/>
                <a:cs typeface="Acumin Pro Black"/>
              </a:rPr>
              <a:t> </a:t>
            </a:r>
            <a:r>
              <a:rPr sz="2500" b="1" spc="-35" dirty="0">
                <a:solidFill>
                  <a:srgbClr val="2C2825"/>
                </a:solidFill>
                <a:latin typeface="Acumin Pro Black"/>
                <a:cs typeface="Acumin Pro Black"/>
              </a:rPr>
              <a:t>PRESENTATION</a:t>
            </a:r>
            <a:endParaRPr sz="2500" dirty="0">
              <a:latin typeface="Acumin Pro Black"/>
              <a:cs typeface="Acumin Pro Black"/>
            </a:endParaRPr>
          </a:p>
          <a:p>
            <a:pPr marL="12700">
              <a:lnSpc>
                <a:spcPct val="100000"/>
              </a:lnSpc>
              <a:spcBef>
                <a:spcPts val="100"/>
              </a:spcBef>
            </a:pPr>
            <a:r>
              <a:rPr lang="en-US" sz="1800" dirty="0">
                <a:solidFill>
                  <a:srgbClr val="2C2825"/>
                </a:solidFill>
                <a:latin typeface="Acumin Pro"/>
                <a:cs typeface="Acumin Pro"/>
              </a:rPr>
              <a:t>NOVEMBER 8,</a:t>
            </a:r>
            <a:r>
              <a:rPr sz="1800" spc="-25" dirty="0">
                <a:solidFill>
                  <a:srgbClr val="2C2825"/>
                </a:solidFill>
                <a:latin typeface="Acumin Pro"/>
                <a:cs typeface="Acumin Pro"/>
              </a:rPr>
              <a:t> </a:t>
            </a:r>
            <a:r>
              <a:rPr sz="1800" spc="10" dirty="0">
                <a:solidFill>
                  <a:srgbClr val="2C2825"/>
                </a:solidFill>
                <a:latin typeface="Acumin Pro"/>
                <a:cs typeface="Acumin Pro"/>
              </a:rPr>
              <a:t>2022</a:t>
            </a:r>
            <a:endParaRPr sz="1800" dirty="0">
              <a:latin typeface="Acumin Pro"/>
              <a:cs typeface="Acumin Pro"/>
            </a:endParaRPr>
          </a:p>
        </p:txBody>
      </p:sp>
      <p:pic>
        <p:nvPicPr>
          <p:cNvPr id="7" name="Picture 6" descr="An aerial view of a land plot&#10;&#10;Description automatically generated">
            <a:extLst>
              <a:ext uri="{FF2B5EF4-FFF2-40B4-BE49-F238E27FC236}">
                <a16:creationId xmlns:a16="http://schemas.microsoft.com/office/drawing/2014/main" id="{64BF8A84-A1D2-82B9-1CF1-D8181DD1A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a building&#10;&#10;Description automatically generated">
            <a:extLst>
              <a:ext uri="{FF2B5EF4-FFF2-40B4-BE49-F238E27FC236}">
                <a16:creationId xmlns:a16="http://schemas.microsoft.com/office/drawing/2014/main" id="{AF4B1BFC-4D95-F746-BDE4-B38EA5C05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 y="0"/>
            <a:ext cx="15535446" cy="10058400"/>
          </a:xfrm>
          <a:prstGeom prst="rect">
            <a:avLst/>
          </a:prstGeom>
        </p:spPr>
      </p:pic>
    </p:spTree>
    <p:extLst>
      <p:ext uri="{BB962C8B-B14F-4D97-AF65-F5344CB8AC3E}">
        <p14:creationId xmlns:p14="http://schemas.microsoft.com/office/powerpoint/2010/main" val="282034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map of a building&#10;&#10;Description automatically generated">
            <a:extLst>
              <a:ext uri="{FF2B5EF4-FFF2-40B4-BE49-F238E27FC236}">
                <a16:creationId xmlns:a16="http://schemas.microsoft.com/office/drawing/2014/main" id="{672266C1-F4B5-B18C-043C-2856FB614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 y="0"/>
            <a:ext cx="15535446" cy="10058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two-story apartment building plans&#10;&#10;Description automatically generated with medium confidence">
            <a:extLst>
              <a:ext uri="{FF2B5EF4-FFF2-40B4-BE49-F238E27FC236}">
                <a16:creationId xmlns:a16="http://schemas.microsoft.com/office/drawing/2014/main" id="{76C6198A-172E-65C7-6F9C-410199653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up of several buildings&#10;&#10;Description automatically generated">
            <a:extLst>
              <a:ext uri="{FF2B5EF4-FFF2-40B4-BE49-F238E27FC236}">
                <a16:creationId xmlns:a16="http://schemas.microsoft.com/office/drawing/2014/main" id="{C9031507-74B1-2E3A-0EC1-50FF4E7B5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house plan with a car and a parking lot&#10;&#10;Description automatically generated with medium confidence">
            <a:extLst>
              <a:ext uri="{FF2B5EF4-FFF2-40B4-BE49-F238E27FC236}">
                <a16:creationId xmlns:a16="http://schemas.microsoft.com/office/drawing/2014/main" id="{50C7E85B-7F19-5952-D321-7D00BD942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row of houses with different levels&#10;&#10;Description automatically generated with medium confidence">
            <a:extLst>
              <a:ext uri="{FF2B5EF4-FFF2-40B4-BE49-F238E27FC236}">
                <a16:creationId xmlns:a16="http://schemas.microsoft.com/office/drawing/2014/main" id="{71D2995C-8188-8F5E-AC9D-769DA6B2F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map of a site plan&#10;&#10;Description automatically generated">
            <a:extLst>
              <a:ext uri="{FF2B5EF4-FFF2-40B4-BE49-F238E27FC236}">
                <a16:creationId xmlns:a16="http://schemas.microsoft.com/office/drawing/2014/main" id="{8FBE1F20-78C9-9930-DE62-7198FDF76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drawing of a street with buildings and cars&#10;&#10;Description automatically generated">
            <a:extLst>
              <a:ext uri="{FF2B5EF4-FFF2-40B4-BE49-F238E27FC236}">
                <a16:creationId xmlns:a16="http://schemas.microsoft.com/office/drawing/2014/main" id="{6208655F-38CD-909B-3052-5259AF3C1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4273023" y="8829881"/>
            <a:ext cx="813597" cy="813597"/>
          </a:xfrm>
          <a:prstGeom prst="rect">
            <a:avLst/>
          </a:prstGeom>
        </p:spPr>
      </p:pic>
      <p:sp>
        <p:nvSpPr>
          <p:cNvPr id="3" name="object 3"/>
          <p:cNvSpPr txBox="1"/>
          <p:nvPr/>
        </p:nvSpPr>
        <p:spPr>
          <a:xfrm>
            <a:off x="10502900" y="1398897"/>
            <a:ext cx="4279900" cy="5488169"/>
          </a:xfrm>
          <a:prstGeom prst="rect">
            <a:avLst/>
          </a:prstGeom>
        </p:spPr>
        <p:txBody>
          <a:bodyPr vert="horz" wrap="square" lIns="0" tIns="68580" rIns="0" bIns="0" rtlCol="0">
            <a:spAutoFit/>
          </a:bodyPr>
          <a:lstStyle/>
          <a:p>
            <a:pPr marL="241300" indent="-228600">
              <a:lnSpc>
                <a:spcPct val="100000"/>
              </a:lnSpc>
              <a:spcBef>
                <a:spcPts val="540"/>
              </a:spcBef>
              <a:buChar char="•"/>
              <a:tabLst>
                <a:tab pos="240665" algn="l"/>
                <a:tab pos="241300" algn="l"/>
              </a:tabLst>
            </a:pPr>
            <a:r>
              <a:rPr sz="2200" spc="-5" dirty="0">
                <a:solidFill>
                  <a:srgbClr val="231F20"/>
                </a:solidFill>
                <a:latin typeface="Acumin Pro"/>
                <a:cs typeface="Acumin Pro"/>
              </a:rPr>
              <a:t>ENERGY </a:t>
            </a:r>
            <a:r>
              <a:rPr sz="2200" spc="-45" dirty="0">
                <a:solidFill>
                  <a:srgbClr val="231F20"/>
                </a:solidFill>
                <a:latin typeface="Acumin Pro"/>
                <a:cs typeface="Acumin Pro"/>
              </a:rPr>
              <a:t>STAR</a:t>
            </a:r>
            <a:r>
              <a:rPr sz="2200" dirty="0">
                <a:solidFill>
                  <a:srgbClr val="231F20"/>
                </a:solidFill>
                <a:latin typeface="Acumin Pro"/>
                <a:cs typeface="Acumin Pro"/>
              </a:rPr>
              <a:t> </a:t>
            </a:r>
            <a:r>
              <a:rPr sz="2200" spc="-30" dirty="0">
                <a:solidFill>
                  <a:srgbClr val="231F20"/>
                </a:solidFill>
                <a:latin typeface="Acumin Pro"/>
                <a:cs typeface="Acumin Pro"/>
              </a:rPr>
              <a:t>RATED</a:t>
            </a:r>
            <a:r>
              <a:rPr sz="2200" dirty="0">
                <a:solidFill>
                  <a:srgbClr val="231F20"/>
                </a:solidFill>
                <a:latin typeface="Acumin Pro"/>
                <a:cs typeface="Acumin Pro"/>
              </a:rPr>
              <a:t> </a:t>
            </a:r>
            <a:r>
              <a:rPr sz="2200" spc="-10" dirty="0">
                <a:solidFill>
                  <a:srgbClr val="231F20"/>
                </a:solidFill>
                <a:latin typeface="Acumin Pro"/>
                <a:cs typeface="Acumin Pro"/>
              </a:rPr>
              <a:t>APPLIANCES</a:t>
            </a:r>
            <a:endParaRPr sz="2200" dirty="0">
              <a:latin typeface="Acumin Pro"/>
              <a:cs typeface="Acumin Pro"/>
            </a:endParaRPr>
          </a:p>
          <a:p>
            <a:pPr marL="241300" marR="386080" indent="-228600">
              <a:lnSpc>
                <a:spcPct val="120400"/>
              </a:lnSpc>
              <a:buChar char="•"/>
              <a:tabLst>
                <a:tab pos="240665" algn="l"/>
                <a:tab pos="241300" algn="l"/>
              </a:tabLst>
            </a:pPr>
            <a:r>
              <a:rPr sz="2200" dirty="0">
                <a:solidFill>
                  <a:srgbClr val="231F20"/>
                </a:solidFill>
                <a:latin typeface="Acumin Pro"/>
                <a:cs typeface="Acumin Pro"/>
              </a:rPr>
              <a:t>HIGH EFFICIENCY </a:t>
            </a:r>
            <a:r>
              <a:rPr sz="2200" spc="-15" dirty="0">
                <a:solidFill>
                  <a:srgbClr val="231F20"/>
                </a:solidFill>
                <a:latin typeface="Acumin Pro"/>
                <a:cs typeface="Acumin Pro"/>
              </a:rPr>
              <a:t>HEATING </a:t>
            </a:r>
            <a:r>
              <a:rPr sz="2200" dirty="0">
                <a:solidFill>
                  <a:srgbClr val="231F20"/>
                </a:solidFill>
                <a:latin typeface="Acumin Pro"/>
                <a:cs typeface="Acumin Pro"/>
              </a:rPr>
              <a:t>AND </a:t>
            </a:r>
            <a:r>
              <a:rPr sz="2200" spc="5" dirty="0">
                <a:solidFill>
                  <a:srgbClr val="231F20"/>
                </a:solidFill>
                <a:latin typeface="Acumin Pro"/>
                <a:cs typeface="Acumin Pro"/>
              </a:rPr>
              <a:t> </a:t>
            </a:r>
            <a:r>
              <a:rPr sz="2200" dirty="0">
                <a:solidFill>
                  <a:srgbClr val="231F20"/>
                </a:solidFill>
                <a:latin typeface="Acumin Pro"/>
                <a:cs typeface="Acumin Pro"/>
              </a:rPr>
              <a:t>COOLING</a:t>
            </a:r>
            <a:r>
              <a:rPr sz="2200" spc="-20" dirty="0">
                <a:solidFill>
                  <a:srgbClr val="231F20"/>
                </a:solidFill>
                <a:latin typeface="Acumin Pro"/>
                <a:cs typeface="Acumin Pro"/>
              </a:rPr>
              <a:t> </a:t>
            </a:r>
            <a:r>
              <a:rPr sz="2200" spc="-10" dirty="0">
                <a:solidFill>
                  <a:srgbClr val="231F20"/>
                </a:solidFill>
                <a:latin typeface="Acumin Pro"/>
                <a:cs typeface="Acumin Pro"/>
              </a:rPr>
              <a:t>SYSTEMS</a:t>
            </a:r>
            <a:r>
              <a:rPr sz="2200" spc="-15" dirty="0">
                <a:solidFill>
                  <a:srgbClr val="231F20"/>
                </a:solidFill>
                <a:latin typeface="Acumin Pro"/>
                <a:cs typeface="Acumin Pro"/>
              </a:rPr>
              <a:t> </a:t>
            </a:r>
            <a:r>
              <a:rPr sz="2200" spc="5" dirty="0">
                <a:solidFill>
                  <a:srgbClr val="231F20"/>
                </a:solidFill>
                <a:latin typeface="Acumin Pro"/>
                <a:cs typeface="Acumin Pro"/>
              </a:rPr>
              <a:t>IN</a:t>
            </a:r>
            <a:r>
              <a:rPr sz="2200" spc="-15" dirty="0">
                <a:solidFill>
                  <a:srgbClr val="231F20"/>
                </a:solidFill>
                <a:latin typeface="Acumin Pro"/>
                <a:cs typeface="Acumin Pro"/>
              </a:rPr>
              <a:t> </a:t>
            </a:r>
            <a:r>
              <a:rPr sz="2200" dirty="0">
                <a:solidFill>
                  <a:srgbClr val="231F20"/>
                </a:solidFill>
                <a:latin typeface="Acumin Pro"/>
                <a:cs typeface="Acumin Pro"/>
              </a:rPr>
              <a:t>EACH</a:t>
            </a:r>
            <a:r>
              <a:rPr sz="2200" spc="-15" dirty="0">
                <a:solidFill>
                  <a:srgbClr val="231F20"/>
                </a:solidFill>
                <a:latin typeface="Acumin Pro"/>
                <a:cs typeface="Acumin Pro"/>
              </a:rPr>
              <a:t> </a:t>
            </a:r>
            <a:r>
              <a:rPr sz="2200" spc="5" dirty="0">
                <a:solidFill>
                  <a:srgbClr val="231F20"/>
                </a:solidFill>
                <a:latin typeface="Acumin Pro"/>
                <a:cs typeface="Acumin Pro"/>
              </a:rPr>
              <a:t>UNIT</a:t>
            </a:r>
            <a:endParaRPr sz="2200" dirty="0">
              <a:latin typeface="Acumin Pro"/>
              <a:cs typeface="Acumin Pro"/>
            </a:endParaRPr>
          </a:p>
          <a:p>
            <a:pPr marL="241300" marR="5080" indent="-228600">
              <a:lnSpc>
                <a:spcPct val="120400"/>
              </a:lnSpc>
              <a:buChar char="•"/>
              <a:tabLst>
                <a:tab pos="240665" algn="l"/>
                <a:tab pos="241300" algn="l"/>
              </a:tabLst>
            </a:pPr>
            <a:r>
              <a:rPr sz="2200" dirty="0">
                <a:solidFill>
                  <a:srgbClr val="231F20"/>
                </a:solidFill>
                <a:latin typeface="Acumin Pro"/>
                <a:cs typeface="Acumin Pro"/>
              </a:rPr>
              <a:t>HIGH</a:t>
            </a:r>
            <a:r>
              <a:rPr sz="2200" spc="-10" dirty="0">
                <a:solidFill>
                  <a:srgbClr val="231F20"/>
                </a:solidFill>
                <a:latin typeface="Acumin Pro"/>
                <a:cs typeface="Acumin Pro"/>
              </a:rPr>
              <a:t> </a:t>
            </a:r>
            <a:r>
              <a:rPr sz="2200" dirty="0">
                <a:solidFill>
                  <a:srgbClr val="231F20"/>
                </a:solidFill>
                <a:latin typeface="Acumin Pro"/>
                <a:cs typeface="Acumin Pro"/>
              </a:rPr>
              <a:t>EFFICIENCY</a:t>
            </a:r>
            <a:r>
              <a:rPr sz="2200" spc="-5" dirty="0">
                <a:solidFill>
                  <a:srgbClr val="231F20"/>
                </a:solidFill>
                <a:latin typeface="Acumin Pro"/>
                <a:cs typeface="Acumin Pro"/>
              </a:rPr>
              <a:t> </a:t>
            </a:r>
            <a:r>
              <a:rPr sz="2200" spc="-55" dirty="0">
                <a:solidFill>
                  <a:srgbClr val="231F20"/>
                </a:solidFill>
                <a:latin typeface="Acumin Pro"/>
                <a:cs typeface="Acumin Pro"/>
              </a:rPr>
              <a:t>WATER</a:t>
            </a:r>
            <a:r>
              <a:rPr sz="2200" spc="-10" dirty="0">
                <a:solidFill>
                  <a:srgbClr val="231F20"/>
                </a:solidFill>
                <a:latin typeface="Acumin Pro"/>
                <a:cs typeface="Acumin Pro"/>
              </a:rPr>
              <a:t> </a:t>
            </a:r>
            <a:r>
              <a:rPr sz="2200" spc="-15" dirty="0">
                <a:solidFill>
                  <a:srgbClr val="231F20"/>
                </a:solidFill>
                <a:latin typeface="Acumin Pro"/>
                <a:cs typeface="Acumin Pro"/>
              </a:rPr>
              <a:t>HEATING</a:t>
            </a:r>
            <a:r>
              <a:rPr sz="2200" spc="-5" dirty="0">
                <a:solidFill>
                  <a:srgbClr val="231F20"/>
                </a:solidFill>
                <a:latin typeface="Acumin Pro"/>
                <a:cs typeface="Acumin Pro"/>
              </a:rPr>
              <a:t> </a:t>
            </a:r>
            <a:r>
              <a:rPr sz="2200" spc="5" dirty="0">
                <a:solidFill>
                  <a:srgbClr val="231F20"/>
                </a:solidFill>
                <a:latin typeface="Acumin Pro"/>
                <a:cs typeface="Acumin Pro"/>
              </a:rPr>
              <a:t>IN </a:t>
            </a:r>
            <a:r>
              <a:rPr sz="2200" spc="-440" dirty="0">
                <a:solidFill>
                  <a:srgbClr val="231F20"/>
                </a:solidFill>
                <a:latin typeface="Acumin Pro"/>
                <a:cs typeface="Acumin Pro"/>
              </a:rPr>
              <a:t> </a:t>
            </a:r>
            <a:r>
              <a:rPr sz="2200" dirty="0">
                <a:solidFill>
                  <a:srgbClr val="231F20"/>
                </a:solidFill>
                <a:latin typeface="Acumin Pro"/>
                <a:cs typeface="Acumin Pro"/>
              </a:rPr>
              <a:t>EACH</a:t>
            </a:r>
            <a:r>
              <a:rPr sz="2200" spc="-5" dirty="0">
                <a:solidFill>
                  <a:srgbClr val="231F20"/>
                </a:solidFill>
                <a:latin typeface="Acumin Pro"/>
                <a:cs typeface="Acumin Pro"/>
              </a:rPr>
              <a:t> </a:t>
            </a:r>
            <a:r>
              <a:rPr sz="2200" spc="5" dirty="0">
                <a:solidFill>
                  <a:srgbClr val="231F20"/>
                </a:solidFill>
                <a:latin typeface="Acumin Pro"/>
                <a:cs typeface="Acumin Pro"/>
              </a:rPr>
              <a:t>UNIT</a:t>
            </a:r>
            <a:endParaRPr sz="2200" dirty="0">
              <a:latin typeface="Acumin Pro"/>
              <a:cs typeface="Acumin Pro"/>
            </a:endParaRPr>
          </a:p>
          <a:p>
            <a:pPr marL="241300" indent="-228600">
              <a:lnSpc>
                <a:spcPct val="100000"/>
              </a:lnSpc>
              <a:spcBef>
                <a:spcPts val="434"/>
              </a:spcBef>
              <a:buChar char="•"/>
              <a:tabLst>
                <a:tab pos="240665" algn="l"/>
                <a:tab pos="241300" algn="l"/>
              </a:tabLst>
            </a:pPr>
            <a:r>
              <a:rPr sz="2200" spc="-5" dirty="0">
                <a:solidFill>
                  <a:srgbClr val="231F20"/>
                </a:solidFill>
                <a:latin typeface="Acumin Pro"/>
                <a:cs typeface="Acumin Pro"/>
              </a:rPr>
              <a:t>LED</a:t>
            </a:r>
            <a:r>
              <a:rPr sz="2200" spc="-15" dirty="0">
                <a:solidFill>
                  <a:srgbClr val="231F20"/>
                </a:solidFill>
                <a:latin typeface="Acumin Pro"/>
                <a:cs typeface="Acumin Pro"/>
              </a:rPr>
              <a:t> </a:t>
            </a:r>
            <a:r>
              <a:rPr sz="2200" dirty="0">
                <a:solidFill>
                  <a:srgbClr val="231F20"/>
                </a:solidFill>
                <a:latin typeface="Acumin Pro"/>
                <a:cs typeface="Acumin Pro"/>
              </a:rPr>
              <a:t>LIGHT</a:t>
            </a:r>
            <a:r>
              <a:rPr sz="2200" spc="-10" dirty="0">
                <a:solidFill>
                  <a:srgbClr val="231F20"/>
                </a:solidFill>
                <a:latin typeface="Acumin Pro"/>
                <a:cs typeface="Acumin Pro"/>
              </a:rPr>
              <a:t> </a:t>
            </a:r>
            <a:r>
              <a:rPr sz="2200" spc="15" dirty="0">
                <a:solidFill>
                  <a:srgbClr val="231F20"/>
                </a:solidFill>
                <a:latin typeface="Acumin Pro"/>
                <a:cs typeface="Acumin Pro"/>
              </a:rPr>
              <a:t>FIXTURES</a:t>
            </a:r>
            <a:r>
              <a:rPr sz="2200" spc="-10" dirty="0">
                <a:solidFill>
                  <a:srgbClr val="231F20"/>
                </a:solidFill>
                <a:latin typeface="Acumin Pro"/>
                <a:cs typeface="Acumin Pro"/>
              </a:rPr>
              <a:t> </a:t>
            </a:r>
            <a:r>
              <a:rPr sz="2200" spc="5" dirty="0">
                <a:solidFill>
                  <a:srgbClr val="231F20"/>
                </a:solidFill>
                <a:latin typeface="Acumin Pro"/>
                <a:cs typeface="Acumin Pro"/>
              </a:rPr>
              <a:t>IN</a:t>
            </a:r>
            <a:r>
              <a:rPr sz="2200" spc="-10" dirty="0">
                <a:solidFill>
                  <a:srgbClr val="231F20"/>
                </a:solidFill>
                <a:latin typeface="Acumin Pro"/>
                <a:cs typeface="Acumin Pro"/>
              </a:rPr>
              <a:t> ALL</a:t>
            </a:r>
            <a:r>
              <a:rPr sz="2200" spc="-15" dirty="0">
                <a:solidFill>
                  <a:srgbClr val="231F20"/>
                </a:solidFill>
                <a:latin typeface="Acumin Pro"/>
                <a:cs typeface="Acumin Pro"/>
              </a:rPr>
              <a:t> </a:t>
            </a:r>
            <a:r>
              <a:rPr sz="2200" spc="5" dirty="0">
                <a:solidFill>
                  <a:srgbClr val="231F20"/>
                </a:solidFill>
                <a:latin typeface="Acumin Pro"/>
                <a:cs typeface="Acumin Pro"/>
              </a:rPr>
              <a:t>UNITS</a:t>
            </a:r>
            <a:endParaRPr sz="2200" dirty="0">
              <a:latin typeface="Acumin Pro"/>
              <a:cs typeface="Acumin Pro"/>
            </a:endParaRPr>
          </a:p>
          <a:p>
            <a:pPr marL="241300" indent="-228600">
              <a:lnSpc>
                <a:spcPct val="100000"/>
              </a:lnSpc>
              <a:spcBef>
                <a:spcPts val="440"/>
              </a:spcBef>
              <a:buChar char="•"/>
              <a:tabLst>
                <a:tab pos="240665" algn="l"/>
                <a:tab pos="241300" algn="l"/>
              </a:tabLst>
            </a:pPr>
            <a:r>
              <a:rPr sz="2200" spc="-20" dirty="0">
                <a:solidFill>
                  <a:srgbClr val="231F20"/>
                </a:solidFill>
                <a:latin typeface="Acumin Pro"/>
                <a:cs typeface="Acumin Pro"/>
              </a:rPr>
              <a:t>LOW</a:t>
            </a:r>
            <a:r>
              <a:rPr sz="2200" spc="-15" dirty="0">
                <a:solidFill>
                  <a:srgbClr val="231F20"/>
                </a:solidFill>
                <a:latin typeface="Acumin Pro"/>
                <a:cs typeface="Acumin Pro"/>
              </a:rPr>
              <a:t> FLOW </a:t>
            </a:r>
            <a:r>
              <a:rPr sz="2200" spc="-5" dirty="0">
                <a:solidFill>
                  <a:srgbClr val="231F20"/>
                </a:solidFill>
                <a:latin typeface="Acumin Pro"/>
                <a:cs typeface="Acumin Pro"/>
              </a:rPr>
              <a:t>PLUMBING</a:t>
            </a:r>
            <a:r>
              <a:rPr sz="2200" spc="-15" dirty="0">
                <a:solidFill>
                  <a:srgbClr val="231F20"/>
                </a:solidFill>
                <a:latin typeface="Acumin Pro"/>
                <a:cs typeface="Acumin Pro"/>
              </a:rPr>
              <a:t> </a:t>
            </a:r>
            <a:r>
              <a:rPr sz="2200" spc="15" dirty="0">
                <a:solidFill>
                  <a:srgbClr val="231F20"/>
                </a:solidFill>
                <a:latin typeface="Acumin Pro"/>
                <a:cs typeface="Acumin Pro"/>
              </a:rPr>
              <a:t>FIXTURES</a:t>
            </a:r>
            <a:endParaRPr sz="2200" dirty="0">
              <a:latin typeface="Acumin Pro"/>
              <a:cs typeface="Acumin Pro"/>
            </a:endParaRPr>
          </a:p>
          <a:p>
            <a:pPr marL="241300" marR="17145" indent="-228600">
              <a:lnSpc>
                <a:spcPct val="120400"/>
              </a:lnSpc>
              <a:buChar char="•"/>
              <a:tabLst>
                <a:tab pos="240665" algn="l"/>
                <a:tab pos="241300" algn="l"/>
              </a:tabLst>
            </a:pPr>
            <a:r>
              <a:rPr sz="2200" spc="-20" dirty="0">
                <a:solidFill>
                  <a:srgbClr val="231F20"/>
                </a:solidFill>
                <a:latin typeface="Acumin Pro"/>
                <a:cs typeface="Acumin Pro"/>
              </a:rPr>
              <a:t>NATURAL</a:t>
            </a:r>
            <a:r>
              <a:rPr sz="2200" spc="-5" dirty="0">
                <a:solidFill>
                  <a:srgbClr val="231F20"/>
                </a:solidFill>
                <a:latin typeface="Acumin Pro"/>
                <a:cs typeface="Acumin Pro"/>
              </a:rPr>
              <a:t> </a:t>
            </a:r>
            <a:r>
              <a:rPr sz="2200" spc="-10" dirty="0">
                <a:solidFill>
                  <a:srgbClr val="231F20"/>
                </a:solidFill>
                <a:latin typeface="Acumin Pro"/>
                <a:cs typeface="Acumin Pro"/>
              </a:rPr>
              <a:t>VENTILATION</a:t>
            </a:r>
            <a:r>
              <a:rPr sz="2200" spc="-5" dirty="0">
                <a:solidFill>
                  <a:srgbClr val="231F20"/>
                </a:solidFill>
                <a:latin typeface="Acumin Pro"/>
                <a:cs typeface="Acumin Pro"/>
              </a:rPr>
              <a:t> </a:t>
            </a:r>
            <a:r>
              <a:rPr sz="2200" spc="5" dirty="0">
                <a:solidFill>
                  <a:srgbClr val="231F20"/>
                </a:solidFill>
                <a:latin typeface="Acumin Pro"/>
                <a:cs typeface="Acumin Pro"/>
              </a:rPr>
              <a:t>IN</a:t>
            </a:r>
            <a:r>
              <a:rPr sz="2200" spc="-5" dirty="0">
                <a:solidFill>
                  <a:srgbClr val="231F20"/>
                </a:solidFill>
                <a:latin typeface="Acumin Pro"/>
                <a:cs typeface="Acumin Pro"/>
              </a:rPr>
              <a:t> </a:t>
            </a:r>
            <a:r>
              <a:rPr sz="2200" spc="-10" dirty="0">
                <a:solidFill>
                  <a:srgbClr val="231F20"/>
                </a:solidFill>
                <a:latin typeface="Acumin Pro"/>
                <a:cs typeface="Acumin Pro"/>
              </a:rPr>
              <a:t>ALL</a:t>
            </a:r>
            <a:r>
              <a:rPr sz="2200" spc="-5" dirty="0">
                <a:solidFill>
                  <a:srgbClr val="231F20"/>
                </a:solidFill>
                <a:latin typeface="Acumin Pro"/>
                <a:cs typeface="Acumin Pro"/>
              </a:rPr>
              <a:t> </a:t>
            </a:r>
            <a:r>
              <a:rPr sz="2200" spc="5" dirty="0">
                <a:solidFill>
                  <a:srgbClr val="231F20"/>
                </a:solidFill>
                <a:latin typeface="Acumin Pro"/>
                <a:cs typeface="Acumin Pro"/>
              </a:rPr>
              <a:t>UNITS </a:t>
            </a:r>
            <a:r>
              <a:rPr sz="2200" spc="-440" dirty="0">
                <a:solidFill>
                  <a:srgbClr val="231F20"/>
                </a:solidFill>
                <a:latin typeface="Acumin Pro"/>
                <a:cs typeface="Acumin Pro"/>
              </a:rPr>
              <a:t> </a:t>
            </a:r>
            <a:r>
              <a:rPr sz="2200" dirty="0">
                <a:solidFill>
                  <a:srgbClr val="231F20"/>
                </a:solidFill>
                <a:latin typeface="Acumin Pro"/>
                <a:cs typeface="Acumin Pro"/>
              </a:rPr>
              <a:t>AND</a:t>
            </a:r>
            <a:r>
              <a:rPr sz="2200" spc="-5" dirty="0">
                <a:solidFill>
                  <a:srgbClr val="231F20"/>
                </a:solidFill>
                <a:latin typeface="Acumin Pro"/>
                <a:cs typeface="Acumin Pro"/>
              </a:rPr>
              <a:t> </a:t>
            </a:r>
            <a:r>
              <a:rPr sz="2200" dirty="0">
                <a:solidFill>
                  <a:srgbClr val="231F20"/>
                </a:solidFill>
                <a:latin typeface="Acumin Pro"/>
                <a:cs typeface="Acumin Pro"/>
              </a:rPr>
              <a:t>COMMON </a:t>
            </a:r>
            <a:r>
              <a:rPr sz="2200" spc="-30" dirty="0">
                <a:solidFill>
                  <a:srgbClr val="231F20"/>
                </a:solidFill>
                <a:latin typeface="Acumin Pro"/>
                <a:cs typeface="Acumin Pro"/>
              </a:rPr>
              <a:t>SPACES</a:t>
            </a:r>
            <a:endParaRPr sz="2200" dirty="0">
              <a:latin typeface="Acumin Pro"/>
              <a:cs typeface="Acumin Pro"/>
            </a:endParaRPr>
          </a:p>
          <a:p>
            <a:pPr marL="241300" indent="-228600">
              <a:lnSpc>
                <a:spcPct val="100000"/>
              </a:lnSpc>
              <a:spcBef>
                <a:spcPts val="440"/>
              </a:spcBef>
              <a:buChar char="•"/>
              <a:tabLst>
                <a:tab pos="240665" algn="l"/>
                <a:tab pos="241300" algn="l"/>
              </a:tabLst>
            </a:pPr>
            <a:r>
              <a:rPr sz="2200" dirty="0">
                <a:solidFill>
                  <a:srgbClr val="231F20"/>
                </a:solidFill>
                <a:latin typeface="Acumin Pro"/>
                <a:cs typeface="Acumin Pro"/>
              </a:rPr>
              <a:t>BUILDINGS</a:t>
            </a:r>
            <a:r>
              <a:rPr sz="2200" spc="-15" dirty="0">
                <a:solidFill>
                  <a:srgbClr val="231F20"/>
                </a:solidFill>
                <a:latin typeface="Acumin Pro"/>
                <a:cs typeface="Acumin Pro"/>
              </a:rPr>
              <a:t> </a:t>
            </a:r>
            <a:r>
              <a:rPr sz="2200" spc="-5" dirty="0">
                <a:solidFill>
                  <a:srgbClr val="231F20"/>
                </a:solidFill>
                <a:latin typeface="Acumin Pro"/>
                <a:cs typeface="Acumin Pro"/>
              </a:rPr>
              <a:t>WILL</a:t>
            </a:r>
            <a:r>
              <a:rPr sz="2200" spc="-15" dirty="0">
                <a:solidFill>
                  <a:srgbClr val="231F20"/>
                </a:solidFill>
                <a:latin typeface="Acumin Pro"/>
                <a:cs typeface="Acumin Pro"/>
              </a:rPr>
              <a:t> </a:t>
            </a:r>
            <a:r>
              <a:rPr sz="2200" dirty="0">
                <a:solidFill>
                  <a:srgbClr val="231F20"/>
                </a:solidFill>
                <a:latin typeface="Acumin Pro"/>
                <a:cs typeface="Acumin Pro"/>
              </a:rPr>
              <a:t>BE</a:t>
            </a:r>
            <a:r>
              <a:rPr sz="2200" spc="-10" dirty="0">
                <a:solidFill>
                  <a:srgbClr val="231F20"/>
                </a:solidFill>
                <a:latin typeface="Acumin Pro"/>
                <a:cs typeface="Acumin Pro"/>
              </a:rPr>
              <a:t> </a:t>
            </a:r>
            <a:r>
              <a:rPr sz="2200" spc="10" dirty="0">
                <a:solidFill>
                  <a:srgbClr val="231F20"/>
                </a:solidFill>
                <a:latin typeface="Acumin Pro"/>
                <a:cs typeface="Acumin Pro"/>
              </a:rPr>
              <a:t>SOLAR</a:t>
            </a:r>
            <a:r>
              <a:rPr sz="2200" spc="-15" dirty="0">
                <a:solidFill>
                  <a:srgbClr val="231F20"/>
                </a:solidFill>
                <a:latin typeface="Acumin Pro"/>
                <a:cs typeface="Acumin Pro"/>
              </a:rPr>
              <a:t> </a:t>
            </a:r>
            <a:r>
              <a:rPr sz="2200" dirty="0">
                <a:solidFill>
                  <a:srgbClr val="231F20"/>
                </a:solidFill>
                <a:latin typeface="Acumin Pro"/>
                <a:cs typeface="Acumin Pro"/>
              </a:rPr>
              <a:t>READY</a:t>
            </a:r>
            <a:endParaRPr lang="en-US" sz="2200" dirty="0">
              <a:solidFill>
                <a:srgbClr val="231F20"/>
              </a:solidFill>
              <a:latin typeface="Acumin Pro"/>
              <a:cs typeface="Acumin Pro"/>
            </a:endParaRPr>
          </a:p>
          <a:p>
            <a:pPr marL="241300" indent="-228600">
              <a:lnSpc>
                <a:spcPct val="100000"/>
              </a:lnSpc>
              <a:spcBef>
                <a:spcPts val="440"/>
              </a:spcBef>
              <a:buChar char="•"/>
              <a:tabLst>
                <a:tab pos="240665" algn="l"/>
                <a:tab pos="241300" algn="l"/>
              </a:tabLst>
            </a:pPr>
            <a:r>
              <a:rPr lang="en-US" sz="2200" dirty="0">
                <a:solidFill>
                  <a:srgbClr val="231F20"/>
                </a:solidFill>
                <a:latin typeface="Acumin Pro"/>
                <a:cs typeface="Acumin Pro"/>
              </a:rPr>
              <a:t>ENTERPRISE GREEN COMMUNITIES CERTIFCIATION AND ZERO ENERGY READY</a:t>
            </a:r>
            <a:endParaRPr sz="2200" dirty="0">
              <a:latin typeface="Acumin Pro"/>
              <a:cs typeface="Acumin Pro"/>
            </a:endParaRPr>
          </a:p>
        </p:txBody>
      </p:sp>
      <p:pic>
        <p:nvPicPr>
          <p:cNvPr id="4" name="object 4"/>
          <p:cNvPicPr/>
          <p:nvPr/>
        </p:nvPicPr>
        <p:blipFill>
          <a:blip r:embed="rId4" cstate="print"/>
          <a:stretch>
            <a:fillRect/>
          </a:stretch>
        </p:blipFill>
        <p:spPr>
          <a:xfrm>
            <a:off x="2664631" y="4807332"/>
            <a:ext cx="5069667" cy="2715893"/>
          </a:xfrm>
          <a:prstGeom prst="rect">
            <a:avLst/>
          </a:prstGeom>
        </p:spPr>
      </p:pic>
      <p:pic>
        <p:nvPicPr>
          <p:cNvPr id="5" name="object 5"/>
          <p:cNvPicPr/>
          <p:nvPr/>
        </p:nvPicPr>
        <p:blipFill>
          <a:blip r:embed="rId5" cstate="print"/>
          <a:stretch>
            <a:fillRect/>
          </a:stretch>
        </p:blipFill>
        <p:spPr>
          <a:xfrm>
            <a:off x="5495320" y="2383916"/>
            <a:ext cx="2277079" cy="2334006"/>
          </a:xfrm>
          <a:prstGeom prst="rect">
            <a:avLst/>
          </a:prstGeom>
        </p:spPr>
      </p:pic>
      <p:pic>
        <p:nvPicPr>
          <p:cNvPr id="6" name="object 6"/>
          <p:cNvPicPr/>
          <p:nvPr/>
        </p:nvPicPr>
        <p:blipFill>
          <a:blip r:embed="rId6" cstate="print"/>
          <a:stretch>
            <a:fillRect/>
          </a:stretch>
        </p:blipFill>
        <p:spPr>
          <a:xfrm>
            <a:off x="2821228" y="2331720"/>
            <a:ext cx="2517101" cy="2334005"/>
          </a:xfrm>
          <a:prstGeom prst="rect">
            <a:avLst/>
          </a:prstGeom>
        </p:spPr>
      </p:pic>
      <p:sp>
        <p:nvSpPr>
          <p:cNvPr id="7" name="object 7"/>
          <p:cNvSpPr txBox="1">
            <a:spLocks noGrp="1"/>
          </p:cNvSpPr>
          <p:nvPr>
            <p:ph type="title"/>
          </p:nvPr>
        </p:nvSpPr>
        <p:spPr>
          <a:xfrm>
            <a:off x="10502900" y="368300"/>
            <a:ext cx="3255645" cy="482600"/>
          </a:xfrm>
          <a:prstGeom prst="rect">
            <a:avLst/>
          </a:prstGeom>
        </p:spPr>
        <p:txBody>
          <a:bodyPr vert="horz" wrap="square" lIns="0" tIns="12700" rIns="0" bIns="0" rtlCol="0">
            <a:spAutoFit/>
          </a:bodyPr>
          <a:lstStyle/>
          <a:p>
            <a:pPr marL="12700">
              <a:lnSpc>
                <a:spcPct val="100000"/>
              </a:lnSpc>
              <a:spcBef>
                <a:spcPts val="100"/>
              </a:spcBef>
            </a:pPr>
            <a:r>
              <a:rPr sz="3000" b="1" spc="-15" dirty="0">
                <a:solidFill>
                  <a:srgbClr val="2C2825"/>
                </a:solidFill>
                <a:latin typeface="Acumin Pro Black"/>
                <a:cs typeface="Acumin Pro Black"/>
              </a:rPr>
              <a:t>SUSTAINABILITY</a:t>
            </a:r>
            <a:endParaRPr sz="3000" dirty="0">
              <a:latin typeface="Acumin Pro Black"/>
              <a:cs typeface="Acumin Pr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43148-1BE3-47E4-98B3-F31E777022D4}"/>
              </a:ext>
            </a:extLst>
          </p:cNvPr>
          <p:cNvSpPr txBox="1"/>
          <p:nvPr/>
        </p:nvSpPr>
        <p:spPr>
          <a:xfrm>
            <a:off x="762000" y="381000"/>
            <a:ext cx="14478000" cy="1323439"/>
          </a:xfrm>
          <a:prstGeom prst="rect">
            <a:avLst/>
          </a:prstGeom>
          <a:solidFill>
            <a:schemeClr val="bg1"/>
          </a:solidFill>
        </p:spPr>
        <p:txBody>
          <a:bodyPr wrap="square" rtlCol="0">
            <a:spAutoFit/>
          </a:bodyPr>
          <a:lstStyle/>
          <a:p>
            <a:pPr algn="ctr"/>
            <a:r>
              <a:rPr lang="en-US" sz="4000" dirty="0">
                <a:latin typeface="Arial Black" panose="020B0A04020102020204" pitchFamily="34" charset="0"/>
              </a:rPr>
              <a:t>BEDFORD DWELLINGS REDEVELOPMENT PHASE II TIMELINE</a:t>
            </a:r>
          </a:p>
        </p:txBody>
      </p:sp>
      <p:cxnSp>
        <p:nvCxnSpPr>
          <p:cNvPr id="5" name="Straight Connector 4">
            <a:extLst>
              <a:ext uri="{FF2B5EF4-FFF2-40B4-BE49-F238E27FC236}">
                <a16:creationId xmlns:a16="http://schemas.microsoft.com/office/drawing/2014/main" id="{1EE8082F-CEA0-98E6-8378-BCFAEA44E168}"/>
              </a:ext>
            </a:extLst>
          </p:cNvPr>
          <p:cNvCxnSpPr/>
          <p:nvPr/>
        </p:nvCxnSpPr>
        <p:spPr>
          <a:xfrm>
            <a:off x="533400" y="5105400"/>
            <a:ext cx="14325600"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7" name="Straight Connector 6">
            <a:extLst>
              <a:ext uri="{FF2B5EF4-FFF2-40B4-BE49-F238E27FC236}">
                <a16:creationId xmlns:a16="http://schemas.microsoft.com/office/drawing/2014/main" id="{60E3F113-6D43-7142-3A1D-79521B8B51BF}"/>
              </a:ext>
            </a:extLst>
          </p:cNvPr>
          <p:cNvCxnSpPr>
            <a:cxnSpLocks/>
          </p:cNvCxnSpPr>
          <p:nvPr/>
        </p:nvCxnSpPr>
        <p:spPr>
          <a:xfrm>
            <a:off x="1752600" y="4838700"/>
            <a:ext cx="0" cy="813234"/>
          </a:xfrm>
          <a:prstGeom prst="line">
            <a:avLst/>
          </a:prstGeom>
        </p:spPr>
        <p:style>
          <a:lnRef idx="2">
            <a:schemeClr val="accent6"/>
          </a:lnRef>
          <a:fillRef idx="0">
            <a:schemeClr val="accent6"/>
          </a:fillRef>
          <a:effectRef idx="1">
            <a:schemeClr val="accent6"/>
          </a:effectRef>
          <a:fontRef idx="minor">
            <a:schemeClr val="tx1"/>
          </a:fontRef>
        </p:style>
      </p:cxnSp>
      <p:cxnSp>
        <p:nvCxnSpPr>
          <p:cNvPr id="8" name="Straight Connector 7">
            <a:extLst>
              <a:ext uri="{FF2B5EF4-FFF2-40B4-BE49-F238E27FC236}">
                <a16:creationId xmlns:a16="http://schemas.microsoft.com/office/drawing/2014/main" id="{0A34BD7C-69A1-0FB8-3144-83E30403B125}"/>
              </a:ext>
            </a:extLst>
          </p:cNvPr>
          <p:cNvCxnSpPr>
            <a:cxnSpLocks/>
          </p:cNvCxnSpPr>
          <p:nvPr/>
        </p:nvCxnSpPr>
        <p:spPr>
          <a:xfrm>
            <a:off x="2438400" y="4495800"/>
            <a:ext cx="0" cy="970721"/>
          </a:xfrm>
          <a:prstGeom prst="line">
            <a:avLst/>
          </a:prstGeom>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16:creationId xmlns:a16="http://schemas.microsoft.com/office/drawing/2014/main" id="{0D596547-DBC5-E328-354C-171F82C2F706}"/>
              </a:ext>
            </a:extLst>
          </p:cNvPr>
          <p:cNvCxnSpPr>
            <a:cxnSpLocks/>
          </p:cNvCxnSpPr>
          <p:nvPr/>
        </p:nvCxnSpPr>
        <p:spPr>
          <a:xfrm>
            <a:off x="3505200" y="4767470"/>
            <a:ext cx="0" cy="987287"/>
          </a:xfrm>
          <a:prstGeom prst="line">
            <a:avLst/>
          </a:prstGeom>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2266F70E-ACD1-CB92-BD55-366227EC41AA}"/>
              </a:ext>
            </a:extLst>
          </p:cNvPr>
          <p:cNvCxnSpPr>
            <a:cxnSpLocks/>
          </p:cNvCxnSpPr>
          <p:nvPr/>
        </p:nvCxnSpPr>
        <p:spPr>
          <a:xfrm>
            <a:off x="6271577" y="4458445"/>
            <a:ext cx="0" cy="1123121"/>
          </a:xfrm>
          <a:prstGeom prst="line">
            <a:avLst/>
          </a:prstGeom>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5CA36515-770E-666F-0343-D9A351795D8D}"/>
              </a:ext>
            </a:extLst>
          </p:cNvPr>
          <p:cNvCxnSpPr>
            <a:cxnSpLocks/>
          </p:cNvCxnSpPr>
          <p:nvPr/>
        </p:nvCxnSpPr>
        <p:spPr>
          <a:xfrm>
            <a:off x="2286000" y="3657600"/>
            <a:ext cx="0" cy="2667000"/>
          </a:xfrm>
          <a:prstGeom prst="line">
            <a:avLst/>
          </a:prstGeom>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791D8E06-80C6-E040-740F-5D37F825C773}"/>
              </a:ext>
            </a:extLst>
          </p:cNvPr>
          <p:cNvSpPr txBox="1"/>
          <p:nvPr/>
        </p:nvSpPr>
        <p:spPr>
          <a:xfrm>
            <a:off x="1943100" y="6414917"/>
            <a:ext cx="685800" cy="369332"/>
          </a:xfrm>
          <a:prstGeom prst="rect">
            <a:avLst/>
          </a:prstGeom>
          <a:noFill/>
        </p:spPr>
        <p:txBody>
          <a:bodyPr wrap="square" rtlCol="0">
            <a:spAutoFit/>
          </a:bodyPr>
          <a:lstStyle/>
          <a:p>
            <a:r>
              <a:rPr lang="en-US" dirty="0"/>
              <a:t>2024</a:t>
            </a:r>
          </a:p>
        </p:txBody>
      </p:sp>
      <p:cxnSp>
        <p:nvCxnSpPr>
          <p:cNvPr id="23" name="Straight Connector 22">
            <a:extLst>
              <a:ext uri="{FF2B5EF4-FFF2-40B4-BE49-F238E27FC236}">
                <a16:creationId xmlns:a16="http://schemas.microsoft.com/office/drawing/2014/main" id="{778EDFD8-C1CB-8C0E-B6F9-3AB7F9258C8E}"/>
              </a:ext>
            </a:extLst>
          </p:cNvPr>
          <p:cNvCxnSpPr>
            <a:cxnSpLocks/>
          </p:cNvCxnSpPr>
          <p:nvPr/>
        </p:nvCxnSpPr>
        <p:spPr>
          <a:xfrm>
            <a:off x="6500177" y="3772645"/>
            <a:ext cx="0" cy="2667000"/>
          </a:xfrm>
          <a:prstGeom prst="line">
            <a:avLst/>
          </a:prstGeom>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324B78A8-2978-EEDC-7EEE-0D46159EDE60}"/>
              </a:ext>
            </a:extLst>
          </p:cNvPr>
          <p:cNvSpPr txBox="1"/>
          <p:nvPr/>
        </p:nvSpPr>
        <p:spPr>
          <a:xfrm>
            <a:off x="6157277" y="6529962"/>
            <a:ext cx="685800" cy="369332"/>
          </a:xfrm>
          <a:prstGeom prst="rect">
            <a:avLst/>
          </a:prstGeom>
          <a:noFill/>
        </p:spPr>
        <p:txBody>
          <a:bodyPr wrap="square" rtlCol="0">
            <a:spAutoFit/>
          </a:bodyPr>
          <a:lstStyle/>
          <a:p>
            <a:r>
              <a:rPr lang="en-US" dirty="0"/>
              <a:t>2025</a:t>
            </a:r>
          </a:p>
        </p:txBody>
      </p:sp>
      <p:cxnSp>
        <p:nvCxnSpPr>
          <p:cNvPr id="25" name="Straight Connector 24">
            <a:extLst>
              <a:ext uri="{FF2B5EF4-FFF2-40B4-BE49-F238E27FC236}">
                <a16:creationId xmlns:a16="http://schemas.microsoft.com/office/drawing/2014/main" id="{48417352-67A8-1164-23D3-760390C409D5}"/>
              </a:ext>
            </a:extLst>
          </p:cNvPr>
          <p:cNvCxnSpPr>
            <a:cxnSpLocks/>
          </p:cNvCxnSpPr>
          <p:nvPr/>
        </p:nvCxnSpPr>
        <p:spPr>
          <a:xfrm>
            <a:off x="10444384" y="3695700"/>
            <a:ext cx="0" cy="2667000"/>
          </a:xfrm>
          <a:prstGeom prst="line">
            <a:avLst/>
          </a:prstGeom>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A4129C08-AA24-4A6D-7746-AD58E8FB2FF5}"/>
              </a:ext>
            </a:extLst>
          </p:cNvPr>
          <p:cNvSpPr txBox="1"/>
          <p:nvPr/>
        </p:nvSpPr>
        <p:spPr>
          <a:xfrm>
            <a:off x="10101484" y="6453017"/>
            <a:ext cx="685800" cy="369332"/>
          </a:xfrm>
          <a:prstGeom prst="rect">
            <a:avLst/>
          </a:prstGeom>
          <a:noFill/>
        </p:spPr>
        <p:txBody>
          <a:bodyPr wrap="square" rtlCol="0">
            <a:spAutoFit/>
          </a:bodyPr>
          <a:lstStyle/>
          <a:p>
            <a:r>
              <a:rPr lang="en-US" dirty="0"/>
              <a:t>2026</a:t>
            </a:r>
          </a:p>
        </p:txBody>
      </p:sp>
      <p:cxnSp>
        <p:nvCxnSpPr>
          <p:cNvPr id="27" name="Straight Connector 26">
            <a:extLst>
              <a:ext uri="{FF2B5EF4-FFF2-40B4-BE49-F238E27FC236}">
                <a16:creationId xmlns:a16="http://schemas.microsoft.com/office/drawing/2014/main" id="{669E2238-564A-E7DE-29E2-57949CD8E494}"/>
              </a:ext>
            </a:extLst>
          </p:cNvPr>
          <p:cNvCxnSpPr>
            <a:cxnSpLocks/>
          </p:cNvCxnSpPr>
          <p:nvPr/>
        </p:nvCxnSpPr>
        <p:spPr>
          <a:xfrm>
            <a:off x="14506161" y="3742828"/>
            <a:ext cx="0" cy="2667000"/>
          </a:xfrm>
          <a:prstGeom prst="line">
            <a:avLst/>
          </a:prstGeom>
        </p:spPr>
        <p:style>
          <a:lnRef idx="3">
            <a:schemeClr val="accent2"/>
          </a:lnRef>
          <a:fillRef idx="0">
            <a:schemeClr val="accent2"/>
          </a:fillRef>
          <a:effectRef idx="2">
            <a:schemeClr val="accent2"/>
          </a:effectRef>
          <a:fontRef idx="minor">
            <a:schemeClr val="tx1"/>
          </a:fontRef>
        </p:style>
      </p:cxnSp>
      <p:sp>
        <p:nvSpPr>
          <p:cNvPr id="28" name="TextBox 27">
            <a:extLst>
              <a:ext uri="{FF2B5EF4-FFF2-40B4-BE49-F238E27FC236}">
                <a16:creationId xmlns:a16="http://schemas.microsoft.com/office/drawing/2014/main" id="{D482387D-AE1A-43C5-D1B6-BA620C988B4E}"/>
              </a:ext>
            </a:extLst>
          </p:cNvPr>
          <p:cNvSpPr txBox="1"/>
          <p:nvPr/>
        </p:nvSpPr>
        <p:spPr>
          <a:xfrm>
            <a:off x="14163261" y="6500145"/>
            <a:ext cx="685800" cy="369332"/>
          </a:xfrm>
          <a:prstGeom prst="rect">
            <a:avLst/>
          </a:prstGeom>
          <a:noFill/>
        </p:spPr>
        <p:txBody>
          <a:bodyPr wrap="square" rtlCol="0">
            <a:spAutoFit/>
          </a:bodyPr>
          <a:lstStyle/>
          <a:p>
            <a:r>
              <a:rPr lang="en-US" dirty="0"/>
              <a:t>2027</a:t>
            </a:r>
          </a:p>
        </p:txBody>
      </p:sp>
      <p:sp>
        <p:nvSpPr>
          <p:cNvPr id="29" name="TextBox 28">
            <a:extLst>
              <a:ext uri="{FF2B5EF4-FFF2-40B4-BE49-F238E27FC236}">
                <a16:creationId xmlns:a16="http://schemas.microsoft.com/office/drawing/2014/main" id="{08ADC7C4-BCD1-7E4A-94E2-3C7BA1B16159}"/>
              </a:ext>
            </a:extLst>
          </p:cNvPr>
          <p:cNvSpPr txBox="1"/>
          <p:nvPr/>
        </p:nvSpPr>
        <p:spPr>
          <a:xfrm>
            <a:off x="459625" y="5651934"/>
            <a:ext cx="1735271" cy="923330"/>
          </a:xfrm>
          <a:prstGeom prst="rect">
            <a:avLst/>
          </a:prstGeom>
          <a:noFill/>
        </p:spPr>
        <p:txBody>
          <a:bodyPr wrap="square" rtlCol="0">
            <a:spAutoFit/>
          </a:bodyPr>
          <a:lstStyle/>
          <a:p>
            <a:pPr algn="ctr"/>
            <a:r>
              <a:rPr lang="en-US" dirty="0"/>
              <a:t>HILL DISTRICT DESIGN REVIEW PANEL MEETING</a:t>
            </a:r>
          </a:p>
        </p:txBody>
      </p:sp>
      <p:sp>
        <p:nvSpPr>
          <p:cNvPr id="30" name="TextBox 29">
            <a:extLst>
              <a:ext uri="{FF2B5EF4-FFF2-40B4-BE49-F238E27FC236}">
                <a16:creationId xmlns:a16="http://schemas.microsoft.com/office/drawing/2014/main" id="{2D5B719B-C72C-074E-64C9-7E49DCB51FD4}"/>
              </a:ext>
            </a:extLst>
          </p:cNvPr>
          <p:cNvSpPr txBox="1"/>
          <p:nvPr/>
        </p:nvSpPr>
        <p:spPr>
          <a:xfrm>
            <a:off x="2286670" y="3248358"/>
            <a:ext cx="3016041" cy="1200329"/>
          </a:xfrm>
          <a:prstGeom prst="rect">
            <a:avLst/>
          </a:prstGeom>
          <a:noFill/>
        </p:spPr>
        <p:txBody>
          <a:bodyPr wrap="square" rtlCol="0">
            <a:spAutoFit/>
          </a:bodyPr>
          <a:lstStyle/>
          <a:p>
            <a:r>
              <a:rPr lang="en-US" dirty="0"/>
              <a:t>PENNSYLVANIA HOUSING FINACE AGENCY 9% LOW INCOME HOUSING TAX CREDIT APPLICATION</a:t>
            </a:r>
          </a:p>
        </p:txBody>
      </p:sp>
      <p:sp>
        <p:nvSpPr>
          <p:cNvPr id="32" name="TextBox 31">
            <a:extLst>
              <a:ext uri="{FF2B5EF4-FFF2-40B4-BE49-F238E27FC236}">
                <a16:creationId xmlns:a16="http://schemas.microsoft.com/office/drawing/2014/main" id="{4FFDFBCB-65FA-E22C-16FA-A1B6672AC831}"/>
              </a:ext>
            </a:extLst>
          </p:cNvPr>
          <p:cNvSpPr txBox="1"/>
          <p:nvPr/>
        </p:nvSpPr>
        <p:spPr>
          <a:xfrm>
            <a:off x="2423495" y="5739801"/>
            <a:ext cx="3189508" cy="1200329"/>
          </a:xfrm>
          <a:prstGeom prst="rect">
            <a:avLst/>
          </a:prstGeom>
          <a:noFill/>
        </p:spPr>
        <p:txBody>
          <a:bodyPr wrap="square" rtlCol="0">
            <a:spAutoFit/>
          </a:bodyPr>
          <a:lstStyle/>
          <a:p>
            <a:pPr algn="ctr"/>
            <a:r>
              <a:rPr lang="en-US" dirty="0"/>
              <a:t>PENNSYLVANIA HOUSING FINACE AGENCY 4% LOW INCOME HOUSING TAX CREDIT APPLICATION</a:t>
            </a:r>
          </a:p>
        </p:txBody>
      </p:sp>
      <p:sp>
        <p:nvSpPr>
          <p:cNvPr id="35" name="TextBox 34">
            <a:extLst>
              <a:ext uri="{FF2B5EF4-FFF2-40B4-BE49-F238E27FC236}">
                <a16:creationId xmlns:a16="http://schemas.microsoft.com/office/drawing/2014/main" id="{5B886753-81B1-DB25-006C-B519158D2BD5}"/>
              </a:ext>
            </a:extLst>
          </p:cNvPr>
          <p:cNvSpPr txBox="1"/>
          <p:nvPr/>
        </p:nvSpPr>
        <p:spPr>
          <a:xfrm>
            <a:off x="4793989" y="3818080"/>
            <a:ext cx="1627512" cy="646331"/>
          </a:xfrm>
          <a:prstGeom prst="rect">
            <a:avLst/>
          </a:prstGeom>
          <a:noFill/>
        </p:spPr>
        <p:txBody>
          <a:bodyPr wrap="square" rtlCol="0">
            <a:spAutoFit/>
          </a:bodyPr>
          <a:lstStyle/>
          <a:p>
            <a:pPr algn="r"/>
            <a:r>
              <a:rPr lang="en-US" dirty="0"/>
              <a:t>FINANCIAL CLOSING</a:t>
            </a:r>
          </a:p>
        </p:txBody>
      </p:sp>
      <p:cxnSp>
        <p:nvCxnSpPr>
          <p:cNvPr id="38" name="Straight Connector 37">
            <a:extLst>
              <a:ext uri="{FF2B5EF4-FFF2-40B4-BE49-F238E27FC236}">
                <a16:creationId xmlns:a16="http://schemas.microsoft.com/office/drawing/2014/main" id="{94007038-C487-C3FC-C6ED-26F28FDD1045}"/>
              </a:ext>
            </a:extLst>
          </p:cNvPr>
          <p:cNvCxnSpPr>
            <a:cxnSpLocks/>
          </p:cNvCxnSpPr>
          <p:nvPr/>
        </p:nvCxnSpPr>
        <p:spPr>
          <a:xfrm>
            <a:off x="6670798" y="4932833"/>
            <a:ext cx="0" cy="987287"/>
          </a:xfrm>
          <a:prstGeom prst="line">
            <a:avLst/>
          </a:prstGeom>
        </p:spPr>
        <p:style>
          <a:lnRef idx="2">
            <a:schemeClr val="accent6"/>
          </a:lnRef>
          <a:fillRef idx="0">
            <a:schemeClr val="accent6"/>
          </a:fillRef>
          <a:effectRef idx="1">
            <a:schemeClr val="accent6"/>
          </a:effectRef>
          <a:fontRef idx="minor">
            <a:schemeClr val="tx1"/>
          </a:fontRef>
        </p:style>
      </p:cxnSp>
      <p:sp>
        <p:nvSpPr>
          <p:cNvPr id="39" name="TextBox 38">
            <a:extLst>
              <a:ext uri="{FF2B5EF4-FFF2-40B4-BE49-F238E27FC236}">
                <a16:creationId xmlns:a16="http://schemas.microsoft.com/office/drawing/2014/main" id="{65552AA7-DA81-4DE6-5666-A9CA44B7FADF}"/>
              </a:ext>
            </a:extLst>
          </p:cNvPr>
          <p:cNvSpPr txBox="1"/>
          <p:nvPr/>
        </p:nvSpPr>
        <p:spPr>
          <a:xfrm>
            <a:off x="6511990" y="5929050"/>
            <a:ext cx="1856937" cy="646330"/>
          </a:xfrm>
          <a:prstGeom prst="rect">
            <a:avLst/>
          </a:prstGeom>
          <a:noFill/>
        </p:spPr>
        <p:txBody>
          <a:bodyPr wrap="square" rtlCol="0">
            <a:spAutoFit/>
          </a:bodyPr>
          <a:lstStyle/>
          <a:p>
            <a:r>
              <a:rPr lang="en-US" dirty="0"/>
              <a:t>CONSTRUCTION BEGINS</a:t>
            </a:r>
          </a:p>
        </p:txBody>
      </p:sp>
      <p:cxnSp>
        <p:nvCxnSpPr>
          <p:cNvPr id="40" name="Straight Connector 39">
            <a:extLst>
              <a:ext uri="{FF2B5EF4-FFF2-40B4-BE49-F238E27FC236}">
                <a16:creationId xmlns:a16="http://schemas.microsoft.com/office/drawing/2014/main" id="{BDCC7A0C-6DB3-7496-3774-7B5E37F0B530}"/>
              </a:ext>
            </a:extLst>
          </p:cNvPr>
          <p:cNvCxnSpPr>
            <a:cxnSpLocks/>
          </p:cNvCxnSpPr>
          <p:nvPr/>
        </p:nvCxnSpPr>
        <p:spPr>
          <a:xfrm>
            <a:off x="11395247" y="4374204"/>
            <a:ext cx="0" cy="959796"/>
          </a:xfrm>
          <a:prstGeom prst="line">
            <a:avLst/>
          </a:prstGeom>
        </p:spPr>
        <p:style>
          <a:lnRef idx="2">
            <a:schemeClr val="accent6"/>
          </a:lnRef>
          <a:fillRef idx="0">
            <a:schemeClr val="accent6"/>
          </a:fillRef>
          <a:effectRef idx="1">
            <a:schemeClr val="accent6"/>
          </a:effectRef>
          <a:fontRef idx="minor">
            <a:schemeClr val="tx1"/>
          </a:fontRef>
        </p:style>
      </p:cxnSp>
      <p:sp>
        <p:nvSpPr>
          <p:cNvPr id="41" name="TextBox 40">
            <a:extLst>
              <a:ext uri="{FF2B5EF4-FFF2-40B4-BE49-F238E27FC236}">
                <a16:creationId xmlns:a16="http://schemas.microsoft.com/office/drawing/2014/main" id="{C629D039-04F6-A081-8909-B2FBD0515E8C}"/>
              </a:ext>
            </a:extLst>
          </p:cNvPr>
          <p:cNvSpPr txBox="1"/>
          <p:nvPr/>
        </p:nvSpPr>
        <p:spPr>
          <a:xfrm>
            <a:off x="10513122" y="3543424"/>
            <a:ext cx="1821340" cy="923330"/>
          </a:xfrm>
          <a:prstGeom prst="rect">
            <a:avLst/>
          </a:prstGeom>
          <a:noFill/>
        </p:spPr>
        <p:txBody>
          <a:bodyPr wrap="square" rtlCol="0">
            <a:spAutoFit/>
          </a:bodyPr>
          <a:lstStyle/>
          <a:p>
            <a:pPr algn="ctr"/>
            <a:r>
              <a:rPr lang="en-US" dirty="0"/>
              <a:t>LEASE-UP ACTIVITY/INITIAL OCCUPANCY</a:t>
            </a:r>
          </a:p>
        </p:txBody>
      </p:sp>
      <p:cxnSp>
        <p:nvCxnSpPr>
          <p:cNvPr id="42" name="Straight Connector 41">
            <a:extLst>
              <a:ext uri="{FF2B5EF4-FFF2-40B4-BE49-F238E27FC236}">
                <a16:creationId xmlns:a16="http://schemas.microsoft.com/office/drawing/2014/main" id="{F2633587-7331-D102-2ED6-2461C9616367}"/>
              </a:ext>
            </a:extLst>
          </p:cNvPr>
          <p:cNvCxnSpPr>
            <a:cxnSpLocks/>
          </p:cNvCxnSpPr>
          <p:nvPr/>
        </p:nvCxnSpPr>
        <p:spPr>
          <a:xfrm>
            <a:off x="12415807" y="4838700"/>
            <a:ext cx="0" cy="915478"/>
          </a:xfrm>
          <a:prstGeom prst="line">
            <a:avLst/>
          </a:prstGeom>
        </p:spPr>
        <p:style>
          <a:lnRef idx="2">
            <a:schemeClr val="accent6"/>
          </a:lnRef>
          <a:fillRef idx="0">
            <a:schemeClr val="accent6"/>
          </a:fillRef>
          <a:effectRef idx="1">
            <a:schemeClr val="accent6"/>
          </a:effectRef>
          <a:fontRef idx="minor">
            <a:schemeClr val="tx1"/>
          </a:fontRef>
        </p:style>
      </p:cxnSp>
      <p:sp>
        <p:nvSpPr>
          <p:cNvPr id="43" name="TextBox 42">
            <a:extLst>
              <a:ext uri="{FF2B5EF4-FFF2-40B4-BE49-F238E27FC236}">
                <a16:creationId xmlns:a16="http://schemas.microsoft.com/office/drawing/2014/main" id="{22D4BA1E-2457-2A28-EB1E-D0C9640C1B83}"/>
              </a:ext>
            </a:extLst>
          </p:cNvPr>
          <p:cNvSpPr txBox="1"/>
          <p:nvPr/>
        </p:nvSpPr>
        <p:spPr>
          <a:xfrm>
            <a:off x="11620854" y="5806686"/>
            <a:ext cx="1708837" cy="646331"/>
          </a:xfrm>
          <a:prstGeom prst="rect">
            <a:avLst/>
          </a:prstGeom>
          <a:noFill/>
        </p:spPr>
        <p:txBody>
          <a:bodyPr wrap="square" rtlCol="0">
            <a:spAutoFit/>
          </a:bodyPr>
          <a:lstStyle/>
          <a:p>
            <a:pPr algn="ctr"/>
            <a:r>
              <a:rPr lang="en-US" dirty="0"/>
              <a:t>CONSTRUCTION ENDS</a:t>
            </a:r>
          </a:p>
        </p:txBody>
      </p:sp>
      <p:cxnSp>
        <p:nvCxnSpPr>
          <p:cNvPr id="46" name="Straight Connector 45">
            <a:extLst>
              <a:ext uri="{FF2B5EF4-FFF2-40B4-BE49-F238E27FC236}">
                <a16:creationId xmlns:a16="http://schemas.microsoft.com/office/drawing/2014/main" id="{F3BBD26D-E2B8-5482-566C-5EF93B3314A0}"/>
              </a:ext>
            </a:extLst>
          </p:cNvPr>
          <p:cNvCxnSpPr>
            <a:cxnSpLocks/>
          </p:cNvCxnSpPr>
          <p:nvPr/>
        </p:nvCxnSpPr>
        <p:spPr>
          <a:xfrm>
            <a:off x="14355875" y="4415972"/>
            <a:ext cx="0" cy="1123121"/>
          </a:xfrm>
          <a:prstGeom prst="line">
            <a:avLst/>
          </a:prstGeom>
        </p:spPr>
        <p:style>
          <a:lnRef idx="2">
            <a:schemeClr val="accent6"/>
          </a:lnRef>
          <a:fillRef idx="0">
            <a:schemeClr val="accent6"/>
          </a:fillRef>
          <a:effectRef idx="1">
            <a:schemeClr val="accent6"/>
          </a:effectRef>
          <a:fontRef idx="minor">
            <a:schemeClr val="tx1"/>
          </a:fontRef>
        </p:style>
      </p:cxnSp>
      <p:sp>
        <p:nvSpPr>
          <p:cNvPr id="47" name="TextBox 46">
            <a:extLst>
              <a:ext uri="{FF2B5EF4-FFF2-40B4-BE49-F238E27FC236}">
                <a16:creationId xmlns:a16="http://schemas.microsoft.com/office/drawing/2014/main" id="{E45B54C8-FA44-897A-BCD5-2ED4BEC8ECB1}"/>
              </a:ext>
            </a:extLst>
          </p:cNvPr>
          <p:cNvSpPr txBox="1"/>
          <p:nvPr/>
        </p:nvSpPr>
        <p:spPr>
          <a:xfrm>
            <a:off x="12609679" y="3810292"/>
            <a:ext cx="1821340" cy="646331"/>
          </a:xfrm>
          <a:prstGeom prst="rect">
            <a:avLst/>
          </a:prstGeom>
          <a:noFill/>
        </p:spPr>
        <p:txBody>
          <a:bodyPr wrap="square" rtlCol="0">
            <a:spAutoFit/>
          </a:bodyPr>
          <a:lstStyle/>
          <a:p>
            <a:pPr algn="r"/>
            <a:r>
              <a:rPr lang="en-US" dirty="0"/>
              <a:t>RELOCATION ENDS</a:t>
            </a:r>
          </a:p>
        </p:txBody>
      </p:sp>
    </p:spTree>
    <p:extLst>
      <p:ext uri="{BB962C8B-B14F-4D97-AF65-F5344CB8AC3E}">
        <p14:creationId xmlns:p14="http://schemas.microsoft.com/office/powerpoint/2010/main" val="150716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554091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descr="Aerial view of a green area&#10;&#10;Description automatically generated">
            <a:extLst>
              <a:ext uri="{FF2B5EF4-FFF2-40B4-BE49-F238E27FC236}">
                <a16:creationId xmlns:a16="http://schemas.microsoft.com/office/drawing/2014/main" id="{D60FABAE-0325-8598-9528-32A7C5A1E4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0" r="15343" b="-1"/>
          <a:stretch/>
        </p:blipFill>
        <p:spPr>
          <a:xfrm>
            <a:off x="-3885" y="-16565"/>
            <a:ext cx="12328793" cy="10058390"/>
          </a:xfrm>
          <a:prstGeom prst="rect">
            <a:avLst/>
          </a:prstGeom>
        </p:spPr>
      </p:pic>
      <p:sp>
        <p:nvSpPr>
          <p:cNvPr id="100" name="Rectangle 9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34399" y="0"/>
            <a:ext cx="9010397" cy="10058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bject 89"/>
          <p:cNvSpPr txBox="1">
            <a:spLocks noGrp="1"/>
          </p:cNvSpPr>
          <p:nvPr>
            <p:ph type="title"/>
          </p:nvPr>
        </p:nvSpPr>
        <p:spPr>
          <a:xfrm>
            <a:off x="9601200" y="33140"/>
            <a:ext cx="5939712" cy="2786538"/>
          </a:xfrm>
          <a:prstGeom prst="rect">
            <a:avLst/>
          </a:prstGeom>
        </p:spPr>
        <p:txBody>
          <a:bodyPr vert="horz" lIns="91440" tIns="45720" rIns="91440" bIns="45720" rtlCol="0" anchor="ctr">
            <a:normAutofit/>
          </a:bodyPr>
          <a:lstStyle/>
          <a:p>
            <a:pPr marL="12700" algn="ctr" rtl="0">
              <a:lnSpc>
                <a:spcPct val="90000"/>
              </a:lnSpc>
              <a:spcBef>
                <a:spcPct val="0"/>
              </a:spcBef>
            </a:pPr>
            <a:r>
              <a:rPr lang="en-US" sz="3900" b="1" kern="1200" spc="15" dirty="0">
                <a:solidFill>
                  <a:schemeClr val="tx1"/>
                </a:solidFill>
                <a:latin typeface="+mj-lt"/>
                <a:cs typeface="+mj-cs"/>
              </a:rPr>
              <a:t>BEDFORD DWELLINGS PHASE II DEVELOPMENT</a:t>
            </a:r>
            <a:br>
              <a:rPr lang="en-US" sz="3900" b="1" kern="1200" spc="15" dirty="0">
                <a:solidFill>
                  <a:schemeClr val="tx1"/>
                </a:solidFill>
                <a:latin typeface="+mj-lt"/>
                <a:cs typeface="+mj-cs"/>
              </a:rPr>
            </a:br>
            <a:br>
              <a:rPr lang="en-US" sz="3900" b="1" kern="1200" spc="15" dirty="0">
                <a:solidFill>
                  <a:schemeClr val="tx1"/>
                </a:solidFill>
                <a:latin typeface="+mj-lt"/>
                <a:cs typeface="+mj-cs"/>
              </a:rPr>
            </a:br>
            <a:endParaRPr lang="en-US" sz="3900" kern="1200" dirty="0">
              <a:solidFill>
                <a:schemeClr val="tx1"/>
              </a:solidFill>
              <a:latin typeface="+mj-lt"/>
              <a:cs typeface="+mj-cs"/>
            </a:endParaRPr>
          </a:p>
        </p:txBody>
      </p:sp>
      <p:sp>
        <p:nvSpPr>
          <p:cNvPr id="92" name="TextBox 91">
            <a:extLst>
              <a:ext uri="{FF2B5EF4-FFF2-40B4-BE49-F238E27FC236}">
                <a16:creationId xmlns:a16="http://schemas.microsoft.com/office/drawing/2014/main" id="{667DE457-DE81-4554-8469-4D2F0634353B}"/>
              </a:ext>
            </a:extLst>
          </p:cNvPr>
          <p:cNvSpPr txBox="1"/>
          <p:nvPr/>
        </p:nvSpPr>
        <p:spPr>
          <a:xfrm>
            <a:off x="9677400" y="1600200"/>
            <a:ext cx="5562600" cy="830580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500" dirty="0"/>
              <a:t>Phase  3 of Bedford Dwellings Redevelopment and  US Department of Housing and Urban Development’s Choice Neighborhoods Implementation Grant Application </a:t>
            </a:r>
          </a:p>
          <a:p>
            <a:pPr marL="285750" indent="-228600">
              <a:lnSpc>
                <a:spcPct val="90000"/>
              </a:lnSpc>
              <a:spcAft>
                <a:spcPts val="600"/>
              </a:spcAft>
              <a:buFont typeface="Arial" panose="020B0604020202020204" pitchFamily="34" charset="0"/>
              <a:buChar char="•"/>
            </a:pPr>
            <a:r>
              <a:rPr lang="en-US" sz="2500" dirty="0"/>
              <a:t>1 for 1 replacement of the lower portion of Bedford Dwellings units (103 Replacement units)</a:t>
            </a:r>
          </a:p>
          <a:p>
            <a:pPr marL="742950" lvl="1" indent="-228600">
              <a:lnSpc>
                <a:spcPct val="90000"/>
              </a:lnSpc>
              <a:spcAft>
                <a:spcPts val="600"/>
              </a:spcAft>
              <a:buFont typeface="Arial" panose="020B0604020202020204" pitchFamily="34" charset="0"/>
              <a:buChar char="•"/>
            </a:pPr>
            <a:r>
              <a:rPr lang="en-US" sz="2500" dirty="0"/>
              <a:t>Additional market rate and affordable units to be constructed</a:t>
            </a:r>
          </a:p>
          <a:p>
            <a:pPr marL="285750" indent="-228600">
              <a:lnSpc>
                <a:spcPct val="90000"/>
              </a:lnSpc>
              <a:spcAft>
                <a:spcPts val="600"/>
              </a:spcAft>
              <a:buFont typeface="Arial" panose="020B0604020202020204" pitchFamily="34" charset="0"/>
              <a:buChar char="•"/>
            </a:pPr>
            <a:r>
              <a:rPr lang="en-US" sz="2500" dirty="0"/>
              <a:t>This development will utilize a twinning strategy, using both 9% and 2 4% LIHTCs from PHFA </a:t>
            </a:r>
          </a:p>
          <a:p>
            <a:pPr marL="285750" indent="-228600">
              <a:lnSpc>
                <a:spcPct val="90000"/>
              </a:lnSpc>
              <a:spcAft>
                <a:spcPts val="600"/>
              </a:spcAft>
              <a:buFont typeface="Arial" panose="020B0604020202020204" pitchFamily="34" charset="0"/>
              <a:buChar char="•"/>
            </a:pPr>
            <a:r>
              <a:rPr lang="en-US" sz="2500" dirty="0"/>
              <a:t>Accessibility Goals:</a:t>
            </a:r>
          </a:p>
          <a:p>
            <a:pPr marL="742950" lvl="1" indent="-228600">
              <a:lnSpc>
                <a:spcPct val="90000"/>
              </a:lnSpc>
              <a:spcAft>
                <a:spcPts val="600"/>
              </a:spcAft>
              <a:buFont typeface="Arial" panose="020B0604020202020204" pitchFamily="34" charset="0"/>
              <a:buChar char="•"/>
            </a:pPr>
            <a:r>
              <a:rPr lang="en-US" sz="2500" dirty="0"/>
              <a:t>10% of all units to be accessible- UFAS</a:t>
            </a:r>
          </a:p>
          <a:p>
            <a:pPr marL="742950" lvl="1" indent="-228600">
              <a:lnSpc>
                <a:spcPct val="90000"/>
              </a:lnSpc>
              <a:spcAft>
                <a:spcPts val="600"/>
              </a:spcAft>
              <a:buFont typeface="Arial" panose="020B0604020202020204" pitchFamily="34" charset="0"/>
              <a:buChar char="•"/>
            </a:pPr>
            <a:r>
              <a:rPr lang="en-US" sz="2500" dirty="0"/>
              <a:t>All units Visitable</a:t>
            </a:r>
          </a:p>
          <a:p>
            <a:pPr marL="285750" indent="-228600">
              <a:lnSpc>
                <a:spcPct val="90000"/>
              </a:lnSpc>
              <a:spcAft>
                <a:spcPts val="600"/>
              </a:spcAft>
              <a:buFont typeface="Arial" panose="020B0604020202020204" pitchFamily="34" charset="0"/>
              <a:buChar char="•"/>
            </a:pPr>
            <a:r>
              <a:rPr lang="en-US" sz="2500" dirty="0"/>
              <a:t>Sustainability Goals</a:t>
            </a:r>
          </a:p>
          <a:p>
            <a:pPr marL="742950" lvl="1" indent="-228600">
              <a:lnSpc>
                <a:spcPct val="90000"/>
              </a:lnSpc>
              <a:spcAft>
                <a:spcPts val="600"/>
              </a:spcAft>
              <a:buFont typeface="Arial" panose="020B0604020202020204" pitchFamily="34" charset="0"/>
              <a:buChar char="•"/>
            </a:pPr>
            <a:r>
              <a:rPr lang="en-US" sz="2500" dirty="0"/>
              <a:t>Zero Energy Ready Homes</a:t>
            </a:r>
          </a:p>
          <a:p>
            <a:pPr marL="742950" lvl="1" indent="-228600">
              <a:lnSpc>
                <a:spcPct val="90000"/>
              </a:lnSpc>
              <a:spcAft>
                <a:spcPts val="600"/>
              </a:spcAft>
              <a:buFont typeface="Arial" panose="020B0604020202020204" pitchFamily="34" charset="0"/>
              <a:buChar char="•"/>
            </a:pPr>
            <a:r>
              <a:rPr lang="en-US" sz="2500" dirty="0"/>
              <a:t>Enterprise Green Communities</a:t>
            </a:r>
          </a:p>
          <a:p>
            <a:pPr marL="742950" lvl="1" indent="-228600">
              <a:lnSpc>
                <a:spcPct val="90000"/>
              </a:lnSpc>
              <a:spcAft>
                <a:spcPts val="600"/>
              </a:spcAft>
              <a:buFont typeface="Arial" panose="020B0604020202020204" pitchFamily="34" charset="0"/>
              <a:buChar char="•"/>
            </a:pPr>
            <a:r>
              <a:rPr lang="en-US" sz="2500" dirty="0"/>
              <a:t>Energy Star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373874-095C-C5A0-9F1E-B05B5E742C99}"/>
              </a:ext>
            </a:extLst>
          </p:cNvPr>
          <p:cNvSpPr txBox="1"/>
          <p:nvPr/>
        </p:nvSpPr>
        <p:spPr>
          <a:xfrm>
            <a:off x="533400" y="1371600"/>
            <a:ext cx="14706600" cy="10341293"/>
          </a:xfrm>
          <a:prstGeom prst="rect">
            <a:avLst/>
          </a:prstGeom>
          <a:noFill/>
        </p:spPr>
        <p:txBody>
          <a:bodyPr wrap="square" rtlCol="0">
            <a:spAutoFit/>
          </a:bodyPr>
          <a:lstStyle/>
          <a:p>
            <a:endParaRPr lang="en-US" sz="1800" b="0" i="0" u="none" strike="noStrike" baseline="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US" sz="1800" b="0" i="0" u="none" strike="noStrike" baseline="0" dirty="0">
                <a:solidFill>
                  <a:schemeClr val="accent5">
                    <a:lumMod val="75000"/>
                  </a:schemeClr>
                </a:solidFill>
                <a:latin typeface="Century Gothic" panose="020B0502020202020204" pitchFamily="34" charset="0"/>
              </a:rPr>
              <a:t>Do Francis Street residents who were displaced by the demolition many years ago also receive consideration for replacement units? </a:t>
            </a:r>
          </a:p>
          <a:p>
            <a:pPr marL="742950" lvl="1" indent="-285750">
              <a:buFont typeface="Arial" panose="020B0604020202020204" pitchFamily="34" charset="0"/>
              <a:buChar char="•"/>
            </a:pPr>
            <a:r>
              <a:rPr lang="en-US" dirty="0">
                <a:solidFill>
                  <a:schemeClr val="accent6">
                    <a:lumMod val="75000"/>
                  </a:schemeClr>
                </a:solidFill>
                <a:latin typeface="Century Gothic" panose="020B0502020202020204" pitchFamily="34" charset="0"/>
              </a:rPr>
              <a:t>The Choice Neighborhoods Implementation (CNI) Grant has specific requirements regarding eligibility for replacement units. Original Residents (as defined by HUD) are tenants residing in a Bedford Dwellings unit at the time of CNI Grant award, which was July 26, 2023. If there are additional replacement units available after all Original Residents have been offered a  replacement unit, the wait-list will be handled by the HACP Occupancy department in accordance with applicable Project Based Rental Assistance (PBRA) requirements. As a note, any geographic residency preference can only be county-wide or at the municipality level, which is a HUD rule. Therefore, HACP cannot give any preference to former residents of Francis Street or local Hill District residents.</a:t>
            </a:r>
          </a:p>
          <a:p>
            <a:endParaRPr lang="en-US" sz="1800" b="0" i="0" u="none" strike="noStrike" baseline="0" dirty="0">
              <a:solidFill>
                <a:schemeClr val="accent6">
                  <a:lumMod val="75000"/>
                </a:schemeClr>
              </a:solidFill>
              <a:latin typeface="Century Gothic" panose="020B0502020202020204" pitchFamily="34" charset="0"/>
            </a:endParaRPr>
          </a:p>
          <a:p>
            <a:pPr marL="285750" indent="-285750">
              <a:buFont typeface="Arial" panose="020B0604020202020204" pitchFamily="34" charset="0"/>
              <a:buChar char="•"/>
            </a:pPr>
            <a:r>
              <a:rPr lang="en-US" sz="1800" b="0" i="0" u="none" strike="noStrike" baseline="0" dirty="0">
                <a:solidFill>
                  <a:schemeClr val="accent5">
                    <a:lumMod val="75000"/>
                  </a:schemeClr>
                </a:solidFill>
                <a:latin typeface="Century Gothic" panose="020B0502020202020204" pitchFamily="34" charset="0"/>
              </a:rPr>
              <a:t>What will the selection process be for affordable units and market-rate units, and who will make ultimate decisions on how tenants are selected? </a:t>
            </a:r>
          </a:p>
          <a:p>
            <a:pPr marL="742950" marR="220980" lvl="1" indent="-285750">
              <a:buFont typeface="Arial" panose="020B0604020202020204" pitchFamily="34" charset="0"/>
              <a:buChar char="•"/>
              <a:tabLst>
                <a:tab pos="520700" algn="l"/>
                <a:tab pos="914400" algn="l"/>
              </a:tabLst>
            </a:pPr>
            <a:r>
              <a:rPr lang="en-US" dirty="0">
                <a:solidFill>
                  <a:schemeClr val="accent6">
                    <a:lumMod val="75000"/>
                  </a:schemeClr>
                </a:solidFill>
                <a:latin typeface="Century Gothic" panose="020B0502020202020204" pitchFamily="34" charset="0"/>
              </a:rPr>
              <a:t>All Original Residents (defined above) will not be subject to a selection process.  All residents in good standing with HACP will be eligible for a replacement unit.  New tenants in the market rate and affordable units will be subject to the Trek Development Property Management Screening Criteria.</a:t>
            </a:r>
          </a:p>
          <a:p>
            <a:pPr marL="742950" lvl="1" indent="-285750">
              <a:buFont typeface="Arial" panose="020B0604020202020204" pitchFamily="34" charset="0"/>
              <a:buChar char="•"/>
            </a:pPr>
            <a:r>
              <a:rPr lang="en-US" b="0" i="0" u="none" strike="noStrike" baseline="0" dirty="0">
                <a:solidFill>
                  <a:schemeClr val="accent5">
                    <a:lumMod val="75000"/>
                  </a:schemeClr>
                </a:solidFill>
                <a:latin typeface="Century Gothic" panose="020B0502020202020204" pitchFamily="34" charset="0"/>
              </a:rPr>
              <a:t>Will there have to be background checks or any screening? </a:t>
            </a:r>
          </a:p>
          <a:p>
            <a:pPr marL="1200150" marR="220980" lvl="2" indent="-285750">
              <a:spcBef>
                <a:spcPts val="0"/>
              </a:spcBef>
              <a:spcAft>
                <a:spcPts val="0"/>
              </a:spcAft>
              <a:buFont typeface="Arial" panose="020B0604020202020204" pitchFamily="34" charset="0"/>
              <a:buChar char="•"/>
              <a:tabLst>
                <a:tab pos="520700" algn="l"/>
                <a:tab pos="1371600" algn="l"/>
              </a:tabLst>
            </a:pPr>
            <a:r>
              <a:rPr lang="en-US" dirty="0">
                <a:solidFill>
                  <a:schemeClr val="accent6">
                    <a:lumMod val="75000"/>
                  </a:schemeClr>
                </a:solidFill>
                <a:latin typeface="Century Gothic" panose="020B0502020202020204" pitchFamily="34" charset="0"/>
              </a:rPr>
              <a:t>The screening criteria includes a background search of rental, credit, and criminal history of up to seven (7) years and determining if rent is affordable for the household.</a:t>
            </a:r>
          </a:p>
          <a:p>
            <a:pPr marL="742950" lvl="1" indent="-285750">
              <a:buFont typeface="Arial" panose="020B0604020202020204" pitchFamily="34" charset="0"/>
              <a:buChar char="•"/>
            </a:pPr>
            <a:r>
              <a:rPr lang="en-US" sz="1800" b="0" i="0" u="none" strike="noStrike" baseline="0" dirty="0">
                <a:solidFill>
                  <a:schemeClr val="accent5">
                    <a:lumMod val="75000"/>
                  </a:schemeClr>
                </a:solidFill>
                <a:latin typeface="Century Gothic" panose="020B0502020202020204" pitchFamily="34" charset="0"/>
              </a:rPr>
              <a:t>Are there certain preestablished qualifications? </a:t>
            </a:r>
          </a:p>
          <a:p>
            <a:pPr marL="1200150" marR="220980" lvl="2" indent="-285750">
              <a:buFont typeface="Arial" panose="020B0604020202020204" pitchFamily="34" charset="0"/>
              <a:buChar char="•"/>
              <a:tabLst>
                <a:tab pos="520700" algn="l"/>
                <a:tab pos="1371600" algn="l"/>
              </a:tabLst>
            </a:pPr>
            <a:r>
              <a:rPr lang="en-US" dirty="0">
                <a:solidFill>
                  <a:schemeClr val="accent6">
                    <a:lumMod val="75000"/>
                  </a:schemeClr>
                </a:solidFill>
                <a:latin typeface="Century Gothic" panose="020B0502020202020204" pitchFamily="34" charset="0"/>
              </a:rPr>
              <a:t>A copy of Trek’s established Screening Criteria is available as requested.</a:t>
            </a:r>
          </a:p>
          <a:p>
            <a:pPr marL="742950" lvl="1" indent="-285750">
              <a:buFont typeface="Arial" panose="020B0604020202020204" pitchFamily="34" charset="0"/>
              <a:buChar char="•"/>
            </a:pPr>
            <a:r>
              <a:rPr lang="en-US" sz="1800" b="0" i="0" u="none" strike="noStrike" baseline="0" dirty="0">
                <a:solidFill>
                  <a:schemeClr val="accent5">
                    <a:lumMod val="75000"/>
                  </a:schemeClr>
                </a:solidFill>
                <a:latin typeface="Century Gothic" panose="020B0502020202020204" pitchFamily="34" charset="0"/>
              </a:rPr>
              <a:t>Will residents be given a lease well in advance for their review? </a:t>
            </a:r>
          </a:p>
          <a:p>
            <a:pPr marL="1200150" lvl="3" indent="-285750">
              <a:buFont typeface="Arial" panose="020B0604020202020204" pitchFamily="34" charset="0"/>
              <a:buChar char="•"/>
            </a:pPr>
            <a:r>
              <a:rPr lang="en-US" dirty="0">
                <a:solidFill>
                  <a:schemeClr val="accent6">
                    <a:lumMod val="75000"/>
                  </a:schemeClr>
                </a:solidFill>
                <a:latin typeface="Century Gothic" panose="020B0502020202020204" pitchFamily="34" charset="0"/>
              </a:rPr>
              <a:t>Yes</a:t>
            </a:r>
          </a:p>
          <a:p>
            <a:endParaRPr lang="en-US" sz="1800" b="0" i="0" u="none" strike="noStrike" baseline="0" dirty="0">
              <a:solidFill>
                <a:srgbClr val="000000"/>
              </a:solidFill>
              <a:latin typeface="Symbol" panose="05050102010706020507" pitchFamily="18" charset="2"/>
            </a:endParaRPr>
          </a:p>
          <a:p>
            <a:pPr marL="285750" lvl="1" indent="-285750">
              <a:buFont typeface="Arial" panose="020B0604020202020204" pitchFamily="34" charset="0"/>
              <a:buChar char="•"/>
            </a:pPr>
            <a:r>
              <a:rPr lang="en-US" dirty="0">
                <a:solidFill>
                  <a:schemeClr val="accent5">
                    <a:lumMod val="75000"/>
                  </a:schemeClr>
                </a:solidFill>
                <a:latin typeface="Century Gothic" panose="020B0502020202020204" pitchFamily="34" charset="0"/>
              </a:rPr>
              <a:t> How are current Bedford Dwellings residents being prepared for their move into new units? How much time do they have to prepare? </a:t>
            </a:r>
          </a:p>
          <a:p>
            <a:pPr marL="1200150" marR="220980" lvl="2" indent="-285750">
              <a:spcBef>
                <a:spcPts val="0"/>
              </a:spcBef>
              <a:spcAft>
                <a:spcPts val="0"/>
              </a:spcAft>
              <a:buFont typeface="Arial" panose="020B0604020202020204" pitchFamily="34" charset="0"/>
              <a:buChar char="•"/>
              <a:tabLst>
                <a:tab pos="520700" algn="l"/>
                <a:tab pos="914400" algn="l"/>
              </a:tabLst>
            </a:pPr>
            <a:r>
              <a:rPr lang="en-US" dirty="0">
                <a:solidFill>
                  <a:schemeClr val="accent6">
                    <a:lumMod val="75000"/>
                  </a:schemeClr>
                </a:solidFill>
                <a:latin typeface="Century Gothic" panose="020B0502020202020204" pitchFamily="34" charset="0"/>
              </a:rPr>
              <a:t>Relocation will not occur until 2026. From now until then, all Bedford Dwellings residents will have access to robust case management services to help them as part of this transition and connect to other supportive services any household may need. The HACP relocation staff will work closely with case management to make the transition as smooth as possible and to prepare residents for what to expect.</a:t>
            </a:r>
          </a:p>
          <a:p>
            <a:endParaRPr lang="en-US" sz="1800" b="0" i="0" u="none" strike="noStrike" baseline="0" dirty="0">
              <a:solidFill>
                <a:srgbClr val="000000"/>
              </a:solidFill>
              <a:latin typeface="Century Gothic" panose="020B0502020202020204" pitchFamily="34" charset="0"/>
            </a:endParaRPr>
          </a:p>
          <a:p>
            <a:pPr marL="742950" lvl="1" indent="-285750">
              <a:buFont typeface="Arial" panose="020B0604020202020204" pitchFamily="34" charset="0"/>
              <a:buChar char="•"/>
            </a:pPr>
            <a:endParaRPr lang="en-US" b="0" i="0" u="none" strike="noStrike" baseline="0" dirty="0">
              <a:solidFill>
                <a:srgbClr val="000000"/>
              </a:solidFill>
              <a:latin typeface="Century Gothic" panose="020B0502020202020204" pitchFamily="34" charset="0"/>
            </a:endParaRPr>
          </a:p>
          <a:p>
            <a:endParaRPr lang="en-US" sz="1800" b="0" i="0" u="none" strike="noStrike" baseline="0" dirty="0">
              <a:solidFill>
                <a:srgbClr val="000000"/>
              </a:solidFill>
              <a:latin typeface="Century Gothic" panose="020B0502020202020204" pitchFamily="34" charset="0"/>
            </a:endParaRPr>
          </a:p>
          <a:p>
            <a:pPr marL="742950" lvl="1" indent="-285750">
              <a:buFont typeface="Arial" panose="020B0604020202020204" pitchFamily="34" charset="0"/>
              <a:buChar char="•"/>
            </a:pPr>
            <a:endParaRPr lang="en-US" b="0" i="0" u="none" strike="noStrike" baseline="0" dirty="0">
              <a:solidFill>
                <a:srgbClr val="000000"/>
              </a:solidFill>
              <a:latin typeface="Century Gothic" panose="020B0502020202020204" pitchFamily="34" charset="0"/>
            </a:endParaRPr>
          </a:p>
          <a:p>
            <a:pPr marL="285750" indent="-285750">
              <a:buFont typeface="Arial" panose="020B0604020202020204" pitchFamily="34" charset="0"/>
              <a:buChar char="•"/>
            </a:pPr>
            <a:endParaRPr lang="en-US" sz="1800" b="0" i="0" u="none" strike="noStrike" baseline="0" dirty="0">
              <a:solidFill>
                <a:srgbClr val="000000"/>
              </a:solidFill>
              <a:latin typeface="Century Gothic" panose="020B0502020202020204" pitchFamily="34" charset="0"/>
            </a:endParaRPr>
          </a:p>
          <a:p>
            <a:pPr marL="285750" indent="-285750">
              <a:buFont typeface="Arial" panose="020B0604020202020204" pitchFamily="34" charset="0"/>
              <a:buChar char="•"/>
            </a:pPr>
            <a:endParaRPr lang="en-US" sz="1800" b="0" i="0" u="none" strike="noStrike" baseline="0" dirty="0">
              <a:solidFill>
                <a:srgbClr val="000000"/>
              </a:solidFill>
              <a:latin typeface="Century Gothic" panose="020B0502020202020204" pitchFamily="34" charset="0"/>
            </a:endParaRPr>
          </a:p>
          <a:p>
            <a:endParaRPr lang="en-US" dirty="0"/>
          </a:p>
        </p:txBody>
      </p:sp>
      <p:sp>
        <p:nvSpPr>
          <p:cNvPr id="3" name="TextBox 2">
            <a:extLst>
              <a:ext uri="{FF2B5EF4-FFF2-40B4-BE49-F238E27FC236}">
                <a16:creationId xmlns:a16="http://schemas.microsoft.com/office/drawing/2014/main" id="{9D718E16-C1CA-5C1D-E96C-8E2B839F811F}"/>
              </a:ext>
            </a:extLst>
          </p:cNvPr>
          <p:cNvSpPr txBox="1"/>
          <p:nvPr/>
        </p:nvSpPr>
        <p:spPr>
          <a:xfrm>
            <a:off x="762000" y="381000"/>
            <a:ext cx="14478000" cy="1323439"/>
          </a:xfrm>
          <a:prstGeom prst="rect">
            <a:avLst/>
          </a:prstGeom>
          <a:solidFill>
            <a:schemeClr val="bg1"/>
          </a:solidFill>
        </p:spPr>
        <p:txBody>
          <a:bodyPr wrap="square" rtlCol="0">
            <a:spAutoFit/>
          </a:bodyPr>
          <a:lstStyle/>
          <a:p>
            <a:pPr algn="ctr"/>
            <a:r>
              <a:rPr lang="en-US" sz="4000" dirty="0">
                <a:latin typeface="Arial Black" panose="020B0A04020102020204" pitchFamily="34" charset="0"/>
              </a:rPr>
              <a:t>DRP COMMITTEE FEEDBACK/ QUESTION ANSWERS</a:t>
            </a:r>
          </a:p>
        </p:txBody>
      </p:sp>
    </p:spTree>
    <p:extLst>
      <p:ext uri="{BB962C8B-B14F-4D97-AF65-F5344CB8AC3E}">
        <p14:creationId xmlns:p14="http://schemas.microsoft.com/office/powerpoint/2010/main" val="2996838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7A8E2B-7805-4320-BA93-B9250E9C59A2}"/>
              </a:ext>
            </a:extLst>
          </p:cNvPr>
          <p:cNvSpPr>
            <a:spLocks noGrp="1"/>
          </p:cNvSpPr>
          <p:nvPr>
            <p:ph type="body" idx="1"/>
          </p:nvPr>
        </p:nvSpPr>
        <p:spPr/>
        <p:txBody>
          <a:bodyPr/>
          <a:lstStyle/>
          <a:p>
            <a:endParaRPr lang="en-US" dirty="0"/>
          </a:p>
        </p:txBody>
      </p:sp>
      <p:pic>
        <p:nvPicPr>
          <p:cNvPr id="7" name="Picture 6" descr="Diagram&#10;&#10;Description automatically generated">
            <a:extLst>
              <a:ext uri="{FF2B5EF4-FFF2-40B4-BE49-F238E27FC236}">
                <a16:creationId xmlns:a16="http://schemas.microsoft.com/office/drawing/2014/main" id="{E808518F-C660-4617-A75F-5FCEC1BAB8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extLst>
      <p:ext uri="{BB962C8B-B14F-4D97-AF65-F5344CB8AC3E}">
        <p14:creationId xmlns:p14="http://schemas.microsoft.com/office/powerpoint/2010/main" val="3461577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091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itle 1">
            <a:extLst>
              <a:ext uri="{FF2B5EF4-FFF2-40B4-BE49-F238E27FC236}">
                <a16:creationId xmlns:a16="http://schemas.microsoft.com/office/drawing/2014/main" id="{71B863CE-3E0A-4E9A-94EA-C18908A67B54}"/>
              </a:ext>
            </a:extLst>
          </p:cNvPr>
          <p:cNvSpPr>
            <a:spLocks noGrp="1"/>
          </p:cNvSpPr>
          <p:nvPr>
            <p:ph type="title"/>
          </p:nvPr>
        </p:nvSpPr>
        <p:spPr>
          <a:xfrm>
            <a:off x="698029" y="90034"/>
            <a:ext cx="14510072" cy="2103808"/>
          </a:xfrm>
        </p:spPr>
        <p:txBody>
          <a:bodyPr anchor="b">
            <a:normAutofit/>
          </a:bodyPr>
          <a:lstStyle/>
          <a:p>
            <a:pPr>
              <a:lnSpc>
                <a:spcPct val="90000"/>
              </a:lnSpc>
            </a:pPr>
            <a:r>
              <a:rPr lang="en-US" sz="7400" b="1" dirty="0">
                <a:solidFill>
                  <a:schemeClr val="tx1"/>
                </a:solidFill>
                <a:latin typeface="Acumin Pro Black"/>
              </a:rPr>
              <a:t>PROJECT COMPLIANCE WITH COMMUNITY GOALS</a:t>
            </a:r>
          </a:p>
        </p:txBody>
      </p:sp>
      <p:sp>
        <p:nvSpPr>
          <p:cNvPr id="9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928" y="2466264"/>
            <a:ext cx="13990320" cy="26822"/>
          </a:xfrm>
          <a:custGeom>
            <a:avLst/>
            <a:gdLst>
              <a:gd name="connsiteX0" fmla="*/ 0 w 13990320"/>
              <a:gd name="connsiteY0" fmla="*/ 0 h 26822"/>
              <a:gd name="connsiteX1" fmla="*/ 419710 w 13990320"/>
              <a:gd name="connsiteY1" fmla="*/ 0 h 26822"/>
              <a:gd name="connsiteX2" fmla="*/ 1119226 w 13990320"/>
              <a:gd name="connsiteY2" fmla="*/ 0 h 26822"/>
              <a:gd name="connsiteX3" fmla="*/ 1678838 w 13990320"/>
              <a:gd name="connsiteY3" fmla="*/ 0 h 26822"/>
              <a:gd name="connsiteX4" fmla="*/ 1958645 w 13990320"/>
              <a:gd name="connsiteY4" fmla="*/ 0 h 26822"/>
              <a:gd name="connsiteX5" fmla="*/ 2937967 w 13990320"/>
              <a:gd name="connsiteY5" fmla="*/ 0 h 26822"/>
              <a:gd name="connsiteX6" fmla="*/ 3217774 w 13990320"/>
              <a:gd name="connsiteY6" fmla="*/ 0 h 26822"/>
              <a:gd name="connsiteX7" fmla="*/ 3497580 w 13990320"/>
              <a:gd name="connsiteY7" fmla="*/ 0 h 26822"/>
              <a:gd name="connsiteX8" fmla="*/ 4057193 w 13990320"/>
              <a:gd name="connsiteY8" fmla="*/ 0 h 26822"/>
              <a:gd name="connsiteX9" fmla="*/ 4756709 w 13990320"/>
              <a:gd name="connsiteY9" fmla="*/ 0 h 26822"/>
              <a:gd name="connsiteX10" fmla="*/ 5596128 w 13990320"/>
              <a:gd name="connsiteY10" fmla="*/ 0 h 26822"/>
              <a:gd name="connsiteX11" fmla="*/ 6435547 w 13990320"/>
              <a:gd name="connsiteY11" fmla="*/ 0 h 26822"/>
              <a:gd name="connsiteX12" fmla="*/ 7135063 w 13990320"/>
              <a:gd name="connsiteY12" fmla="*/ 0 h 26822"/>
              <a:gd name="connsiteX13" fmla="*/ 7414870 w 13990320"/>
              <a:gd name="connsiteY13" fmla="*/ 0 h 26822"/>
              <a:gd name="connsiteX14" fmla="*/ 7974482 w 13990320"/>
              <a:gd name="connsiteY14" fmla="*/ 0 h 26822"/>
              <a:gd name="connsiteX15" fmla="*/ 8394192 w 13990320"/>
              <a:gd name="connsiteY15" fmla="*/ 0 h 26822"/>
              <a:gd name="connsiteX16" fmla="*/ 9233611 w 13990320"/>
              <a:gd name="connsiteY16" fmla="*/ 0 h 26822"/>
              <a:gd name="connsiteX17" fmla="*/ 9653321 w 13990320"/>
              <a:gd name="connsiteY17" fmla="*/ 0 h 26822"/>
              <a:gd name="connsiteX18" fmla="*/ 10632643 w 13990320"/>
              <a:gd name="connsiteY18" fmla="*/ 0 h 26822"/>
              <a:gd name="connsiteX19" fmla="*/ 10912450 w 13990320"/>
              <a:gd name="connsiteY19" fmla="*/ 0 h 26822"/>
              <a:gd name="connsiteX20" fmla="*/ 11332159 w 13990320"/>
              <a:gd name="connsiteY20" fmla="*/ 0 h 26822"/>
              <a:gd name="connsiteX21" fmla="*/ 11891772 w 13990320"/>
              <a:gd name="connsiteY21" fmla="*/ 0 h 26822"/>
              <a:gd name="connsiteX22" fmla="*/ 12451385 w 13990320"/>
              <a:gd name="connsiteY22" fmla="*/ 0 h 26822"/>
              <a:gd name="connsiteX23" fmla="*/ 13290804 w 13990320"/>
              <a:gd name="connsiteY23" fmla="*/ 0 h 26822"/>
              <a:gd name="connsiteX24" fmla="*/ 13990320 w 13990320"/>
              <a:gd name="connsiteY24" fmla="*/ 0 h 26822"/>
              <a:gd name="connsiteX25" fmla="*/ 13990320 w 13990320"/>
              <a:gd name="connsiteY25" fmla="*/ 26822 h 26822"/>
              <a:gd name="connsiteX26" fmla="*/ 13290804 w 13990320"/>
              <a:gd name="connsiteY26" fmla="*/ 26822 h 26822"/>
              <a:gd name="connsiteX27" fmla="*/ 12591288 w 13990320"/>
              <a:gd name="connsiteY27" fmla="*/ 26822 h 26822"/>
              <a:gd name="connsiteX28" fmla="*/ 11751869 w 13990320"/>
              <a:gd name="connsiteY28" fmla="*/ 26822 h 26822"/>
              <a:gd name="connsiteX29" fmla="*/ 10772546 w 13990320"/>
              <a:gd name="connsiteY29" fmla="*/ 26822 h 26822"/>
              <a:gd name="connsiteX30" fmla="*/ 10212934 w 13990320"/>
              <a:gd name="connsiteY30" fmla="*/ 26822 h 26822"/>
              <a:gd name="connsiteX31" fmla="*/ 9373514 w 13990320"/>
              <a:gd name="connsiteY31" fmla="*/ 26822 h 26822"/>
              <a:gd name="connsiteX32" fmla="*/ 8394192 w 13990320"/>
              <a:gd name="connsiteY32" fmla="*/ 26822 h 26822"/>
              <a:gd name="connsiteX33" fmla="*/ 7974482 w 13990320"/>
              <a:gd name="connsiteY33" fmla="*/ 26822 h 26822"/>
              <a:gd name="connsiteX34" fmla="*/ 7135063 w 13990320"/>
              <a:gd name="connsiteY34" fmla="*/ 26822 h 26822"/>
              <a:gd name="connsiteX35" fmla="*/ 6715354 w 13990320"/>
              <a:gd name="connsiteY35" fmla="*/ 26822 h 26822"/>
              <a:gd name="connsiteX36" fmla="*/ 6435547 w 13990320"/>
              <a:gd name="connsiteY36" fmla="*/ 26822 h 26822"/>
              <a:gd name="connsiteX37" fmla="*/ 5736031 w 13990320"/>
              <a:gd name="connsiteY37" fmla="*/ 26822 h 26822"/>
              <a:gd name="connsiteX38" fmla="*/ 5456225 w 13990320"/>
              <a:gd name="connsiteY38" fmla="*/ 26822 h 26822"/>
              <a:gd name="connsiteX39" fmla="*/ 4616806 w 13990320"/>
              <a:gd name="connsiteY39" fmla="*/ 26822 h 26822"/>
              <a:gd name="connsiteX40" fmla="*/ 4057193 w 13990320"/>
              <a:gd name="connsiteY40" fmla="*/ 26822 h 26822"/>
              <a:gd name="connsiteX41" fmla="*/ 3357677 w 13990320"/>
              <a:gd name="connsiteY41" fmla="*/ 26822 h 26822"/>
              <a:gd name="connsiteX42" fmla="*/ 2937967 w 13990320"/>
              <a:gd name="connsiteY42" fmla="*/ 26822 h 26822"/>
              <a:gd name="connsiteX43" fmla="*/ 2238451 w 13990320"/>
              <a:gd name="connsiteY43" fmla="*/ 26822 h 26822"/>
              <a:gd name="connsiteX44" fmla="*/ 1399032 w 13990320"/>
              <a:gd name="connsiteY44" fmla="*/ 26822 h 26822"/>
              <a:gd name="connsiteX45" fmla="*/ 839419 w 13990320"/>
              <a:gd name="connsiteY45" fmla="*/ 26822 h 26822"/>
              <a:gd name="connsiteX46" fmla="*/ 0 w 13990320"/>
              <a:gd name="connsiteY46" fmla="*/ 26822 h 26822"/>
              <a:gd name="connsiteX47" fmla="*/ 0 w 13990320"/>
              <a:gd name="connsiteY47" fmla="*/ 0 h 26822"/>
              <a:gd name="connsiteX0" fmla="*/ 0 w 13990320"/>
              <a:gd name="connsiteY0" fmla="*/ 0 h 26822"/>
              <a:gd name="connsiteX1" fmla="*/ 419710 w 13990320"/>
              <a:gd name="connsiteY1" fmla="*/ 0 h 26822"/>
              <a:gd name="connsiteX2" fmla="*/ 699516 w 13990320"/>
              <a:gd name="connsiteY2" fmla="*/ 0 h 26822"/>
              <a:gd name="connsiteX3" fmla="*/ 1119226 w 13990320"/>
              <a:gd name="connsiteY3" fmla="*/ 0 h 26822"/>
              <a:gd name="connsiteX4" fmla="*/ 1818742 w 13990320"/>
              <a:gd name="connsiteY4" fmla="*/ 0 h 26822"/>
              <a:gd name="connsiteX5" fmla="*/ 2658161 w 13990320"/>
              <a:gd name="connsiteY5" fmla="*/ 0 h 26822"/>
              <a:gd name="connsiteX6" fmla="*/ 3637483 w 13990320"/>
              <a:gd name="connsiteY6" fmla="*/ 0 h 26822"/>
              <a:gd name="connsiteX7" fmla="*/ 4616806 w 13990320"/>
              <a:gd name="connsiteY7" fmla="*/ 0 h 26822"/>
              <a:gd name="connsiteX8" fmla="*/ 5176418 w 13990320"/>
              <a:gd name="connsiteY8" fmla="*/ 0 h 26822"/>
              <a:gd name="connsiteX9" fmla="*/ 6015838 w 13990320"/>
              <a:gd name="connsiteY9" fmla="*/ 0 h 26822"/>
              <a:gd name="connsiteX10" fmla="*/ 6715354 w 13990320"/>
              <a:gd name="connsiteY10" fmla="*/ 0 h 26822"/>
              <a:gd name="connsiteX11" fmla="*/ 7274966 w 13990320"/>
              <a:gd name="connsiteY11" fmla="*/ 0 h 26822"/>
              <a:gd name="connsiteX12" fmla="*/ 8114386 w 13990320"/>
              <a:gd name="connsiteY12" fmla="*/ 0 h 26822"/>
              <a:gd name="connsiteX13" fmla="*/ 8394192 w 13990320"/>
              <a:gd name="connsiteY13" fmla="*/ 0 h 26822"/>
              <a:gd name="connsiteX14" fmla="*/ 8953805 w 13990320"/>
              <a:gd name="connsiteY14" fmla="*/ 0 h 26822"/>
              <a:gd name="connsiteX15" fmla="*/ 9653321 w 13990320"/>
              <a:gd name="connsiteY15" fmla="*/ 0 h 26822"/>
              <a:gd name="connsiteX16" fmla="*/ 10492740 w 13990320"/>
              <a:gd name="connsiteY16" fmla="*/ 0 h 26822"/>
              <a:gd name="connsiteX17" fmla="*/ 11192256 w 13990320"/>
              <a:gd name="connsiteY17" fmla="*/ 0 h 26822"/>
              <a:gd name="connsiteX18" fmla="*/ 12171578 w 13990320"/>
              <a:gd name="connsiteY18" fmla="*/ 0 h 26822"/>
              <a:gd name="connsiteX19" fmla="*/ 12451385 w 13990320"/>
              <a:gd name="connsiteY19" fmla="*/ 0 h 26822"/>
              <a:gd name="connsiteX20" fmla="*/ 13150901 w 13990320"/>
              <a:gd name="connsiteY20" fmla="*/ 0 h 26822"/>
              <a:gd name="connsiteX21" fmla="*/ 13990320 w 13990320"/>
              <a:gd name="connsiteY21" fmla="*/ 0 h 26822"/>
              <a:gd name="connsiteX22" fmla="*/ 13990320 w 13990320"/>
              <a:gd name="connsiteY22" fmla="*/ 26822 h 26822"/>
              <a:gd name="connsiteX23" fmla="*/ 13570610 w 13990320"/>
              <a:gd name="connsiteY23" fmla="*/ 26822 h 26822"/>
              <a:gd name="connsiteX24" fmla="*/ 12871094 w 13990320"/>
              <a:gd name="connsiteY24" fmla="*/ 26822 h 26822"/>
              <a:gd name="connsiteX25" fmla="*/ 12591288 w 13990320"/>
              <a:gd name="connsiteY25" fmla="*/ 26822 h 26822"/>
              <a:gd name="connsiteX26" fmla="*/ 12171578 w 13990320"/>
              <a:gd name="connsiteY26" fmla="*/ 26822 h 26822"/>
              <a:gd name="connsiteX27" fmla="*/ 11332159 w 13990320"/>
              <a:gd name="connsiteY27" fmla="*/ 26822 h 26822"/>
              <a:gd name="connsiteX28" fmla="*/ 10352837 w 13990320"/>
              <a:gd name="connsiteY28" fmla="*/ 26822 h 26822"/>
              <a:gd name="connsiteX29" fmla="*/ 9933127 w 13990320"/>
              <a:gd name="connsiteY29" fmla="*/ 26822 h 26822"/>
              <a:gd name="connsiteX30" fmla="*/ 9233611 w 13990320"/>
              <a:gd name="connsiteY30" fmla="*/ 26822 h 26822"/>
              <a:gd name="connsiteX31" fmla="*/ 8813902 w 13990320"/>
              <a:gd name="connsiteY31" fmla="*/ 26822 h 26822"/>
              <a:gd name="connsiteX32" fmla="*/ 7974482 w 13990320"/>
              <a:gd name="connsiteY32" fmla="*/ 26822 h 26822"/>
              <a:gd name="connsiteX33" fmla="*/ 7414870 w 13990320"/>
              <a:gd name="connsiteY33" fmla="*/ 26822 h 26822"/>
              <a:gd name="connsiteX34" fmla="*/ 6995160 w 13990320"/>
              <a:gd name="connsiteY34" fmla="*/ 26822 h 26822"/>
              <a:gd name="connsiteX35" fmla="*/ 6715354 w 13990320"/>
              <a:gd name="connsiteY35" fmla="*/ 26822 h 26822"/>
              <a:gd name="connsiteX36" fmla="*/ 6015838 w 13990320"/>
              <a:gd name="connsiteY36" fmla="*/ 26822 h 26822"/>
              <a:gd name="connsiteX37" fmla="*/ 5176418 w 13990320"/>
              <a:gd name="connsiteY37" fmla="*/ 26822 h 26822"/>
              <a:gd name="connsiteX38" fmla="*/ 4476902 w 13990320"/>
              <a:gd name="connsiteY38" fmla="*/ 26822 h 26822"/>
              <a:gd name="connsiteX39" fmla="*/ 3497580 w 13990320"/>
              <a:gd name="connsiteY39" fmla="*/ 26822 h 26822"/>
              <a:gd name="connsiteX40" fmla="*/ 2937967 w 13990320"/>
              <a:gd name="connsiteY40" fmla="*/ 26822 h 26822"/>
              <a:gd name="connsiteX41" fmla="*/ 2658161 w 13990320"/>
              <a:gd name="connsiteY41" fmla="*/ 26822 h 26822"/>
              <a:gd name="connsiteX42" fmla="*/ 2378354 w 13990320"/>
              <a:gd name="connsiteY42" fmla="*/ 26822 h 26822"/>
              <a:gd name="connsiteX43" fmla="*/ 1538935 w 13990320"/>
              <a:gd name="connsiteY43" fmla="*/ 26822 h 26822"/>
              <a:gd name="connsiteX44" fmla="*/ 839419 w 13990320"/>
              <a:gd name="connsiteY44" fmla="*/ 26822 h 26822"/>
              <a:gd name="connsiteX45" fmla="*/ 0 w 13990320"/>
              <a:gd name="connsiteY45" fmla="*/ 26822 h 26822"/>
              <a:gd name="connsiteX46" fmla="*/ 0 w 13990320"/>
              <a:gd name="connsiteY46"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990320" h="26822" fill="none" extrusionOk="0">
                <a:moveTo>
                  <a:pt x="0" y="0"/>
                </a:moveTo>
                <a:cubicBezTo>
                  <a:pt x="79280" y="1808"/>
                  <a:pt x="303566" y="41080"/>
                  <a:pt x="419710" y="0"/>
                </a:cubicBezTo>
                <a:cubicBezTo>
                  <a:pt x="512720" y="-48606"/>
                  <a:pt x="776050" y="-28490"/>
                  <a:pt x="1119226" y="0"/>
                </a:cubicBezTo>
                <a:cubicBezTo>
                  <a:pt x="1422343" y="4108"/>
                  <a:pt x="1483261" y="-23771"/>
                  <a:pt x="1678838" y="0"/>
                </a:cubicBezTo>
                <a:cubicBezTo>
                  <a:pt x="1867471" y="11757"/>
                  <a:pt x="1896180" y="11670"/>
                  <a:pt x="1958645" y="0"/>
                </a:cubicBezTo>
                <a:cubicBezTo>
                  <a:pt x="1988203" y="18339"/>
                  <a:pt x="2732389" y="22008"/>
                  <a:pt x="2937967" y="0"/>
                </a:cubicBezTo>
                <a:cubicBezTo>
                  <a:pt x="3143987" y="-25489"/>
                  <a:pt x="3095842" y="8799"/>
                  <a:pt x="3217774" y="0"/>
                </a:cubicBezTo>
                <a:cubicBezTo>
                  <a:pt x="3338856" y="-3866"/>
                  <a:pt x="3419083" y="-8736"/>
                  <a:pt x="3497580" y="0"/>
                </a:cubicBezTo>
                <a:cubicBezTo>
                  <a:pt x="3583370" y="-5406"/>
                  <a:pt x="3794329" y="24513"/>
                  <a:pt x="4057193" y="0"/>
                </a:cubicBezTo>
                <a:cubicBezTo>
                  <a:pt x="4294845" y="5090"/>
                  <a:pt x="4428939" y="43312"/>
                  <a:pt x="4756709" y="0"/>
                </a:cubicBezTo>
                <a:cubicBezTo>
                  <a:pt x="5075479" y="13533"/>
                  <a:pt x="5407757" y="38658"/>
                  <a:pt x="5596128" y="0"/>
                </a:cubicBezTo>
                <a:cubicBezTo>
                  <a:pt x="5826682" y="-40130"/>
                  <a:pt x="6036113" y="-8157"/>
                  <a:pt x="6435547" y="0"/>
                </a:cubicBezTo>
                <a:cubicBezTo>
                  <a:pt x="6835592" y="52289"/>
                  <a:pt x="6899401" y="-48122"/>
                  <a:pt x="7135063" y="0"/>
                </a:cubicBezTo>
                <a:cubicBezTo>
                  <a:pt x="7366999" y="29162"/>
                  <a:pt x="7357616" y="8110"/>
                  <a:pt x="7414870" y="0"/>
                </a:cubicBezTo>
                <a:cubicBezTo>
                  <a:pt x="7477940" y="648"/>
                  <a:pt x="7870247" y="20627"/>
                  <a:pt x="7974482" y="0"/>
                </a:cubicBezTo>
                <a:cubicBezTo>
                  <a:pt x="8086381" y="3534"/>
                  <a:pt x="8246142" y="-15447"/>
                  <a:pt x="8394192" y="0"/>
                </a:cubicBezTo>
                <a:cubicBezTo>
                  <a:pt x="8502121" y="54018"/>
                  <a:pt x="8949878" y="-51934"/>
                  <a:pt x="9233611" y="0"/>
                </a:cubicBezTo>
                <a:cubicBezTo>
                  <a:pt x="9516473" y="15625"/>
                  <a:pt x="9469773" y="-2836"/>
                  <a:pt x="9653321" y="0"/>
                </a:cubicBezTo>
                <a:cubicBezTo>
                  <a:pt x="9848166" y="-12287"/>
                  <a:pt x="10153686" y="57630"/>
                  <a:pt x="10632643" y="0"/>
                </a:cubicBezTo>
                <a:cubicBezTo>
                  <a:pt x="11107566" y="-33304"/>
                  <a:pt x="10807943" y="10941"/>
                  <a:pt x="10912450" y="0"/>
                </a:cubicBezTo>
                <a:cubicBezTo>
                  <a:pt x="11019158" y="16913"/>
                  <a:pt x="11224355" y="-1751"/>
                  <a:pt x="11332159" y="0"/>
                </a:cubicBezTo>
                <a:cubicBezTo>
                  <a:pt x="11465235" y="-19532"/>
                  <a:pt x="11645685" y="5256"/>
                  <a:pt x="11891772" y="0"/>
                </a:cubicBezTo>
                <a:cubicBezTo>
                  <a:pt x="12166201" y="8764"/>
                  <a:pt x="12178007" y="1827"/>
                  <a:pt x="12451385" y="0"/>
                </a:cubicBezTo>
                <a:cubicBezTo>
                  <a:pt x="12715068" y="2268"/>
                  <a:pt x="13010746" y="13459"/>
                  <a:pt x="13290804" y="0"/>
                </a:cubicBezTo>
                <a:cubicBezTo>
                  <a:pt x="13610348" y="4234"/>
                  <a:pt x="13728535" y="-20193"/>
                  <a:pt x="13990320" y="0"/>
                </a:cubicBezTo>
                <a:cubicBezTo>
                  <a:pt x="13988166" y="7799"/>
                  <a:pt x="13988878" y="15275"/>
                  <a:pt x="13990320" y="26822"/>
                </a:cubicBezTo>
                <a:cubicBezTo>
                  <a:pt x="13683211" y="55462"/>
                  <a:pt x="13534698" y="17080"/>
                  <a:pt x="13290804" y="26822"/>
                </a:cubicBezTo>
                <a:cubicBezTo>
                  <a:pt x="13004512" y="56014"/>
                  <a:pt x="12849693" y="45271"/>
                  <a:pt x="12591288" y="26822"/>
                </a:cubicBezTo>
                <a:cubicBezTo>
                  <a:pt x="12308771" y="-14711"/>
                  <a:pt x="11971243" y="-1761"/>
                  <a:pt x="11751869" y="26822"/>
                </a:cubicBezTo>
                <a:cubicBezTo>
                  <a:pt x="11474426" y="46080"/>
                  <a:pt x="11263752" y="8535"/>
                  <a:pt x="10772546" y="26822"/>
                </a:cubicBezTo>
                <a:cubicBezTo>
                  <a:pt x="10273433" y="-3890"/>
                  <a:pt x="10408461" y="7606"/>
                  <a:pt x="10212934" y="26822"/>
                </a:cubicBezTo>
                <a:cubicBezTo>
                  <a:pt x="10004607" y="29700"/>
                  <a:pt x="9677187" y="45885"/>
                  <a:pt x="9373514" y="26822"/>
                </a:cubicBezTo>
                <a:cubicBezTo>
                  <a:pt x="9085601" y="-10042"/>
                  <a:pt x="8711043" y="61445"/>
                  <a:pt x="8394192" y="26822"/>
                </a:cubicBezTo>
                <a:cubicBezTo>
                  <a:pt x="8094369" y="6200"/>
                  <a:pt x="8152120" y="32525"/>
                  <a:pt x="7974482" y="26822"/>
                </a:cubicBezTo>
                <a:cubicBezTo>
                  <a:pt x="7832662" y="177"/>
                  <a:pt x="7324395" y="-23144"/>
                  <a:pt x="7135063" y="26822"/>
                </a:cubicBezTo>
                <a:cubicBezTo>
                  <a:pt x="6922024" y="74242"/>
                  <a:pt x="6871364" y="4941"/>
                  <a:pt x="6715354" y="26822"/>
                </a:cubicBezTo>
                <a:cubicBezTo>
                  <a:pt x="6562341" y="48018"/>
                  <a:pt x="6525691" y="18743"/>
                  <a:pt x="6435547" y="26822"/>
                </a:cubicBezTo>
                <a:cubicBezTo>
                  <a:pt x="6312644" y="-5706"/>
                  <a:pt x="5993014" y="17430"/>
                  <a:pt x="5736031" y="26822"/>
                </a:cubicBezTo>
                <a:cubicBezTo>
                  <a:pt x="5501323" y="46254"/>
                  <a:pt x="5547691" y="23535"/>
                  <a:pt x="5456225" y="26822"/>
                </a:cubicBezTo>
                <a:cubicBezTo>
                  <a:pt x="5405841" y="40570"/>
                  <a:pt x="4881122" y="-42522"/>
                  <a:pt x="4616806" y="26822"/>
                </a:cubicBezTo>
                <a:cubicBezTo>
                  <a:pt x="4388537" y="39952"/>
                  <a:pt x="4210885" y="39169"/>
                  <a:pt x="4057193" y="26822"/>
                </a:cubicBezTo>
                <a:cubicBezTo>
                  <a:pt x="3887399" y="33334"/>
                  <a:pt x="3527082" y="6306"/>
                  <a:pt x="3357677" y="26822"/>
                </a:cubicBezTo>
                <a:cubicBezTo>
                  <a:pt x="3191450" y="23568"/>
                  <a:pt x="3024025" y="44503"/>
                  <a:pt x="2937967" y="26822"/>
                </a:cubicBezTo>
                <a:cubicBezTo>
                  <a:pt x="2867558" y="26461"/>
                  <a:pt x="2547910" y="-36433"/>
                  <a:pt x="2238451" y="26822"/>
                </a:cubicBezTo>
                <a:cubicBezTo>
                  <a:pt x="1933291" y="34523"/>
                  <a:pt x="1552912" y="-8467"/>
                  <a:pt x="1399032" y="26822"/>
                </a:cubicBezTo>
                <a:cubicBezTo>
                  <a:pt x="1201690" y="57396"/>
                  <a:pt x="1045128" y="77439"/>
                  <a:pt x="839419" y="26822"/>
                </a:cubicBezTo>
                <a:cubicBezTo>
                  <a:pt x="668859" y="21151"/>
                  <a:pt x="177857" y="85148"/>
                  <a:pt x="0" y="26822"/>
                </a:cubicBezTo>
                <a:cubicBezTo>
                  <a:pt x="808" y="15021"/>
                  <a:pt x="-47" y="9552"/>
                  <a:pt x="0" y="0"/>
                </a:cubicBezTo>
                <a:close/>
              </a:path>
              <a:path w="13990320" h="26822" stroke="0" extrusionOk="0">
                <a:moveTo>
                  <a:pt x="0" y="0"/>
                </a:moveTo>
                <a:cubicBezTo>
                  <a:pt x="196322" y="-29794"/>
                  <a:pt x="251318" y="-4350"/>
                  <a:pt x="419710" y="0"/>
                </a:cubicBezTo>
                <a:cubicBezTo>
                  <a:pt x="590270" y="1564"/>
                  <a:pt x="643824" y="12677"/>
                  <a:pt x="699516" y="0"/>
                </a:cubicBezTo>
                <a:cubicBezTo>
                  <a:pt x="789860" y="-35761"/>
                  <a:pt x="949573" y="-2954"/>
                  <a:pt x="1119226" y="0"/>
                </a:cubicBezTo>
                <a:cubicBezTo>
                  <a:pt x="1293086" y="10952"/>
                  <a:pt x="1618988" y="-3670"/>
                  <a:pt x="1818742" y="0"/>
                </a:cubicBezTo>
                <a:cubicBezTo>
                  <a:pt x="2022452" y="-1214"/>
                  <a:pt x="2418498" y="-55955"/>
                  <a:pt x="2658161" y="0"/>
                </a:cubicBezTo>
                <a:cubicBezTo>
                  <a:pt x="2823666" y="16173"/>
                  <a:pt x="3214621" y="25741"/>
                  <a:pt x="3637483" y="0"/>
                </a:cubicBezTo>
                <a:cubicBezTo>
                  <a:pt x="4104415" y="14457"/>
                  <a:pt x="4152125" y="-5833"/>
                  <a:pt x="4616806" y="0"/>
                </a:cubicBezTo>
                <a:cubicBezTo>
                  <a:pt x="5085026" y="57"/>
                  <a:pt x="5028711" y="-16673"/>
                  <a:pt x="5176418" y="0"/>
                </a:cubicBezTo>
                <a:cubicBezTo>
                  <a:pt x="5335768" y="24874"/>
                  <a:pt x="5589185" y="14023"/>
                  <a:pt x="6015838" y="0"/>
                </a:cubicBezTo>
                <a:cubicBezTo>
                  <a:pt x="6356416" y="8951"/>
                  <a:pt x="6509607" y="23416"/>
                  <a:pt x="6715354" y="0"/>
                </a:cubicBezTo>
                <a:cubicBezTo>
                  <a:pt x="6954981" y="-13222"/>
                  <a:pt x="7082725" y="3557"/>
                  <a:pt x="7274966" y="0"/>
                </a:cubicBezTo>
                <a:cubicBezTo>
                  <a:pt x="7388112" y="-790"/>
                  <a:pt x="7844124" y="26057"/>
                  <a:pt x="8114386" y="0"/>
                </a:cubicBezTo>
                <a:cubicBezTo>
                  <a:pt x="8404786" y="1186"/>
                  <a:pt x="8269007" y="-22233"/>
                  <a:pt x="8394192" y="0"/>
                </a:cubicBezTo>
                <a:cubicBezTo>
                  <a:pt x="8527423" y="30668"/>
                  <a:pt x="8817627" y="-2847"/>
                  <a:pt x="8953805" y="0"/>
                </a:cubicBezTo>
                <a:cubicBezTo>
                  <a:pt x="9076561" y="-26987"/>
                  <a:pt x="9484662" y="9099"/>
                  <a:pt x="9653321" y="0"/>
                </a:cubicBezTo>
                <a:cubicBezTo>
                  <a:pt x="9810546" y="-7028"/>
                  <a:pt x="10275551" y="58414"/>
                  <a:pt x="10492740" y="0"/>
                </a:cubicBezTo>
                <a:cubicBezTo>
                  <a:pt x="10670816" y="-22735"/>
                  <a:pt x="10925417" y="25131"/>
                  <a:pt x="11192256" y="0"/>
                </a:cubicBezTo>
                <a:cubicBezTo>
                  <a:pt x="11432062" y="20102"/>
                  <a:pt x="11797880" y="85355"/>
                  <a:pt x="12171578" y="0"/>
                </a:cubicBezTo>
                <a:cubicBezTo>
                  <a:pt x="12571801" y="-28737"/>
                  <a:pt x="12333139" y="-28693"/>
                  <a:pt x="12451385" y="0"/>
                </a:cubicBezTo>
                <a:cubicBezTo>
                  <a:pt x="12593623" y="2017"/>
                  <a:pt x="12890789" y="-30746"/>
                  <a:pt x="13150901" y="0"/>
                </a:cubicBezTo>
                <a:cubicBezTo>
                  <a:pt x="13392317" y="53469"/>
                  <a:pt x="13809876" y="64918"/>
                  <a:pt x="13990320" y="0"/>
                </a:cubicBezTo>
                <a:cubicBezTo>
                  <a:pt x="13993043" y="6481"/>
                  <a:pt x="13992648" y="15646"/>
                  <a:pt x="13990320" y="26822"/>
                </a:cubicBezTo>
                <a:cubicBezTo>
                  <a:pt x="13828015" y="720"/>
                  <a:pt x="13689714" y="11840"/>
                  <a:pt x="13570610" y="26822"/>
                </a:cubicBezTo>
                <a:cubicBezTo>
                  <a:pt x="13467418" y="35630"/>
                  <a:pt x="13041617" y="24542"/>
                  <a:pt x="12871094" y="26822"/>
                </a:cubicBezTo>
                <a:cubicBezTo>
                  <a:pt x="12680062" y="18967"/>
                  <a:pt x="12678124" y="26585"/>
                  <a:pt x="12591288" y="26822"/>
                </a:cubicBezTo>
                <a:cubicBezTo>
                  <a:pt x="12507806" y="7948"/>
                  <a:pt x="12275082" y="27168"/>
                  <a:pt x="12171578" y="26822"/>
                </a:cubicBezTo>
                <a:cubicBezTo>
                  <a:pt x="12080426" y="-2277"/>
                  <a:pt x="11646784" y="79303"/>
                  <a:pt x="11332159" y="26822"/>
                </a:cubicBezTo>
                <a:cubicBezTo>
                  <a:pt x="11020479" y="14568"/>
                  <a:pt x="10850975" y="-2435"/>
                  <a:pt x="10352837" y="26822"/>
                </a:cubicBezTo>
                <a:cubicBezTo>
                  <a:pt x="9884002" y="58648"/>
                  <a:pt x="10077759" y="48169"/>
                  <a:pt x="9933127" y="26822"/>
                </a:cubicBezTo>
                <a:cubicBezTo>
                  <a:pt x="9783663" y="24123"/>
                  <a:pt x="9571661" y="-7150"/>
                  <a:pt x="9233611" y="26822"/>
                </a:cubicBezTo>
                <a:cubicBezTo>
                  <a:pt x="8905376" y="37602"/>
                  <a:pt x="8938694" y="10359"/>
                  <a:pt x="8813902" y="26822"/>
                </a:cubicBezTo>
                <a:cubicBezTo>
                  <a:pt x="8690053" y="-12152"/>
                  <a:pt x="8208312" y="-37316"/>
                  <a:pt x="7974482" y="26822"/>
                </a:cubicBezTo>
                <a:cubicBezTo>
                  <a:pt x="7714288" y="51348"/>
                  <a:pt x="7642417" y="41614"/>
                  <a:pt x="7414870" y="26822"/>
                </a:cubicBezTo>
                <a:cubicBezTo>
                  <a:pt x="7189144" y="15351"/>
                  <a:pt x="7177315" y="9005"/>
                  <a:pt x="6995160" y="26822"/>
                </a:cubicBezTo>
                <a:cubicBezTo>
                  <a:pt x="6808473" y="49418"/>
                  <a:pt x="6794254" y="16913"/>
                  <a:pt x="6715354" y="26822"/>
                </a:cubicBezTo>
                <a:cubicBezTo>
                  <a:pt x="6596588" y="60273"/>
                  <a:pt x="6203690" y="-16246"/>
                  <a:pt x="6015838" y="26822"/>
                </a:cubicBezTo>
                <a:cubicBezTo>
                  <a:pt x="5771838" y="101705"/>
                  <a:pt x="5493086" y="52824"/>
                  <a:pt x="5176418" y="26822"/>
                </a:cubicBezTo>
                <a:cubicBezTo>
                  <a:pt x="4886425" y="-29012"/>
                  <a:pt x="4645865" y="55043"/>
                  <a:pt x="4476902" y="26822"/>
                </a:cubicBezTo>
                <a:cubicBezTo>
                  <a:pt x="4260341" y="3411"/>
                  <a:pt x="3718372" y="5499"/>
                  <a:pt x="3497580" y="26822"/>
                </a:cubicBezTo>
                <a:cubicBezTo>
                  <a:pt x="3273939" y="19924"/>
                  <a:pt x="3112110" y="-1595"/>
                  <a:pt x="2937967" y="26822"/>
                </a:cubicBezTo>
                <a:cubicBezTo>
                  <a:pt x="2751071" y="42658"/>
                  <a:pt x="2797939" y="19575"/>
                  <a:pt x="2658161" y="26822"/>
                </a:cubicBezTo>
                <a:cubicBezTo>
                  <a:pt x="2533746" y="38961"/>
                  <a:pt x="2459972" y="13848"/>
                  <a:pt x="2378354" y="26822"/>
                </a:cubicBezTo>
                <a:cubicBezTo>
                  <a:pt x="2293779" y="55545"/>
                  <a:pt x="1716976" y="66060"/>
                  <a:pt x="1538935" y="26822"/>
                </a:cubicBezTo>
                <a:cubicBezTo>
                  <a:pt x="1310749" y="-46440"/>
                  <a:pt x="1043631" y="4710"/>
                  <a:pt x="839419" y="26822"/>
                </a:cubicBezTo>
                <a:cubicBezTo>
                  <a:pt x="680147" y="67247"/>
                  <a:pt x="342663" y="-15320"/>
                  <a:pt x="0" y="26822"/>
                </a:cubicBezTo>
                <a:cubicBezTo>
                  <a:pt x="1867" y="19318"/>
                  <a:pt x="-1446" y="11337"/>
                  <a:pt x="0" y="0"/>
                </a:cubicBezTo>
                <a:close/>
              </a:path>
              <a:path w="13990320" h="26822" fill="none" stroke="0" extrusionOk="0">
                <a:moveTo>
                  <a:pt x="0" y="0"/>
                </a:moveTo>
                <a:cubicBezTo>
                  <a:pt x="64007" y="17394"/>
                  <a:pt x="251618" y="-7660"/>
                  <a:pt x="419710" y="0"/>
                </a:cubicBezTo>
                <a:cubicBezTo>
                  <a:pt x="514929" y="-22974"/>
                  <a:pt x="783740" y="14670"/>
                  <a:pt x="1119226" y="0"/>
                </a:cubicBezTo>
                <a:cubicBezTo>
                  <a:pt x="1432117" y="-1898"/>
                  <a:pt x="1481460" y="-8756"/>
                  <a:pt x="1678838" y="0"/>
                </a:cubicBezTo>
                <a:cubicBezTo>
                  <a:pt x="1869109" y="13709"/>
                  <a:pt x="1904077" y="12804"/>
                  <a:pt x="1958645" y="0"/>
                </a:cubicBezTo>
                <a:cubicBezTo>
                  <a:pt x="2039544" y="332"/>
                  <a:pt x="2732227" y="-3649"/>
                  <a:pt x="2937967" y="0"/>
                </a:cubicBezTo>
                <a:cubicBezTo>
                  <a:pt x="3139633" y="-34459"/>
                  <a:pt x="3092953" y="16001"/>
                  <a:pt x="3217774" y="0"/>
                </a:cubicBezTo>
                <a:cubicBezTo>
                  <a:pt x="3342213" y="-3977"/>
                  <a:pt x="3406781" y="-2902"/>
                  <a:pt x="3497580" y="0"/>
                </a:cubicBezTo>
                <a:cubicBezTo>
                  <a:pt x="3565242" y="-24474"/>
                  <a:pt x="3824763" y="-58258"/>
                  <a:pt x="4057193" y="0"/>
                </a:cubicBezTo>
                <a:cubicBezTo>
                  <a:pt x="4321743" y="-15580"/>
                  <a:pt x="4404057" y="-2954"/>
                  <a:pt x="4756709" y="0"/>
                </a:cubicBezTo>
                <a:cubicBezTo>
                  <a:pt x="5086338" y="-23654"/>
                  <a:pt x="5421538" y="19029"/>
                  <a:pt x="5596128" y="0"/>
                </a:cubicBezTo>
                <a:cubicBezTo>
                  <a:pt x="5860935" y="-12103"/>
                  <a:pt x="6013872" y="-43578"/>
                  <a:pt x="6435547" y="0"/>
                </a:cubicBezTo>
                <a:cubicBezTo>
                  <a:pt x="6830017" y="34869"/>
                  <a:pt x="6890421" y="-6635"/>
                  <a:pt x="7135063" y="0"/>
                </a:cubicBezTo>
                <a:cubicBezTo>
                  <a:pt x="7361689" y="28377"/>
                  <a:pt x="7359176" y="7488"/>
                  <a:pt x="7414870" y="0"/>
                </a:cubicBezTo>
                <a:cubicBezTo>
                  <a:pt x="7473460" y="-14713"/>
                  <a:pt x="7856317" y="-7749"/>
                  <a:pt x="7974482" y="0"/>
                </a:cubicBezTo>
                <a:cubicBezTo>
                  <a:pt x="8090001" y="-28999"/>
                  <a:pt x="8250515" y="-34575"/>
                  <a:pt x="8394192" y="0"/>
                </a:cubicBezTo>
                <a:cubicBezTo>
                  <a:pt x="8542564" y="3082"/>
                  <a:pt x="8894015" y="1939"/>
                  <a:pt x="9233611" y="0"/>
                </a:cubicBezTo>
                <a:cubicBezTo>
                  <a:pt x="9511184" y="16677"/>
                  <a:pt x="9471052" y="-9289"/>
                  <a:pt x="9653321" y="0"/>
                </a:cubicBezTo>
                <a:cubicBezTo>
                  <a:pt x="9807226" y="19030"/>
                  <a:pt x="10172953" y="-22094"/>
                  <a:pt x="10632643" y="0"/>
                </a:cubicBezTo>
                <a:cubicBezTo>
                  <a:pt x="11103401" y="-45057"/>
                  <a:pt x="10797277" y="-262"/>
                  <a:pt x="10912450" y="0"/>
                </a:cubicBezTo>
                <a:cubicBezTo>
                  <a:pt x="11022035" y="-10283"/>
                  <a:pt x="11212212" y="-17527"/>
                  <a:pt x="11332159" y="0"/>
                </a:cubicBezTo>
                <a:cubicBezTo>
                  <a:pt x="11475141" y="1501"/>
                  <a:pt x="11621947" y="-45549"/>
                  <a:pt x="11891772" y="0"/>
                </a:cubicBezTo>
                <a:cubicBezTo>
                  <a:pt x="12166792" y="7880"/>
                  <a:pt x="12180825" y="426"/>
                  <a:pt x="12451385" y="0"/>
                </a:cubicBezTo>
                <a:cubicBezTo>
                  <a:pt x="12738137" y="-58597"/>
                  <a:pt x="12993537" y="-16465"/>
                  <a:pt x="13290804" y="0"/>
                </a:cubicBezTo>
                <a:cubicBezTo>
                  <a:pt x="13545466" y="37631"/>
                  <a:pt x="13760144" y="19807"/>
                  <a:pt x="13990320" y="0"/>
                </a:cubicBezTo>
                <a:cubicBezTo>
                  <a:pt x="13988721" y="7506"/>
                  <a:pt x="13990638" y="13830"/>
                  <a:pt x="13990320" y="26822"/>
                </a:cubicBezTo>
                <a:cubicBezTo>
                  <a:pt x="13658068" y="83884"/>
                  <a:pt x="13559952" y="5032"/>
                  <a:pt x="13290804" y="26822"/>
                </a:cubicBezTo>
                <a:cubicBezTo>
                  <a:pt x="13054008" y="59765"/>
                  <a:pt x="12884391" y="74930"/>
                  <a:pt x="12591288" y="26822"/>
                </a:cubicBezTo>
                <a:cubicBezTo>
                  <a:pt x="12315454" y="16304"/>
                  <a:pt x="12069685" y="54761"/>
                  <a:pt x="11751869" y="26822"/>
                </a:cubicBezTo>
                <a:cubicBezTo>
                  <a:pt x="11493750" y="56114"/>
                  <a:pt x="11245214" y="-1759"/>
                  <a:pt x="10772546" y="26822"/>
                </a:cubicBezTo>
                <a:cubicBezTo>
                  <a:pt x="10281034" y="24714"/>
                  <a:pt x="10411428" y="36101"/>
                  <a:pt x="10212934" y="26822"/>
                </a:cubicBezTo>
                <a:cubicBezTo>
                  <a:pt x="9983301" y="1797"/>
                  <a:pt x="9671365" y="10236"/>
                  <a:pt x="9373514" y="26822"/>
                </a:cubicBezTo>
                <a:cubicBezTo>
                  <a:pt x="9126435" y="61404"/>
                  <a:pt x="8679214" y="68744"/>
                  <a:pt x="8394192" y="26822"/>
                </a:cubicBezTo>
                <a:cubicBezTo>
                  <a:pt x="8096169" y="1903"/>
                  <a:pt x="8148683" y="18847"/>
                  <a:pt x="7974482" y="26822"/>
                </a:cubicBezTo>
                <a:cubicBezTo>
                  <a:pt x="7820932" y="28691"/>
                  <a:pt x="7325096" y="33384"/>
                  <a:pt x="7135063" y="26822"/>
                </a:cubicBezTo>
                <a:cubicBezTo>
                  <a:pt x="6930602" y="60727"/>
                  <a:pt x="6864922" y="1469"/>
                  <a:pt x="6715354" y="26822"/>
                </a:cubicBezTo>
                <a:cubicBezTo>
                  <a:pt x="6560954" y="39943"/>
                  <a:pt x="6535448" y="29527"/>
                  <a:pt x="6435547" y="26822"/>
                </a:cubicBezTo>
                <a:cubicBezTo>
                  <a:pt x="6356719" y="51482"/>
                  <a:pt x="5920665" y="16250"/>
                  <a:pt x="5736031" y="26822"/>
                </a:cubicBezTo>
                <a:cubicBezTo>
                  <a:pt x="5502403" y="50184"/>
                  <a:pt x="5550749" y="21622"/>
                  <a:pt x="5456225" y="26822"/>
                </a:cubicBezTo>
                <a:cubicBezTo>
                  <a:pt x="5365302" y="65353"/>
                  <a:pt x="4863424" y="54006"/>
                  <a:pt x="4616806" y="26822"/>
                </a:cubicBezTo>
                <a:cubicBezTo>
                  <a:pt x="4354171" y="40047"/>
                  <a:pt x="4239534" y="11371"/>
                  <a:pt x="4057193" y="26822"/>
                </a:cubicBezTo>
                <a:cubicBezTo>
                  <a:pt x="3893001" y="61301"/>
                  <a:pt x="3522166" y="44547"/>
                  <a:pt x="3357677" y="26822"/>
                </a:cubicBezTo>
                <a:cubicBezTo>
                  <a:pt x="3197633" y="14213"/>
                  <a:pt x="3032370" y="38838"/>
                  <a:pt x="2937967" y="26822"/>
                </a:cubicBezTo>
                <a:cubicBezTo>
                  <a:pt x="2885440" y="-38528"/>
                  <a:pt x="2545147" y="-7323"/>
                  <a:pt x="2238451" y="26822"/>
                </a:cubicBezTo>
                <a:cubicBezTo>
                  <a:pt x="1926804" y="77597"/>
                  <a:pt x="1592396" y="19422"/>
                  <a:pt x="1399032" y="26822"/>
                </a:cubicBezTo>
                <a:cubicBezTo>
                  <a:pt x="1206855" y="55760"/>
                  <a:pt x="1085496" y="34620"/>
                  <a:pt x="839419" y="26822"/>
                </a:cubicBezTo>
                <a:cubicBezTo>
                  <a:pt x="656012" y="52723"/>
                  <a:pt x="184135" y="64573"/>
                  <a:pt x="0" y="26822"/>
                </a:cubicBezTo>
                <a:cubicBezTo>
                  <a:pt x="-76" y="15457"/>
                  <a:pt x="862" y="1035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3990320"/>
                      <a:gd name="connsiteY0" fmla="*/ 0 h 26822"/>
                      <a:gd name="connsiteX1" fmla="*/ 419710 w 13990320"/>
                      <a:gd name="connsiteY1" fmla="*/ 0 h 26822"/>
                      <a:gd name="connsiteX2" fmla="*/ 1119226 w 13990320"/>
                      <a:gd name="connsiteY2" fmla="*/ 0 h 26822"/>
                      <a:gd name="connsiteX3" fmla="*/ 1678838 w 13990320"/>
                      <a:gd name="connsiteY3" fmla="*/ 0 h 26822"/>
                      <a:gd name="connsiteX4" fmla="*/ 1958645 w 13990320"/>
                      <a:gd name="connsiteY4" fmla="*/ 0 h 26822"/>
                      <a:gd name="connsiteX5" fmla="*/ 2937967 w 13990320"/>
                      <a:gd name="connsiteY5" fmla="*/ 0 h 26822"/>
                      <a:gd name="connsiteX6" fmla="*/ 3217774 w 13990320"/>
                      <a:gd name="connsiteY6" fmla="*/ 0 h 26822"/>
                      <a:gd name="connsiteX7" fmla="*/ 3497580 w 13990320"/>
                      <a:gd name="connsiteY7" fmla="*/ 0 h 26822"/>
                      <a:gd name="connsiteX8" fmla="*/ 4057193 w 13990320"/>
                      <a:gd name="connsiteY8" fmla="*/ 0 h 26822"/>
                      <a:gd name="connsiteX9" fmla="*/ 4756709 w 13990320"/>
                      <a:gd name="connsiteY9" fmla="*/ 0 h 26822"/>
                      <a:gd name="connsiteX10" fmla="*/ 5596128 w 13990320"/>
                      <a:gd name="connsiteY10" fmla="*/ 0 h 26822"/>
                      <a:gd name="connsiteX11" fmla="*/ 6435547 w 13990320"/>
                      <a:gd name="connsiteY11" fmla="*/ 0 h 26822"/>
                      <a:gd name="connsiteX12" fmla="*/ 7135063 w 13990320"/>
                      <a:gd name="connsiteY12" fmla="*/ 0 h 26822"/>
                      <a:gd name="connsiteX13" fmla="*/ 7414870 w 13990320"/>
                      <a:gd name="connsiteY13" fmla="*/ 0 h 26822"/>
                      <a:gd name="connsiteX14" fmla="*/ 7974482 w 13990320"/>
                      <a:gd name="connsiteY14" fmla="*/ 0 h 26822"/>
                      <a:gd name="connsiteX15" fmla="*/ 8394192 w 13990320"/>
                      <a:gd name="connsiteY15" fmla="*/ 0 h 26822"/>
                      <a:gd name="connsiteX16" fmla="*/ 9233611 w 13990320"/>
                      <a:gd name="connsiteY16" fmla="*/ 0 h 26822"/>
                      <a:gd name="connsiteX17" fmla="*/ 9653321 w 13990320"/>
                      <a:gd name="connsiteY17" fmla="*/ 0 h 26822"/>
                      <a:gd name="connsiteX18" fmla="*/ 10632643 w 13990320"/>
                      <a:gd name="connsiteY18" fmla="*/ 0 h 26822"/>
                      <a:gd name="connsiteX19" fmla="*/ 10912450 w 13990320"/>
                      <a:gd name="connsiteY19" fmla="*/ 0 h 26822"/>
                      <a:gd name="connsiteX20" fmla="*/ 11332159 w 13990320"/>
                      <a:gd name="connsiteY20" fmla="*/ 0 h 26822"/>
                      <a:gd name="connsiteX21" fmla="*/ 11891772 w 13990320"/>
                      <a:gd name="connsiteY21" fmla="*/ 0 h 26822"/>
                      <a:gd name="connsiteX22" fmla="*/ 12451385 w 13990320"/>
                      <a:gd name="connsiteY22" fmla="*/ 0 h 26822"/>
                      <a:gd name="connsiteX23" fmla="*/ 13290804 w 13990320"/>
                      <a:gd name="connsiteY23" fmla="*/ 0 h 26822"/>
                      <a:gd name="connsiteX24" fmla="*/ 13990320 w 13990320"/>
                      <a:gd name="connsiteY24" fmla="*/ 0 h 26822"/>
                      <a:gd name="connsiteX25" fmla="*/ 13990320 w 13990320"/>
                      <a:gd name="connsiteY25" fmla="*/ 26822 h 26822"/>
                      <a:gd name="connsiteX26" fmla="*/ 13290804 w 13990320"/>
                      <a:gd name="connsiteY26" fmla="*/ 26822 h 26822"/>
                      <a:gd name="connsiteX27" fmla="*/ 12591288 w 13990320"/>
                      <a:gd name="connsiteY27" fmla="*/ 26822 h 26822"/>
                      <a:gd name="connsiteX28" fmla="*/ 11751869 w 13990320"/>
                      <a:gd name="connsiteY28" fmla="*/ 26822 h 26822"/>
                      <a:gd name="connsiteX29" fmla="*/ 10772546 w 13990320"/>
                      <a:gd name="connsiteY29" fmla="*/ 26822 h 26822"/>
                      <a:gd name="connsiteX30" fmla="*/ 10212934 w 13990320"/>
                      <a:gd name="connsiteY30" fmla="*/ 26822 h 26822"/>
                      <a:gd name="connsiteX31" fmla="*/ 9373514 w 13990320"/>
                      <a:gd name="connsiteY31" fmla="*/ 26822 h 26822"/>
                      <a:gd name="connsiteX32" fmla="*/ 8394192 w 13990320"/>
                      <a:gd name="connsiteY32" fmla="*/ 26822 h 26822"/>
                      <a:gd name="connsiteX33" fmla="*/ 7974482 w 13990320"/>
                      <a:gd name="connsiteY33" fmla="*/ 26822 h 26822"/>
                      <a:gd name="connsiteX34" fmla="*/ 7135063 w 13990320"/>
                      <a:gd name="connsiteY34" fmla="*/ 26822 h 26822"/>
                      <a:gd name="connsiteX35" fmla="*/ 6715354 w 13990320"/>
                      <a:gd name="connsiteY35" fmla="*/ 26822 h 26822"/>
                      <a:gd name="connsiteX36" fmla="*/ 6435547 w 13990320"/>
                      <a:gd name="connsiteY36" fmla="*/ 26822 h 26822"/>
                      <a:gd name="connsiteX37" fmla="*/ 5736031 w 13990320"/>
                      <a:gd name="connsiteY37" fmla="*/ 26822 h 26822"/>
                      <a:gd name="connsiteX38" fmla="*/ 5456225 w 13990320"/>
                      <a:gd name="connsiteY38" fmla="*/ 26822 h 26822"/>
                      <a:gd name="connsiteX39" fmla="*/ 4616806 w 13990320"/>
                      <a:gd name="connsiteY39" fmla="*/ 26822 h 26822"/>
                      <a:gd name="connsiteX40" fmla="*/ 4057193 w 13990320"/>
                      <a:gd name="connsiteY40" fmla="*/ 26822 h 26822"/>
                      <a:gd name="connsiteX41" fmla="*/ 3357677 w 13990320"/>
                      <a:gd name="connsiteY41" fmla="*/ 26822 h 26822"/>
                      <a:gd name="connsiteX42" fmla="*/ 2937967 w 13990320"/>
                      <a:gd name="connsiteY42" fmla="*/ 26822 h 26822"/>
                      <a:gd name="connsiteX43" fmla="*/ 2238451 w 13990320"/>
                      <a:gd name="connsiteY43" fmla="*/ 26822 h 26822"/>
                      <a:gd name="connsiteX44" fmla="*/ 1399032 w 13990320"/>
                      <a:gd name="connsiteY44" fmla="*/ 26822 h 26822"/>
                      <a:gd name="connsiteX45" fmla="*/ 839419 w 13990320"/>
                      <a:gd name="connsiteY45" fmla="*/ 26822 h 26822"/>
                      <a:gd name="connsiteX46" fmla="*/ 0 w 13990320"/>
                      <a:gd name="connsiteY46" fmla="*/ 26822 h 26822"/>
                      <a:gd name="connsiteX47" fmla="*/ 0 w 13990320"/>
                      <a:gd name="connsiteY47"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90320" h="26822" fill="none" extrusionOk="0">
                        <a:moveTo>
                          <a:pt x="0" y="0"/>
                        </a:moveTo>
                        <a:cubicBezTo>
                          <a:pt x="85915" y="7318"/>
                          <a:pt x="274597" y="18880"/>
                          <a:pt x="419710" y="0"/>
                        </a:cubicBezTo>
                        <a:cubicBezTo>
                          <a:pt x="564823" y="-18880"/>
                          <a:pt x="814766" y="-2493"/>
                          <a:pt x="1119226" y="0"/>
                        </a:cubicBezTo>
                        <a:cubicBezTo>
                          <a:pt x="1423686" y="2493"/>
                          <a:pt x="1489564" y="-12918"/>
                          <a:pt x="1678838" y="0"/>
                        </a:cubicBezTo>
                        <a:cubicBezTo>
                          <a:pt x="1868112" y="12918"/>
                          <a:pt x="1901343" y="11379"/>
                          <a:pt x="1958645" y="0"/>
                        </a:cubicBezTo>
                        <a:cubicBezTo>
                          <a:pt x="2015947" y="-11379"/>
                          <a:pt x="2734202" y="28587"/>
                          <a:pt x="2937967" y="0"/>
                        </a:cubicBezTo>
                        <a:cubicBezTo>
                          <a:pt x="3141732" y="-28587"/>
                          <a:pt x="3098881" y="5374"/>
                          <a:pt x="3217774" y="0"/>
                        </a:cubicBezTo>
                        <a:cubicBezTo>
                          <a:pt x="3336667" y="-5374"/>
                          <a:pt x="3415450" y="-275"/>
                          <a:pt x="3497580" y="0"/>
                        </a:cubicBezTo>
                        <a:cubicBezTo>
                          <a:pt x="3579710" y="275"/>
                          <a:pt x="3807199" y="-8037"/>
                          <a:pt x="4057193" y="0"/>
                        </a:cubicBezTo>
                        <a:cubicBezTo>
                          <a:pt x="4307187" y="8037"/>
                          <a:pt x="4425807" y="14102"/>
                          <a:pt x="4756709" y="0"/>
                        </a:cubicBezTo>
                        <a:cubicBezTo>
                          <a:pt x="5087611" y="-14102"/>
                          <a:pt x="5367174" y="34069"/>
                          <a:pt x="5596128" y="0"/>
                        </a:cubicBezTo>
                        <a:cubicBezTo>
                          <a:pt x="5825082" y="-34069"/>
                          <a:pt x="6045300" y="-34966"/>
                          <a:pt x="6435547" y="0"/>
                        </a:cubicBezTo>
                        <a:cubicBezTo>
                          <a:pt x="6825794" y="34966"/>
                          <a:pt x="6903536" y="-27014"/>
                          <a:pt x="7135063" y="0"/>
                        </a:cubicBezTo>
                        <a:cubicBezTo>
                          <a:pt x="7366590" y="27014"/>
                          <a:pt x="7358056" y="4566"/>
                          <a:pt x="7414870" y="0"/>
                        </a:cubicBezTo>
                        <a:cubicBezTo>
                          <a:pt x="7471684" y="-4566"/>
                          <a:pt x="7852633" y="14380"/>
                          <a:pt x="7974482" y="0"/>
                        </a:cubicBezTo>
                        <a:cubicBezTo>
                          <a:pt x="8096331" y="-14380"/>
                          <a:pt x="8245144" y="-9883"/>
                          <a:pt x="8394192" y="0"/>
                        </a:cubicBezTo>
                        <a:cubicBezTo>
                          <a:pt x="8543240" y="9883"/>
                          <a:pt x="8954396" y="-13417"/>
                          <a:pt x="9233611" y="0"/>
                        </a:cubicBezTo>
                        <a:cubicBezTo>
                          <a:pt x="9512826" y="13417"/>
                          <a:pt x="9473519" y="-1192"/>
                          <a:pt x="9653321" y="0"/>
                        </a:cubicBezTo>
                        <a:cubicBezTo>
                          <a:pt x="9833123" y="1192"/>
                          <a:pt x="10155474" y="30559"/>
                          <a:pt x="10632643" y="0"/>
                        </a:cubicBezTo>
                        <a:cubicBezTo>
                          <a:pt x="11109812" y="-30559"/>
                          <a:pt x="10800089" y="5450"/>
                          <a:pt x="10912450" y="0"/>
                        </a:cubicBezTo>
                        <a:cubicBezTo>
                          <a:pt x="11024811" y="-5450"/>
                          <a:pt x="11215082" y="-14326"/>
                          <a:pt x="11332159" y="0"/>
                        </a:cubicBezTo>
                        <a:cubicBezTo>
                          <a:pt x="11449236" y="14326"/>
                          <a:pt x="11618011" y="-9346"/>
                          <a:pt x="11891772" y="0"/>
                        </a:cubicBezTo>
                        <a:cubicBezTo>
                          <a:pt x="12165533" y="9346"/>
                          <a:pt x="12180017" y="-1430"/>
                          <a:pt x="12451385" y="0"/>
                        </a:cubicBezTo>
                        <a:cubicBezTo>
                          <a:pt x="12722753" y="1430"/>
                          <a:pt x="13007421" y="-19166"/>
                          <a:pt x="13290804" y="0"/>
                        </a:cubicBezTo>
                        <a:cubicBezTo>
                          <a:pt x="13574187" y="19166"/>
                          <a:pt x="13753796" y="-17904"/>
                          <a:pt x="13990320" y="0"/>
                        </a:cubicBezTo>
                        <a:cubicBezTo>
                          <a:pt x="13989100" y="7849"/>
                          <a:pt x="13989827" y="14132"/>
                          <a:pt x="13990320" y="26822"/>
                        </a:cubicBezTo>
                        <a:cubicBezTo>
                          <a:pt x="13669438" y="59054"/>
                          <a:pt x="13550756" y="125"/>
                          <a:pt x="13290804" y="26822"/>
                        </a:cubicBezTo>
                        <a:cubicBezTo>
                          <a:pt x="13030852" y="53519"/>
                          <a:pt x="12853442" y="49820"/>
                          <a:pt x="12591288" y="26822"/>
                        </a:cubicBezTo>
                        <a:cubicBezTo>
                          <a:pt x="12329134" y="3824"/>
                          <a:pt x="12029718" y="23009"/>
                          <a:pt x="11751869" y="26822"/>
                        </a:cubicBezTo>
                        <a:cubicBezTo>
                          <a:pt x="11474020" y="30635"/>
                          <a:pt x="11257437" y="31486"/>
                          <a:pt x="10772546" y="26822"/>
                        </a:cubicBezTo>
                        <a:cubicBezTo>
                          <a:pt x="10287655" y="22158"/>
                          <a:pt x="10425253" y="17260"/>
                          <a:pt x="10212934" y="26822"/>
                        </a:cubicBezTo>
                        <a:cubicBezTo>
                          <a:pt x="10000615" y="36384"/>
                          <a:pt x="9683906" y="-6164"/>
                          <a:pt x="9373514" y="26822"/>
                        </a:cubicBezTo>
                        <a:cubicBezTo>
                          <a:pt x="9063122" y="59808"/>
                          <a:pt x="8695338" y="47202"/>
                          <a:pt x="8394192" y="26822"/>
                        </a:cubicBezTo>
                        <a:cubicBezTo>
                          <a:pt x="8093046" y="6442"/>
                          <a:pt x="8143990" y="22974"/>
                          <a:pt x="7974482" y="26822"/>
                        </a:cubicBezTo>
                        <a:cubicBezTo>
                          <a:pt x="7804974" y="30671"/>
                          <a:pt x="7350859" y="-12303"/>
                          <a:pt x="7135063" y="26822"/>
                        </a:cubicBezTo>
                        <a:cubicBezTo>
                          <a:pt x="6919267" y="65947"/>
                          <a:pt x="6873821" y="6214"/>
                          <a:pt x="6715354" y="26822"/>
                        </a:cubicBezTo>
                        <a:cubicBezTo>
                          <a:pt x="6556887" y="47430"/>
                          <a:pt x="6527308" y="26660"/>
                          <a:pt x="6435547" y="26822"/>
                        </a:cubicBezTo>
                        <a:cubicBezTo>
                          <a:pt x="6343786" y="26984"/>
                          <a:pt x="5968711" y="6749"/>
                          <a:pt x="5736031" y="26822"/>
                        </a:cubicBezTo>
                        <a:cubicBezTo>
                          <a:pt x="5503351" y="46895"/>
                          <a:pt x="5546340" y="25704"/>
                          <a:pt x="5456225" y="26822"/>
                        </a:cubicBezTo>
                        <a:cubicBezTo>
                          <a:pt x="5366110" y="27940"/>
                          <a:pt x="4873424" y="15996"/>
                          <a:pt x="4616806" y="26822"/>
                        </a:cubicBezTo>
                        <a:cubicBezTo>
                          <a:pt x="4360188" y="37648"/>
                          <a:pt x="4225230" y="14511"/>
                          <a:pt x="4057193" y="26822"/>
                        </a:cubicBezTo>
                        <a:cubicBezTo>
                          <a:pt x="3889156" y="39133"/>
                          <a:pt x="3514155" y="41502"/>
                          <a:pt x="3357677" y="26822"/>
                        </a:cubicBezTo>
                        <a:cubicBezTo>
                          <a:pt x="3201199" y="12142"/>
                          <a:pt x="3024057" y="41058"/>
                          <a:pt x="2937967" y="26822"/>
                        </a:cubicBezTo>
                        <a:cubicBezTo>
                          <a:pt x="2851877" y="12587"/>
                          <a:pt x="2516527" y="33"/>
                          <a:pt x="2238451" y="26822"/>
                        </a:cubicBezTo>
                        <a:cubicBezTo>
                          <a:pt x="1960375" y="53611"/>
                          <a:pt x="1593043" y="-6120"/>
                          <a:pt x="1399032" y="26822"/>
                        </a:cubicBezTo>
                        <a:cubicBezTo>
                          <a:pt x="1205021" y="59764"/>
                          <a:pt x="1049241" y="40165"/>
                          <a:pt x="839419" y="26822"/>
                        </a:cubicBezTo>
                        <a:cubicBezTo>
                          <a:pt x="629597" y="13479"/>
                          <a:pt x="190910" y="45200"/>
                          <a:pt x="0" y="26822"/>
                        </a:cubicBezTo>
                        <a:cubicBezTo>
                          <a:pt x="978" y="15106"/>
                          <a:pt x="540" y="9762"/>
                          <a:pt x="0" y="0"/>
                        </a:cubicBezTo>
                        <a:close/>
                      </a:path>
                      <a:path w="13990320" h="26822" stroke="0" extrusionOk="0">
                        <a:moveTo>
                          <a:pt x="0" y="0"/>
                        </a:moveTo>
                        <a:cubicBezTo>
                          <a:pt x="192069" y="-17017"/>
                          <a:pt x="253395" y="-4882"/>
                          <a:pt x="419710" y="0"/>
                        </a:cubicBezTo>
                        <a:cubicBezTo>
                          <a:pt x="586025" y="4882"/>
                          <a:pt x="642367" y="11686"/>
                          <a:pt x="699516" y="0"/>
                        </a:cubicBezTo>
                        <a:cubicBezTo>
                          <a:pt x="756665" y="-11686"/>
                          <a:pt x="952640" y="-8899"/>
                          <a:pt x="1119226" y="0"/>
                        </a:cubicBezTo>
                        <a:cubicBezTo>
                          <a:pt x="1285812" y="8899"/>
                          <a:pt x="1620562" y="18617"/>
                          <a:pt x="1818742" y="0"/>
                        </a:cubicBezTo>
                        <a:cubicBezTo>
                          <a:pt x="2016922" y="-18617"/>
                          <a:pt x="2427514" y="-35775"/>
                          <a:pt x="2658161" y="0"/>
                        </a:cubicBezTo>
                        <a:cubicBezTo>
                          <a:pt x="2888808" y="35775"/>
                          <a:pt x="3177892" y="-21980"/>
                          <a:pt x="3637483" y="0"/>
                        </a:cubicBezTo>
                        <a:cubicBezTo>
                          <a:pt x="4097074" y="21980"/>
                          <a:pt x="4153431" y="2522"/>
                          <a:pt x="4616806" y="0"/>
                        </a:cubicBezTo>
                        <a:cubicBezTo>
                          <a:pt x="5080181" y="-2522"/>
                          <a:pt x="5024491" y="-16942"/>
                          <a:pt x="5176418" y="0"/>
                        </a:cubicBezTo>
                        <a:cubicBezTo>
                          <a:pt x="5328345" y="16942"/>
                          <a:pt x="5653115" y="-18603"/>
                          <a:pt x="6015838" y="0"/>
                        </a:cubicBezTo>
                        <a:cubicBezTo>
                          <a:pt x="6378561" y="18603"/>
                          <a:pt x="6505698" y="27182"/>
                          <a:pt x="6715354" y="0"/>
                        </a:cubicBezTo>
                        <a:cubicBezTo>
                          <a:pt x="6925010" y="-27182"/>
                          <a:pt x="7089519" y="8168"/>
                          <a:pt x="7274966" y="0"/>
                        </a:cubicBezTo>
                        <a:cubicBezTo>
                          <a:pt x="7460413" y="-8168"/>
                          <a:pt x="7813640" y="12686"/>
                          <a:pt x="8114386" y="0"/>
                        </a:cubicBezTo>
                        <a:cubicBezTo>
                          <a:pt x="8415132" y="-12686"/>
                          <a:pt x="8265107" y="-5191"/>
                          <a:pt x="8394192" y="0"/>
                        </a:cubicBezTo>
                        <a:cubicBezTo>
                          <a:pt x="8523277" y="5191"/>
                          <a:pt x="8815610" y="5244"/>
                          <a:pt x="8953805" y="0"/>
                        </a:cubicBezTo>
                        <a:cubicBezTo>
                          <a:pt x="9092000" y="-5244"/>
                          <a:pt x="9481002" y="11564"/>
                          <a:pt x="9653321" y="0"/>
                        </a:cubicBezTo>
                        <a:cubicBezTo>
                          <a:pt x="9825640" y="-11564"/>
                          <a:pt x="10259589" y="29932"/>
                          <a:pt x="10492740" y="0"/>
                        </a:cubicBezTo>
                        <a:cubicBezTo>
                          <a:pt x="10725891" y="-29932"/>
                          <a:pt x="10961330" y="-5101"/>
                          <a:pt x="11192256" y="0"/>
                        </a:cubicBezTo>
                        <a:cubicBezTo>
                          <a:pt x="11423182" y="5101"/>
                          <a:pt x="11776947" y="12121"/>
                          <a:pt x="12171578" y="0"/>
                        </a:cubicBezTo>
                        <a:cubicBezTo>
                          <a:pt x="12566209" y="-12121"/>
                          <a:pt x="12342220" y="-6417"/>
                          <a:pt x="12451385" y="0"/>
                        </a:cubicBezTo>
                        <a:cubicBezTo>
                          <a:pt x="12560550" y="6417"/>
                          <a:pt x="12899956" y="-33815"/>
                          <a:pt x="13150901" y="0"/>
                        </a:cubicBezTo>
                        <a:cubicBezTo>
                          <a:pt x="13401846" y="33815"/>
                          <a:pt x="13800571" y="25281"/>
                          <a:pt x="13990320" y="0"/>
                        </a:cubicBezTo>
                        <a:cubicBezTo>
                          <a:pt x="13991570" y="6479"/>
                          <a:pt x="13991006" y="15109"/>
                          <a:pt x="13990320" y="26822"/>
                        </a:cubicBezTo>
                        <a:cubicBezTo>
                          <a:pt x="13841708" y="11200"/>
                          <a:pt x="13698922" y="30616"/>
                          <a:pt x="13570610" y="26822"/>
                        </a:cubicBezTo>
                        <a:cubicBezTo>
                          <a:pt x="13442298" y="23029"/>
                          <a:pt x="13060952" y="35741"/>
                          <a:pt x="12871094" y="26822"/>
                        </a:cubicBezTo>
                        <a:cubicBezTo>
                          <a:pt x="12681236" y="17903"/>
                          <a:pt x="12677521" y="27855"/>
                          <a:pt x="12591288" y="26822"/>
                        </a:cubicBezTo>
                        <a:cubicBezTo>
                          <a:pt x="12505055" y="25789"/>
                          <a:pt x="12264425" y="44401"/>
                          <a:pt x="12171578" y="26822"/>
                        </a:cubicBezTo>
                        <a:cubicBezTo>
                          <a:pt x="12078731" y="9244"/>
                          <a:pt x="11671705" y="48391"/>
                          <a:pt x="11332159" y="26822"/>
                        </a:cubicBezTo>
                        <a:cubicBezTo>
                          <a:pt x="10992613" y="5253"/>
                          <a:pt x="10816223" y="-10146"/>
                          <a:pt x="10352837" y="26822"/>
                        </a:cubicBezTo>
                        <a:cubicBezTo>
                          <a:pt x="9889451" y="63790"/>
                          <a:pt x="10082758" y="19027"/>
                          <a:pt x="9933127" y="26822"/>
                        </a:cubicBezTo>
                        <a:cubicBezTo>
                          <a:pt x="9783496" y="34618"/>
                          <a:pt x="9560440" y="11541"/>
                          <a:pt x="9233611" y="26822"/>
                        </a:cubicBezTo>
                        <a:cubicBezTo>
                          <a:pt x="8906782" y="42103"/>
                          <a:pt x="8937761" y="8893"/>
                          <a:pt x="8813902" y="26822"/>
                        </a:cubicBezTo>
                        <a:cubicBezTo>
                          <a:pt x="8690043" y="44751"/>
                          <a:pt x="8229641" y="11995"/>
                          <a:pt x="7974482" y="26822"/>
                        </a:cubicBezTo>
                        <a:cubicBezTo>
                          <a:pt x="7719323" y="41649"/>
                          <a:pt x="7641271" y="37353"/>
                          <a:pt x="7414870" y="26822"/>
                        </a:cubicBezTo>
                        <a:cubicBezTo>
                          <a:pt x="7188469" y="16291"/>
                          <a:pt x="7176723" y="10241"/>
                          <a:pt x="6995160" y="26822"/>
                        </a:cubicBezTo>
                        <a:cubicBezTo>
                          <a:pt x="6813597" y="43404"/>
                          <a:pt x="6796666" y="14158"/>
                          <a:pt x="6715354" y="26822"/>
                        </a:cubicBezTo>
                        <a:cubicBezTo>
                          <a:pt x="6634042" y="39486"/>
                          <a:pt x="6210180" y="-7316"/>
                          <a:pt x="6015838" y="26822"/>
                        </a:cubicBezTo>
                        <a:cubicBezTo>
                          <a:pt x="5821496" y="60960"/>
                          <a:pt x="5497315" y="62921"/>
                          <a:pt x="5176418" y="26822"/>
                        </a:cubicBezTo>
                        <a:cubicBezTo>
                          <a:pt x="4855521" y="-9277"/>
                          <a:pt x="4644320" y="59609"/>
                          <a:pt x="4476902" y="26822"/>
                        </a:cubicBezTo>
                        <a:cubicBezTo>
                          <a:pt x="4309484" y="-5965"/>
                          <a:pt x="3734877" y="47179"/>
                          <a:pt x="3497580" y="26822"/>
                        </a:cubicBezTo>
                        <a:cubicBezTo>
                          <a:pt x="3260283" y="6465"/>
                          <a:pt x="3120892" y="15098"/>
                          <a:pt x="2937967" y="26822"/>
                        </a:cubicBezTo>
                        <a:cubicBezTo>
                          <a:pt x="2755042" y="38546"/>
                          <a:pt x="2797289" y="14061"/>
                          <a:pt x="2658161" y="26822"/>
                        </a:cubicBezTo>
                        <a:cubicBezTo>
                          <a:pt x="2519033" y="39583"/>
                          <a:pt x="2456678" y="26791"/>
                          <a:pt x="2378354" y="26822"/>
                        </a:cubicBezTo>
                        <a:cubicBezTo>
                          <a:pt x="2300030" y="26853"/>
                          <a:pt x="1750039" y="57290"/>
                          <a:pt x="1538935" y="26822"/>
                        </a:cubicBezTo>
                        <a:cubicBezTo>
                          <a:pt x="1327831" y="-3646"/>
                          <a:pt x="1046435" y="36227"/>
                          <a:pt x="839419" y="26822"/>
                        </a:cubicBezTo>
                        <a:cubicBezTo>
                          <a:pt x="632403" y="17417"/>
                          <a:pt x="289743" y="-4171"/>
                          <a:pt x="0" y="26822"/>
                        </a:cubicBezTo>
                        <a:cubicBezTo>
                          <a:pt x="161" y="20653"/>
                          <a:pt x="-892" y="1062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 name="Text Placeholder 2">
            <a:extLst>
              <a:ext uri="{FF2B5EF4-FFF2-40B4-BE49-F238E27FC236}">
                <a16:creationId xmlns:a16="http://schemas.microsoft.com/office/drawing/2014/main" id="{D51F11B1-1330-4E68-B75B-C5A108C26700}"/>
              </a:ext>
            </a:extLst>
          </p:cNvPr>
          <p:cNvGraphicFramePr/>
          <p:nvPr>
            <p:extLst>
              <p:ext uri="{D42A27DB-BD31-4B8C-83A1-F6EECF244321}">
                <p14:modId xmlns:p14="http://schemas.microsoft.com/office/powerpoint/2010/main" val="1832443753"/>
              </p:ext>
            </p:extLst>
          </p:nvPr>
        </p:nvGraphicFramePr>
        <p:xfrm>
          <a:off x="729928" y="2600374"/>
          <a:ext cx="14048612" cy="6924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8831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091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5D88E-1272-4156-9969-7F13BF85450B}"/>
              </a:ext>
            </a:extLst>
          </p:cNvPr>
          <p:cNvSpPr>
            <a:spLocks noGrp="1"/>
          </p:cNvSpPr>
          <p:nvPr>
            <p:ph type="title"/>
          </p:nvPr>
        </p:nvSpPr>
        <p:spPr>
          <a:xfrm>
            <a:off x="1068705" y="535516"/>
            <a:ext cx="13407389" cy="1944159"/>
          </a:xfrm>
        </p:spPr>
        <p:txBody>
          <a:bodyPr>
            <a:normAutofit/>
          </a:bodyPr>
          <a:lstStyle/>
          <a:p>
            <a:pPr>
              <a:lnSpc>
                <a:spcPct val="90000"/>
              </a:lnSpc>
            </a:pPr>
            <a:r>
              <a:rPr lang="en-US" sz="6800" b="1" dirty="0">
                <a:solidFill>
                  <a:schemeClr val="tx1"/>
                </a:solidFill>
                <a:latin typeface="Acumin Pro Black"/>
              </a:rPr>
              <a:t>PROJECT COMPLIANCE WITH COMMUNITY GOALS (Cont.)</a:t>
            </a:r>
          </a:p>
        </p:txBody>
      </p:sp>
      <p:sp>
        <p:nvSpPr>
          <p:cNvPr id="3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8705" y="2735792"/>
            <a:ext cx="13290803" cy="26822"/>
          </a:xfrm>
          <a:custGeom>
            <a:avLst/>
            <a:gdLst>
              <a:gd name="connsiteX0" fmla="*/ 0 w 13290803"/>
              <a:gd name="connsiteY0" fmla="*/ 0 h 26822"/>
              <a:gd name="connsiteX1" fmla="*/ 699516 w 13290803"/>
              <a:gd name="connsiteY1" fmla="*/ 0 h 26822"/>
              <a:gd name="connsiteX2" fmla="*/ 1399032 w 13290803"/>
              <a:gd name="connsiteY2" fmla="*/ 0 h 26822"/>
              <a:gd name="connsiteX3" fmla="*/ 2364364 w 13290803"/>
              <a:gd name="connsiteY3" fmla="*/ 0 h 26822"/>
              <a:gd name="connsiteX4" fmla="*/ 2930972 w 13290803"/>
              <a:gd name="connsiteY4" fmla="*/ 0 h 26822"/>
              <a:gd name="connsiteX5" fmla="*/ 3497580 w 13290803"/>
              <a:gd name="connsiteY5" fmla="*/ 0 h 26822"/>
              <a:gd name="connsiteX6" fmla="*/ 4197096 w 13290803"/>
              <a:gd name="connsiteY6" fmla="*/ 0 h 26822"/>
              <a:gd name="connsiteX7" fmla="*/ 5029520 w 13290803"/>
              <a:gd name="connsiteY7" fmla="*/ 0 h 26822"/>
              <a:gd name="connsiteX8" fmla="*/ 5861944 w 13290803"/>
              <a:gd name="connsiteY8" fmla="*/ 0 h 26822"/>
              <a:gd name="connsiteX9" fmla="*/ 6694368 w 13290803"/>
              <a:gd name="connsiteY9" fmla="*/ 0 h 26822"/>
              <a:gd name="connsiteX10" fmla="*/ 7659700 w 13290803"/>
              <a:gd name="connsiteY10" fmla="*/ 0 h 26822"/>
              <a:gd name="connsiteX11" fmla="*/ 8359216 w 13290803"/>
              <a:gd name="connsiteY11" fmla="*/ 0 h 26822"/>
              <a:gd name="connsiteX12" fmla="*/ 9191640 w 13290803"/>
              <a:gd name="connsiteY12" fmla="*/ 0 h 26822"/>
              <a:gd name="connsiteX13" fmla="*/ 9891155 w 13290803"/>
              <a:gd name="connsiteY13" fmla="*/ 0 h 26822"/>
              <a:gd name="connsiteX14" fmla="*/ 10590671 w 13290803"/>
              <a:gd name="connsiteY14" fmla="*/ 0 h 26822"/>
              <a:gd name="connsiteX15" fmla="*/ 11290187 w 13290803"/>
              <a:gd name="connsiteY15" fmla="*/ 0 h 26822"/>
              <a:gd name="connsiteX16" fmla="*/ 11590979 w 13290803"/>
              <a:gd name="connsiteY16" fmla="*/ 0 h 26822"/>
              <a:gd name="connsiteX17" fmla="*/ 12423403 w 13290803"/>
              <a:gd name="connsiteY17" fmla="*/ 0 h 26822"/>
              <a:gd name="connsiteX18" fmla="*/ 13290803 w 13290803"/>
              <a:gd name="connsiteY18" fmla="*/ 0 h 26822"/>
              <a:gd name="connsiteX19" fmla="*/ 13290803 w 13290803"/>
              <a:gd name="connsiteY19" fmla="*/ 26822 h 26822"/>
              <a:gd name="connsiteX20" fmla="*/ 12724195 w 13290803"/>
              <a:gd name="connsiteY20" fmla="*/ 26822 h 26822"/>
              <a:gd name="connsiteX21" fmla="*/ 12024679 w 13290803"/>
              <a:gd name="connsiteY21" fmla="*/ 26822 h 26822"/>
              <a:gd name="connsiteX22" fmla="*/ 11723887 w 13290803"/>
              <a:gd name="connsiteY22" fmla="*/ 26822 h 26822"/>
              <a:gd name="connsiteX23" fmla="*/ 11157279 w 13290803"/>
              <a:gd name="connsiteY23" fmla="*/ 26822 h 26822"/>
              <a:gd name="connsiteX24" fmla="*/ 10324855 w 13290803"/>
              <a:gd name="connsiteY24" fmla="*/ 26822 h 26822"/>
              <a:gd name="connsiteX25" fmla="*/ 9891155 w 13290803"/>
              <a:gd name="connsiteY25" fmla="*/ 26822 h 26822"/>
              <a:gd name="connsiteX26" fmla="*/ 8925823 w 13290803"/>
              <a:gd name="connsiteY26" fmla="*/ 26822 h 26822"/>
              <a:gd name="connsiteX27" fmla="*/ 7960491 w 13290803"/>
              <a:gd name="connsiteY27" fmla="*/ 26822 h 26822"/>
              <a:gd name="connsiteX28" fmla="*/ 7260976 w 13290803"/>
              <a:gd name="connsiteY28" fmla="*/ 26822 h 26822"/>
              <a:gd name="connsiteX29" fmla="*/ 6295644 w 13290803"/>
              <a:gd name="connsiteY29" fmla="*/ 26822 h 26822"/>
              <a:gd name="connsiteX30" fmla="*/ 5596128 w 13290803"/>
              <a:gd name="connsiteY30" fmla="*/ 26822 h 26822"/>
              <a:gd name="connsiteX31" fmla="*/ 4763704 w 13290803"/>
              <a:gd name="connsiteY31" fmla="*/ 26822 h 26822"/>
              <a:gd name="connsiteX32" fmla="*/ 4462912 w 13290803"/>
              <a:gd name="connsiteY32" fmla="*/ 26822 h 26822"/>
              <a:gd name="connsiteX33" fmla="*/ 3497580 w 13290803"/>
              <a:gd name="connsiteY33" fmla="*/ 26822 h 26822"/>
              <a:gd name="connsiteX34" fmla="*/ 2930972 w 13290803"/>
              <a:gd name="connsiteY34" fmla="*/ 26822 h 26822"/>
              <a:gd name="connsiteX35" fmla="*/ 2098548 w 13290803"/>
              <a:gd name="connsiteY35" fmla="*/ 26822 h 26822"/>
              <a:gd name="connsiteX36" fmla="*/ 1797756 w 13290803"/>
              <a:gd name="connsiteY36" fmla="*/ 26822 h 26822"/>
              <a:gd name="connsiteX37" fmla="*/ 832424 w 13290803"/>
              <a:gd name="connsiteY37" fmla="*/ 26822 h 26822"/>
              <a:gd name="connsiteX38" fmla="*/ 0 w 13290803"/>
              <a:gd name="connsiteY38" fmla="*/ 26822 h 26822"/>
              <a:gd name="connsiteX39" fmla="*/ 0 w 13290803"/>
              <a:gd name="connsiteY39" fmla="*/ 0 h 26822"/>
              <a:gd name="connsiteX0" fmla="*/ 0 w 13290803"/>
              <a:gd name="connsiteY0" fmla="*/ 0 h 26822"/>
              <a:gd name="connsiteX1" fmla="*/ 566608 w 13290803"/>
              <a:gd name="connsiteY1" fmla="*/ 0 h 26822"/>
              <a:gd name="connsiteX2" fmla="*/ 867400 w 13290803"/>
              <a:gd name="connsiteY2" fmla="*/ 0 h 26822"/>
              <a:gd name="connsiteX3" fmla="*/ 1832732 w 13290803"/>
              <a:gd name="connsiteY3" fmla="*/ 0 h 26822"/>
              <a:gd name="connsiteX4" fmla="*/ 2399340 w 13290803"/>
              <a:gd name="connsiteY4" fmla="*/ 0 h 26822"/>
              <a:gd name="connsiteX5" fmla="*/ 2965948 w 13290803"/>
              <a:gd name="connsiteY5" fmla="*/ 0 h 26822"/>
              <a:gd name="connsiteX6" fmla="*/ 3931280 w 13290803"/>
              <a:gd name="connsiteY6" fmla="*/ 0 h 26822"/>
              <a:gd name="connsiteX7" fmla="*/ 4364980 w 13290803"/>
              <a:gd name="connsiteY7" fmla="*/ 0 h 26822"/>
              <a:gd name="connsiteX8" fmla="*/ 5330312 w 13290803"/>
              <a:gd name="connsiteY8" fmla="*/ 0 h 26822"/>
              <a:gd name="connsiteX9" fmla="*/ 6295644 w 13290803"/>
              <a:gd name="connsiteY9" fmla="*/ 0 h 26822"/>
              <a:gd name="connsiteX10" fmla="*/ 6995159 w 13290803"/>
              <a:gd name="connsiteY10" fmla="*/ 0 h 26822"/>
              <a:gd name="connsiteX11" fmla="*/ 7960491 w 13290803"/>
              <a:gd name="connsiteY11" fmla="*/ 0 h 26822"/>
              <a:gd name="connsiteX12" fmla="*/ 8527099 w 13290803"/>
              <a:gd name="connsiteY12" fmla="*/ 0 h 26822"/>
              <a:gd name="connsiteX13" fmla="*/ 9093707 w 13290803"/>
              <a:gd name="connsiteY13" fmla="*/ 0 h 26822"/>
              <a:gd name="connsiteX14" fmla="*/ 9926131 w 13290803"/>
              <a:gd name="connsiteY14" fmla="*/ 0 h 26822"/>
              <a:gd name="connsiteX15" fmla="*/ 10492739 w 13290803"/>
              <a:gd name="connsiteY15" fmla="*/ 0 h 26822"/>
              <a:gd name="connsiteX16" fmla="*/ 11458071 w 13290803"/>
              <a:gd name="connsiteY16" fmla="*/ 0 h 26822"/>
              <a:gd name="connsiteX17" fmla="*/ 12423403 w 13290803"/>
              <a:gd name="connsiteY17" fmla="*/ 0 h 26822"/>
              <a:gd name="connsiteX18" fmla="*/ 13290803 w 13290803"/>
              <a:gd name="connsiteY18" fmla="*/ 0 h 26822"/>
              <a:gd name="connsiteX19" fmla="*/ 13290803 w 13290803"/>
              <a:gd name="connsiteY19" fmla="*/ 26822 h 26822"/>
              <a:gd name="connsiteX20" fmla="*/ 12990011 w 13290803"/>
              <a:gd name="connsiteY20" fmla="*/ 26822 h 26822"/>
              <a:gd name="connsiteX21" fmla="*/ 12024679 w 13290803"/>
              <a:gd name="connsiteY21" fmla="*/ 26822 h 26822"/>
              <a:gd name="connsiteX22" fmla="*/ 11325163 w 13290803"/>
              <a:gd name="connsiteY22" fmla="*/ 26822 h 26822"/>
              <a:gd name="connsiteX23" fmla="*/ 10891463 w 13290803"/>
              <a:gd name="connsiteY23" fmla="*/ 26822 h 26822"/>
              <a:gd name="connsiteX24" fmla="*/ 10191947 w 13290803"/>
              <a:gd name="connsiteY24" fmla="*/ 26822 h 26822"/>
              <a:gd name="connsiteX25" fmla="*/ 9891155 w 13290803"/>
              <a:gd name="connsiteY25" fmla="*/ 26822 h 26822"/>
              <a:gd name="connsiteX26" fmla="*/ 9590364 w 13290803"/>
              <a:gd name="connsiteY26" fmla="*/ 26822 h 26822"/>
              <a:gd name="connsiteX27" fmla="*/ 8890848 w 13290803"/>
              <a:gd name="connsiteY27" fmla="*/ 26822 h 26822"/>
              <a:gd name="connsiteX28" fmla="*/ 8457148 w 13290803"/>
              <a:gd name="connsiteY28" fmla="*/ 26822 h 26822"/>
              <a:gd name="connsiteX29" fmla="*/ 7624724 w 13290803"/>
              <a:gd name="connsiteY29" fmla="*/ 26822 h 26822"/>
              <a:gd name="connsiteX30" fmla="*/ 7191024 w 13290803"/>
              <a:gd name="connsiteY30" fmla="*/ 26822 h 26822"/>
              <a:gd name="connsiteX31" fmla="*/ 6358600 w 13290803"/>
              <a:gd name="connsiteY31" fmla="*/ 26822 h 26822"/>
              <a:gd name="connsiteX32" fmla="*/ 6057808 w 13290803"/>
              <a:gd name="connsiteY32" fmla="*/ 26822 h 26822"/>
              <a:gd name="connsiteX33" fmla="*/ 5225384 w 13290803"/>
              <a:gd name="connsiteY33" fmla="*/ 26822 h 26822"/>
              <a:gd name="connsiteX34" fmla="*/ 4791684 w 13290803"/>
              <a:gd name="connsiteY34" fmla="*/ 26822 h 26822"/>
              <a:gd name="connsiteX35" fmla="*/ 4490892 w 13290803"/>
              <a:gd name="connsiteY35" fmla="*/ 26822 h 26822"/>
              <a:gd name="connsiteX36" fmla="*/ 4057192 w 13290803"/>
              <a:gd name="connsiteY36" fmla="*/ 26822 h 26822"/>
              <a:gd name="connsiteX37" fmla="*/ 3224769 w 13290803"/>
              <a:gd name="connsiteY37" fmla="*/ 26822 h 26822"/>
              <a:gd name="connsiteX38" fmla="*/ 2791069 w 13290803"/>
              <a:gd name="connsiteY38" fmla="*/ 26822 h 26822"/>
              <a:gd name="connsiteX39" fmla="*/ 2490277 w 13290803"/>
              <a:gd name="connsiteY39" fmla="*/ 26822 h 26822"/>
              <a:gd name="connsiteX40" fmla="*/ 2056577 w 13290803"/>
              <a:gd name="connsiteY40" fmla="*/ 26822 h 26822"/>
              <a:gd name="connsiteX41" fmla="*/ 1489969 w 13290803"/>
              <a:gd name="connsiteY41" fmla="*/ 26822 h 26822"/>
              <a:gd name="connsiteX42" fmla="*/ 790453 w 13290803"/>
              <a:gd name="connsiteY42" fmla="*/ 26822 h 26822"/>
              <a:gd name="connsiteX43" fmla="*/ 0 w 13290803"/>
              <a:gd name="connsiteY43" fmla="*/ 26822 h 26822"/>
              <a:gd name="connsiteX44" fmla="*/ 0 w 13290803"/>
              <a:gd name="connsiteY44"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290803" h="26822" fill="none" extrusionOk="0">
                <a:moveTo>
                  <a:pt x="0" y="0"/>
                </a:moveTo>
                <a:cubicBezTo>
                  <a:pt x="263103" y="-1311"/>
                  <a:pt x="562021" y="27354"/>
                  <a:pt x="699516" y="0"/>
                </a:cubicBezTo>
                <a:cubicBezTo>
                  <a:pt x="842770" y="-52179"/>
                  <a:pt x="1267309" y="23295"/>
                  <a:pt x="1399032" y="0"/>
                </a:cubicBezTo>
                <a:cubicBezTo>
                  <a:pt x="1552729" y="-45934"/>
                  <a:pt x="2058532" y="-60799"/>
                  <a:pt x="2364364" y="0"/>
                </a:cubicBezTo>
                <a:cubicBezTo>
                  <a:pt x="2640618" y="-17859"/>
                  <a:pt x="2794506" y="-22875"/>
                  <a:pt x="2930972" y="0"/>
                </a:cubicBezTo>
                <a:cubicBezTo>
                  <a:pt x="3064354" y="46484"/>
                  <a:pt x="3223819" y="-9672"/>
                  <a:pt x="3497580" y="0"/>
                </a:cubicBezTo>
                <a:cubicBezTo>
                  <a:pt x="3746786" y="29372"/>
                  <a:pt x="3920972" y="51137"/>
                  <a:pt x="4197096" y="0"/>
                </a:cubicBezTo>
                <a:cubicBezTo>
                  <a:pt x="4490561" y="-24759"/>
                  <a:pt x="4736503" y="32892"/>
                  <a:pt x="5029520" y="0"/>
                </a:cubicBezTo>
                <a:cubicBezTo>
                  <a:pt x="5333837" y="-74763"/>
                  <a:pt x="5601216" y="-50639"/>
                  <a:pt x="5861944" y="0"/>
                </a:cubicBezTo>
                <a:cubicBezTo>
                  <a:pt x="6118873" y="44960"/>
                  <a:pt x="6423205" y="-47775"/>
                  <a:pt x="6694368" y="0"/>
                </a:cubicBezTo>
                <a:cubicBezTo>
                  <a:pt x="7019104" y="12900"/>
                  <a:pt x="7340691" y="-11833"/>
                  <a:pt x="7659700" y="0"/>
                </a:cubicBezTo>
                <a:cubicBezTo>
                  <a:pt x="7846474" y="-32310"/>
                  <a:pt x="8183401" y="7210"/>
                  <a:pt x="8359216" y="0"/>
                </a:cubicBezTo>
                <a:cubicBezTo>
                  <a:pt x="8650911" y="5658"/>
                  <a:pt x="8777872" y="14268"/>
                  <a:pt x="9191640" y="0"/>
                </a:cubicBezTo>
                <a:cubicBezTo>
                  <a:pt x="9590933" y="-1829"/>
                  <a:pt x="9691296" y="-12269"/>
                  <a:pt x="9891155" y="0"/>
                </a:cubicBezTo>
                <a:cubicBezTo>
                  <a:pt x="10061251" y="-35420"/>
                  <a:pt x="10305769" y="-46078"/>
                  <a:pt x="10590671" y="0"/>
                </a:cubicBezTo>
                <a:cubicBezTo>
                  <a:pt x="10890565" y="25038"/>
                  <a:pt x="11026394" y="-27942"/>
                  <a:pt x="11290187" y="0"/>
                </a:cubicBezTo>
                <a:cubicBezTo>
                  <a:pt x="11585481" y="4680"/>
                  <a:pt x="11518216" y="8938"/>
                  <a:pt x="11590979" y="0"/>
                </a:cubicBezTo>
                <a:cubicBezTo>
                  <a:pt x="11708951" y="-41849"/>
                  <a:pt x="12148302" y="21827"/>
                  <a:pt x="12423403" y="0"/>
                </a:cubicBezTo>
                <a:cubicBezTo>
                  <a:pt x="12783800" y="-40902"/>
                  <a:pt x="12954917" y="-31619"/>
                  <a:pt x="13290803" y="0"/>
                </a:cubicBezTo>
                <a:cubicBezTo>
                  <a:pt x="13292825" y="6879"/>
                  <a:pt x="13288870" y="21665"/>
                  <a:pt x="13290803" y="26822"/>
                </a:cubicBezTo>
                <a:cubicBezTo>
                  <a:pt x="13096000" y="274"/>
                  <a:pt x="12871556" y="9869"/>
                  <a:pt x="12724195" y="26822"/>
                </a:cubicBezTo>
                <a:cubicBezTo>
                  <a:pt x="12619959" y="57452"/>
                  <a:pt x="12354126" y="-12226"/>
                  <a:pt x="12024679" y="26822"/>
                </a:cubicBezTo>
                <a:cubicBezTo>
                  <a:pt x="11716135" y="35986"/>
                  <a:pt x="11846140" y="17398"/>
                  <a:pt x="11723887" y="26822"/>
                </a:cubicBezTo>
                <a:cubicBezTo>
                  <a:pt x="11627052" y="71026"/>
                  <a:pt x="11313885" y="-281"/>
                  <a:pt x="11157279" y="26822"/>
                </a:cubicBezTo>
                <a:cubicBezTo>
                  <a:pt x="10978197" y="42025"/>
                  <a:pt x="10730141" y="-58113"/>
                  <a:pt x="10324855" y="26822"/>
                </a:cubicBezTo>
                <a:cubicBezTo>
                  <a:pt x="9930238" y="50589"/>
                  <a:pt x="10065304" y="58355"/>
                  <a:pt x="9891155" y="26822"/>
                </a:cubicBezTo>
                <a:cubicBezTo>
                  <a:pt x="9746149" y="20260"/>
                  <a:pt x="9196407" y="59304"/>
                  <a:pt x="8925823" y="26822"/>
                </a:cubicBezTo>
                <a:cubicBezTo>
                  <a:pt x="8702415" y="-97321"/>
                  <a:pt x="8362803" y="20447"/>
                  <a:pt x="7960491" y="26822"/>
                </a:cubicBezTo>
                <a:cubicBezTo>
                  <a:pt x="7592997" y="40564"/>
                  <a:pt x="7522358" y="42934"/>
                  <a:pt x="7260976" y="26822"/>
                </a:cubicBezTo>
                <a:cubicBezTo>
                  <a:pt x="7020877" y="-33051"/>
                  <a:pt x="6760028" y="-33298"/>
                  <a:pt x="6295644" y="26822"/>
                </a:cubicBezTo>
                <a:cubicBezTo>
                  <a:pt x="5823639" y="77336"/>
                  <a:pt x="5811840" y="2048"/>
                  <a:pt x="5596128" y="26822"/>
                </a:cubicBezTo>
                <a:cubicBezTo>
                  <a:pt x="5366553" y="-3108"/>
                  <a:pt x="4991230" y="-1263"/>
                  <a:pt x="4763704" y="26822"/>
                </a:cubicBezTo>
                <a:cubicBezTo>
                  <a:pt x="4510075" y="48199"/>
                  <a:pt x="4574850" y="20998"/>
                  <a:pt x="4462912" y="26822"/>
                </a:cubicBezTo>
                <a:cubicBezTo>
                  <a:pt x="4440913" y="25528"/>
                  <a:pt x="3990128" y="46077"/>
                  <a:pt x="3497580" y="26822"/>
                </a:cubicBezTo>
                <a:cubicBezTo>
                  <a:pt x="3043095" y="26088"/>
                  <a:pt x="3144477" y="22814"/>
                  <a:pt x="2930972" y="26822"/>
                </a:cubicBezTo>
                <a:cubicBezTo>
                  <a:pt x="2743213" y="32695"/>
                  <a:pt x="2266057" y="-7221"/>
                  <a:pt x="2098548" y="26822"/>
                </a:cubicBezTo>
                <a:cubicBezTo>
                  <a:pt x="1910979" y="45467"/>
                  <a:pt x="1887550" y="21646"/>
                  <a:pt x="1797756" y="26822"/>
                </a:cubicBezTo>
                <a:cubicBezTo>
                  <a:pt x="1750468" y="69899"/>
                  <a:pt x="1109545" y="-19702"/>
                  <a:pt x="832424" y="26822"/>
                </a:cubicBezTo>
                <a:cubicBezTo>
                  <a:pt x="582123" y="-12457"/>
                  <a:pt x="270690" y="41348"/>
                  <a:pt x="0" y="26822"/>
                </a:cubicBezTo>
                <a:cubicBezTo>
                  <a:pt x="-1362" y="20041"/>
                  <a:pt x="-1397" y="11086"/>
                  <a:pt x="0" y="0"/>
                </a:cubicBezTo>
                <a:close/>
              </a:path>
              <a:path w="13290803" h="26822" stroke="0" extrusionOk="0">
                <a:moveTo>
                  <a:pt x="0" y="0"/>
                </a:moveTo>
                <a:cubicBezTo>
                  <a:pt x="207106" y="-1731"/>
                  <a:pt x="394477" y="-12126"/>
                  <a:pt x="566608" y="0"/>
                </a:cubicBezTo>
                <a:cubicBezTo>
                  <a:pt x="743972" y="5930"/>
                  <a:pt x="726887" y="8940"/>
                  <a:pt x="867400" y="0"/>
                </a:cubicBezTo>
                <a:cubicBezTo>
                  <a:pt x="1046430" y="40825"/>
                  <a:pt x="1473705" y="39487"/>
                  <a:pt x="1832732" y="0"/>
                </a:cubicBezTo>
                <a:cubicBezTo>
                  <a:pt x="2139541" y="-28095"/>
                  <a:pt x="2114320" y="10119"/>
                  <a:pt x="2399340" y="0"/>
                </a:cubicBezTo>
                <a:cubicBezTo>
                  <a:pt x="2678528" y="-5488"/>
                  <a:pt x="2783962" y="-10722"/>
                  <a:pt x="2965948" y="0"/>
                </a:cubicBezTo>
                <a:cubicBezTo>
                  <a:pt x="3118497" y="14568"/>
                  <a:pt x="3579986" y="23079"/>
                  <a:pt x="3931280" y="0"/>
                </a:cubicBezTo>
                <a:cubicBezTo>
                  <a:pt x="4286186" y="-42120"/>
                  <a:pt x="4215409" y="-4921"/>
                  <a:pt x="4364980" y="0"/>
                </a:cubicBezTo>
                <a:cubicBezTo>
                  <a:pt x="4533059" y="56954"/>
                  <a:pt x="4969756" y="-65175"/>
                  <a:pt x="5330312" y="0"/>
                </a:cubicBezTo>
                <a:cubicBezTo>
                  <a:pt x="5757789" y="39505"/>
                  <a:pt x="6005425" y="52984"/>
                  <a:pt x="6295644" y="0"/>
                </a:cubicBezTo>
                <a:cubicBezTo>
                  <a:pt x="6613527" y="-49390"/>
                  <a:pt x="6787845" y="-12966"/>
                  <a:pt x="6995159" y="0"/>
                </a:cubicBezTo>
                <a:cubicBezTo>
                  <a:pt x="7209498" y="21101"/>
                  <a:pt x="7676351" y="-9458"/>
                  <a:pt x="7960491" y="0"/>
                </a:cubicBezTo>
                <a:cubicBezTo>
                  <a:pt x="8256964" y="12800"/>
                  <a:pt x="8265394" y="-6769"/>
                  <a:pt x="8527099" y="0"/>
                </a:cubicBezTo>
                <a:cubicBezTo>
                  <a:pt x="8793264" y="9547"/>
                  <a:pt x="8832652" y="16793"/>
                  <a:pt x="9093707" y="0"/>
                </a:cubicBezTo>
                <a:cubicBezTo>
                  <a:pt x="9392386" y="-38007"/>
                  <a:pt x="9786639" y="37401"/>
                  <a:pt x="9926131" y="0"/>
                </a:cubicBezTo>
                <a:cubicBezTo>
                  <a:pt x="10114303" y="-77255"/>
                  <a:pt x="10273965" y="20095"/>
                  <a:pt x="10492739" y="0"/>
                </a:cubicBezTo>
                <a:cubicBezTo>
                  <a:pt x="10726530" y="21603"/>
                  <a:pt x="11177594" y="-46574"/>
                  <a:pt x="11458071" y="0"/>
                </a:cubicBezTo>
                <a:cubicBezTo>
                  <a:pt x="11765800" y="17424"/>
                  <a:pt x="12146860" y="-53457"/>
                  <a:pt x="12423403" y="0"/>
                </a:cubicBezTo>
                <a:cubicBezTo>
                  <a:pt x="12656056" y="-48989"/>
                  <a:pt x="13041685" y="-31983"/>
                  <a:pt x="13290803" y="0"/>
                </a:cubicBezTo>
                <a:cubicBezTo>
                  <a:pt x="13290940" y="6644"/>
                  <a:pt x="13289221" y="16199"/>
                  <a:pt x="13290803" y="26822"/>
                </a:cubicBezTo>
                <a:cubicBezTo>
                  <a:pt x="13169339" y="20009"/>
                  <a:pt x="13129314" y="13949"/>
                  <a:pt x="12990011" y="26822"/>
                </a:cubicBezTo>
                <a:cubicBezTo>
                  <a:pt x="12871850" y="74662"/>
                  <a:pt x="12455590" y="48412"/>
                  <a:pt x="12024679" y="26822"/>
                </a:cubicBezTo>
                <a:cubicBezTo>
                  <a:pt x="11548807" y="50905"/>
                  <a:pt x="11552632" y="16465"/>
                  <a:pt x="11325163" y="26822"/>
                </a:cubicBezTo>
                <a:cubicBezTo>
                  <a:pt x="11096344" y="30457"/>
                  <a:pt x="11004077" y="24553"/>
                  <a:pt x="10891463" y="26822"/>
                </a:cubicBezTo>
                <a:cubicBezTo>
                  <a:pt x="10727691" y="58814"/>
                  <a:pt x="10387710" y="57407"/>
                  <a:pt x="10191947" y="26822"/>
                </a:cubicBezTo>
                <a:cubicBezTo>
                  <a:pt x="10007094" y="18060"/>
                  <a:pt x="9966786" y="9430"/>
                  <a:pt x="9891155" y="26822"/>
                </a:cubicBezTo>
                <a:cubicBezTo>
                  <a:pt x="9831551" y="39339"/>
                  <a:pt x="9661683" y="29945"/>
                  <a:pt x="9590364" y="26822"/>
                </a:cubicBezTo>
                <a:cubicBezTo>
                  <a:pt x="9571217" y="37396"/>
                  <a:pt x="9106060" y="2480"/>
                  <a:pt x="8890848" y="26822"/>
                </a:cubicBezTo>
                <a:cubicBezTo>
                  <a:pt x="8612935" y="52393"/>
                  <a:pt x="8589621" y="42133"/>
                  <a:pt x="8457148" y="26822"/>
                </a:cubicBezTo>
                <a:cubicBezTo>
                  <a:pt x="8326609" y="-20881"/>
                  <a:pt x="7853134" y="6482"/>
                  <a:pt x="7624724" y="26822"/>
                </a:cubicBezTo>
                <a:cubicBezTo>
                  <a:pt x="7458743" y="54768"/>
                  <a:pt x="7297652" y="49857"/>
                  <a:pt x="7191024" y="26822"/>
                </a:cubicBezTo>
                <a:cubicBezTo>
                  <a:pt x="7073434" y="20377"/>
                  <a:pt x="6530901" y="9015"/>
                  <a:pt x="6358600" y="26822"/>
                </a:cubicBezTo>
                <a:cubicBezTo>
                  <a:pt x="6176895" y="20528"/>
                  <a:pt x="6166710" y="16745"/>
                  <a:pt x="6057808" y="26822"/>
                </a:cubicBezTo>
                <a:cubicBezTo>
                  <a:pt x="5983053" y="29908"/>
                  <a:pt x="5457754" y="46225"/>
                  <a:pt x="5225384" y="26822"/>
                </a:cubicBezTo>
                <a:cubicBezTo>
                  <a:pt x="5007129" y="-22122"/>
                  <a:pt x="4916797" y="28874"/>
                  <a:pt x="4791684" y="26822"/>
                </a:cubicBezTo>
                <a:cubicBezTo>
                  <a:pt x="4667289" y="17532"/>
                  <a:pt x="4570397" y="7308"/>
                  <a:pt x="4490892" y="26822"/>
                </a:cubicBezTo>
                <a:cubicBezTo>
                  <a:pt x="4420983" y="29538"/>
                  <a:pt x="4182249" y="39465"/>
                  <a:pt x="4057192" y="26822"/>
                </a:cubicBezTo>
                <a:cubicBezTo>
                  <a:pt x="3956308" y="61266"/>
                  <a:pt x="3578642" y="43212"/>
                  <a:pt x="3224769" y="26822"/>
                </a:cubicBezTo>
                <a:cubicBezTo>
                  <a:pt x="2875236" y="30461"/>
                  <a:pt x="2946623" y="10449"/>
                  <a:pt x="2791069" y="26822"/>
                </a:cubicBezTo>
                <a:cubicBezTo>
                  <a:pt x="2624269" y="44984"/>
                  <a:pt x="2571744" y="49247"/>
                  <a:pt x="2490277" y="26822"/>
                </a:cubicBezTo>
                <a:cubicBezTo>
                  <a:pt x="2422058" y="12282"/>
                  <a:pt x="2220055" y="15988"/>
                  <a:pt x="2056577" y="26822"/>
                </a:cubicBezTo>
                <a:cubicBezTo>
                  <a:pt x="1873636" y="36366"/>
                  <a:pt x="1680758" y="38363"/>
                  <a:pt x="1489969" y="26822"/>
                </a:cubicBezTo>
                <a:cubicBezTo>
                  <a:pt x="1323496" y="33941"/>
                  <a:pt x="966697" y="33927"/>
                  <a:pt x="790453" y="26822"/>
                </a:cubicBezTo>
                <a:cubicBezTo>
                  <a:pt x="618836" y="29001"/>
                  <a:pt x="345137" y="-3755"/>
                  <a:pt x="0" y="26822"/>
                </a:cubicBezTo>
                <a:cubicBezTo>
                  <a:pt x="96" y="14074"/>
                  <a:pt x="532" y="11044"/>
                  <a:pt x="0" y="0"/>
                </a:cubicBezTo>
                <a:close/>
              </a:path>
              <a:path w="13290803" h="26822" fill="none" stroke="0" extrusionOk="0">
                <a:moveTo>
                  <a:pt x="0" y="0"/>
                </a:moveTo>
                <a:cubicBezTo>
                  <a:pt x="239462" y="-26185"/>
                  <a:pt x="521782" y="26590"/>
                  <a:pt x="699516" y="0"/>
                </a:cubicBezTo>
                <a:cubicBezTo>
                  <a:pt x="891978" y="-12855"/>
                  <a:pt x="1225850" y="27218"/>
                  <a:pt x="1399032" y="0"/>
                </a:cubicBezTo>
                <a:cubicBezTo>
                  <a:pt x="1506968" y="12842"/>
                  <a:pt x="2086288" y="19721"/>
                  <a:pt x="2364364" y="0"/>
                </a:cubicBezTo>
                <a:cubicBezTo>
                  <a:pt x="2632936" y="1011"/>
                  <a:pt x="2811090" y="-17878"/>
                  <a:pt x="2930972" y="0"/>
                </a:cubicBezTo>
                <a:cubicBezTo>
                  <a:pt x="3074778" y="27307"/>
                  <a:pt x="3253192" y="-34666"/>
                  <a:pt x="3497580" y="0"/>
                </a:cubicBezTo>
                <a:cubicBezTo>
                  <a:pt x="3726090" y="10963"/>
                  <a:pt x="3888221" y="49037"/>
                  <a:pt x="4197096" y="0"/>
                </a:cubicBezTo>
                <a:cubicBezTo>
                  <a:pt x="4480466" y="-76752"/>
                  <a:pt x="4707564" y="67348"/>
                  <a:pt x="5029520" y="0"/>
                </a:cubicBezTo>
                <a:cubicBezTo>
                  <a:pt x="5344210" y="-34786"/>
                  <a:pt x="5669021" y="-5231"/>
                  <a:pt x="5861944" y="0"/>
                </a:cubicBezTo>
                <a:cubicBezTo>
                  <a:pt x="6042178" y="7091"/>
                  <a:pt x="6397719" y="-15701"/>
                  <a:pt x="6694368" y="0"/>
                </a:cubicBezTo>
                <a:cubicBezTo>
                  <a:pt x="7030098" y="58686"/>
                  <a:pt x="7338563" y="65632"/>
                  <a:pt x="7659700" y="0"/>
                </a:cubicBezTo>
                <a:cubicBezTo>
                  <a:pt x="7952500" y="20455"/>
                  <a:pt x="8091010" y="-4181"/>
                  <a:pt x="8359216" y="0"/>
                </a:cubicBezTo>
                <a:cubicBezTo>
                  <a:pt x="8663971" y="-13130"/>
                  <a:pt x="8771120" y="701"/>
                  <a:pt x="9191640" y="0"/>
                </a:cubicBezTo>
                <a:cubicBezTo>
                  <a:pt x="9581104" y="-27088"/>
                  <a:pt x="9703542" y="-22337"/>
                  <a:pt x="9891155" y="0"/>
                </a:cubicBezTo>
                <a:cubicBezTo>
                  <a:pt x="10033610" y="-36401"/>
                  <a:pt x="10286889" y="13467"/>
                  <a:pt x="10590671" y="0"/>
                </a:cubicBezTo>
                <a:cubicBezTo>
                  <a:pt x="10879395" y="26905"/>
                  <a:pt x="11012681" y="-14698"/>
                  <a:pt x="11290187" y="0"/>
                </a:cubicBezTo>
                <a:cubicBezTo>
                  <a:pt x="11589573" y="15391"/>
                  <a:pt x="11503064" y="1428"/>
                  <a:pt x="11590979" y="0"/>
                </a:cubicBezTo>
                <a:cubicBezTo>
                  <a:pt x="11707428" y="-77036"/>
                  <a:pt x="12013333" y="40989"/>
                  <a:pt x="12423403" y="0"/>
                </a:cubicBezTo>
                <a:cubicBezTo>
                  <a:pt x="12817307" y="-23134"/>
                  <a:pt x="12980943" y="-23505"/>
                  <a:pt x="13290803" y="0"/>
                </a:cubicBezTo>
                <a:cubicBezTo>
                  <a:pt x="13292187" y="5454"/>
                  <a:pt x="13289418" y="18944"/>
                  <a:pt x="13290803" y="26822"/>
                </a:cubicBezTo>
                <a:cubicBezTo>
                  <a:pt x="13108000" y="12045"/>
                  <a:pt x="12852211" y="36155"/>
                  <a:pt x="12724195" y="26822"/>
                </a:cubicBezTo>
                <a:cubicBezTo>
                  <a:pt x="12593761" y="-7011"/>
                  <a:pt x="12368080" y="51992"/>
                  <a:pt x="12024679" y="26822"/>
                </a:cubicBezTo>
                <a:cubicBezTo>
                  <a:pt x="11719694" y="55538"/>
                  <a:pt x="11826505" y="14464"/>
                  <a:pt x="11723887" y="26822"/>
                </a:cubicBezTo>
                <a:cubicBezTo>
                  <a:pt x="11631469" y="63329"/>
                  <a:pt x="11380133" y="535"/>
                  <a:pt x="11157279" y="26822"/>
                </a:cubicBezTo>
                <a:cubicBezTo>
                  <a:pt x="11011674" y="33481"/>
                  <a:pt x="10754889" y="13801"/>
                  <a:pt x="10324855" y="26822"/>
                </a:cubicBezTo>
                <a:cubicBezTo>
                  <a:pt x="9913356" y="57512"/>
                  <a:pt x="10038591" y="47299"/>
                  <a:pt x="9891155" y="26822"/>
                </a:cubicBezTo>
                <a:cubicBezTo>
                  <a:pt x="9726842" y="26558"/>
                  <a:pt x="9186795" y="68372"/>
                  <a:pt x="8925823" y="26822"/>
                </a:cubicBezTo>
                <a:cubicBezTo>
                  <a:pt x="8729583" y="35402"/>
                  <a:pt x="8380298" y="-19903"/>
                  <a:pt x="7960491" y="26822"/>
                </a:cubicBezTo>
                <a:cubicBezTo>
                  <a:pt x="7584922" y="61314"/>
                  <a:pt x="7510278" y="33708"/>
                  <a:pt x="7260976" y="26822"/>
                </a:cubicBezTo>
                <a:cubicBezTo>
                  <a:pt x="6962037" y="13698"/>
                  <a:pt x="6793732" y="-6399"/>
                  <a:pt x="6295644" y="26822"/>
                </a:cubicBezTo>
                <a:cubicBezTo>
                  <a:pt x="5830345" y="64975"/>
                  <a:pt x="5822491" y="13972"/>
                  <a:pt x="5596128" y="26822"/>
                </a:cubicBezTo>
                <a:cubicBezTo>
                  <a:pt x="5383053" y="87276"/>
                  <a:pt x="5023630" y="17411"/>
                  <a:pt x="4763704" y="26822"/>
                </a:cubicBezTo>
                <a:cubicBezTo>
                  <a:pt x="4512462" y="42515"/>
                  <a:pt x="4566214" y="15116"/>
                  <a:pt x="4462912" y="26822"/>
                </a:cubicBezTo>
                <a:cubicBezTo>
                  <a:pt x="4286379" y="46038"/>
                  <a:pt x="3999979" y="74039"/>
                  <a:pt x="3497580" y="26822"/>
                </a:cubicBezTo>
                <a:cubicBezTo>
                  <a:pt x="3032943" y="23490"/>
                  <a:pt x="3162014" y="30044"/>
                  <a:pt x="2930972" y="26822"/>
                </a:cubicBezTo>
                <a:cubicBezTo>
                  <a:pt x="2728328" y="59475"/>
                  <a:pt x="2294979" y="13572"/>
                  <a:pt x="2098548" y="26822"/>
                </a:cubicBezTo>
                <a:cubicBezTo>
                  <a:pt x="1917352" y="57516"/>
                  <a:pt x="1891446" y="20860"/>
                  <a:pt x="1797756" y="26822"/>
                </a:cubicBezTo>
                <a:cubicBezTo>
                  <a:pt x="1675370" y="40255"/>
                  <a:pt x="1092528" y="52812"/>
                  <a:pt x="832424" y="26822"/>
                </a:cubicBezTo>
                <a:cubicBezTo>
                  <a:pt x="596486" y="-35223"/>
                  <a:pt x="214650" y="44559"/>
                  <a:pt x="0" y="26822"/>
                </a:cubicBezTo>
                <a:cubicBezTo>
                  <a:pt x="-36" y="20815"/>
                  <a:pt x="-153" y="934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3290803"/>
                      <a:gd name="connsiteY0" fmla="*/ 0 h 26822"/>
                      <a:gd name="connsiteX1" fmla="*/ 699516 w 13290803"/>
                      <a:gd name="connsiteY1" fmla="*/ 0 h 26822"/>
                      <a:gd name="connsiteX2" fmla="*/ 1399032 w 13290803"/>
                      <a:gd name="connsiteY2" fmla="*/ 0 h 26822"/>
                      <a:gd name="connsiteX3" fmla="*/ 2364364 w 13290803"/>
                      <a:gd name="connsiteY3" fmla="*/ 0 h 26822"/>
                      <a:gd name="connsiteX4" fmla="*/ 2930972 w 13290803"/>
                      <a:gd name="connsiteY4" fmla="*/ 0 h 26822"/>
                      <a:gd name="connsiteX5" fmla="*/ 3497580 w 13290803"/>
                      <a:gd name="connsiteY5" fmla="*/ 0 h 26822"/>
                      <a:gd name="connsiteX6" fmla="*/ 4197096 w 13290803"/>
                      <a:gd name="connsiteY6" fmla="*/ 0 h 26822"/>
                      <a:gd name="connsiteX7" fmla="*/ 5029520 w 13290803"/>
                      <a:gd name="connsiteY7" fmla="*/ 0 h 26822"/>
                      <a:gd name="connsiteX8" fmla="*/ 5861944 w 13290803"/>
                      <a:gd name="connsiteY8" fmla="*/ 0 h 26822"/>
                      <a:gd name="connsiteX9" fmla="*/ 6694368 w 13290803"/>
                      <a:gd name="connsiteY9" fmla="*/ 0 h 26822"/>
                      <a:gd name="connsiteX10" fmla="*/ 7659700 w 13290803"/>
                      <a:gd name="connsiteY10" fmla="*/ 0 h 26822"/>
                      <a:gd name="connsiteX11" fmla="*/ 8359216 w 13290803"/>
                      <a:gd name="connsiteY11" fmla="*/ 0 h 26822"/>
                      <a:gd name="connsiteX12" fmla="*/ 9191640 w 13290803"/>
                      <a:gd name="connsiteY12" fmla="*/ 0 h 26822"/>
                      <a:gd name="connsiteX13" fmla="*/ 9891155 w 13290803"/>
                      <a:gd name="connsiteY13" fmla="*/ 0 h 26822"/>
                      <a:gd name="connsiteX14" fmla="*/ 10590671 w 13290803"/>
                      <a:gd name="connsiteY14" fmla="*/ 0 h 26822"/>
                      <a:gd name="connsiteX15" fmla="*/ 11290187 w 13290803"/>
                      <a:gd name="connsiteY15" fmla="*/ 0 h 26822"/>
                      <a:gd name="connsiteX16" fmla="*/ 11590979 w 13290803"/>
                      <a:gd name="connsiteY16" fmla="*/ 0 h 26822"/>
                      <a:gd name="connsiteX17" fmla="*/ 12423403 w 13290803"/>
                      <a:gd name="connsiteY17" fmla="*/ 0 h 26822"/>
                      <a:gd name="connsiteX18" fmla="*/ 13290803 w 13290803"/>
                      <a:gd name="connsiteY18" fmla="*/ 0 h 26822"/>
                      <a:gd name="connsiteX19" fmla="*/ 13290803 w 13290803"/>
                      <a:gd name="connsiteY19" fmla="*/ 26822 h 26822"/>
                      <a:gd name="connsiteX20" fmla="*/ 12724195 w 13290803"/>
                      <a:gd name="connsiteY20" fmla="*/ 26822 h 26822"/>
                      <a:gd name="connsiteX21" fmla="*/ 12024679 w 13290803"/>
                      <a:gd name="connsiteY21" fmla="*/ 26822 h 26822"/>
                      <a:gd name="connsiteX22" fmla="*/ 11723887 w 13290803"/>
                      <a:gd name="connsiteY22" fmla="*/ 26822 h 26822"/>
                      <a:gd name="connsiteX23" fmla="*/ 11157279 w 13290803"/>
                      <a:gd name="connsiteY23" fmla="*/ 26822 h 26822"/>
                      <a:gd name="connsiteX24" fmla="*/ 10324855 w 13290803"/>
                      <a:gd name="connsiteY24" fmla="*/ 26822 h 26822"/>
                      <a:gd name="connsiteX25" fmla="*/ 9891155 w 13290803"/>
                      <a:gd name="connsiteY25" fmla="*/ 26822 h 26822"/>
                      <a:gd name="connsiteX26" fmla="*/ 8925823 w 13290803"/>
                      <a:gd name="connsiteY26" fmla="*/ 26822 h 26822"/>
                      <a:gd name="connsiteX27" fmla="*/ 7960491 w 13290803"/>
                      <a:gd name="connsiteY27" fmla="*/ 26822 h 26822"/>
                      <a:gd name="connsiteX28" fmla="*/ 7260976 w 13290803"/>
                      <a:gd name="connsiteY28" fmla="*/ 26822 h 26822"/>
                      <a:gd name="connsiteX29" fmla="*/ 6295644 w 13290803"/>
                      <a:gd name="connsiteY29" fmla="*/ 26822 h 26822"/>
                      <a:gd name="connsiteX30" fmla="*/ 5596128 w 13290803"/>
                      <a:gd name="connsiteY30" fmla="*/ 26822 h 26822"/>
                      <a:gd name="connsiteX31" fmla="*/ 4763704 w 13290803"/>
                      <a:gd name="connsiteY31" fmla="*/ 26822 h 26822"/>
                      <a:gd name="connsiteX32" fmla="*/ 4462912 w 13290803"/>
                      <a:gd name="connsiteY32" fmla="*/ 26822 h 26822"/>
                      <a:gd name="connsiteX33" fmla="*/ 3497580 w 13290803"/>
                      <a:gd name="connsiteY33" fmla="*/ 26822 h 26822"/>
                      <a:gd name="connsiteX34" fmla="*/ 2930972 w 13290803"/>
                      <a:gd name="connsiteY34" fmla="*/ 26822 h 26822"/>
                      <a:gd name="connsiteX35" fmla="*/ 2098548 w 13290803"/>
                      <a:gd name="connsiteY35" fmla="*/ 26822 h 26822"/>
                      <a:gd name="connsiteX36" fmla="*/ 1797756 w 13290803"/>
                      <a:gd name="connsiteY36" fmla="*/ 26822 h 26822"/>
                      <a:gd name="connsiteX37" fmla="*/ 832424 w 13290803"/>
                      <a:gd name="connsiteY37" fmla="*/ 26822 h 26822"/>
                      <a:gd name="connsiteX38" fmla="*/ 0 w 13290803"/>
                      <a:gd name="connsiteY38" fmla="*/ 26822 h 26822"/>
                      <a:gd name="connsiteX39" fmla="*/ 0 w 13290803"/>
                      <a:gd name="connsiteY39"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290803" h="26822" fill="none" extrusionOk="0">
                        <a:moveTo>
                          <a:pt x="0" y="0"/>
                        </a:moveTo>
                        <a:cubicBezTo>
                          <a:pt x="265856" y="-9905"/>
                          <a:pt x="539934" y="19777"/>
                          <a:pt x="699516" y="0"/>
                        </a:cubicBezTo>
                        <a:cubicBezTo>
                          <a:pt x="859098" y="-19777"/>
                          <a:pt x="1250890" y="26422"/>
                          <a:pt x="1399032" y="0"/>
                        </a:cubicBezTo>
                        <a:cubicBezTo>
                          <a:pt x="1547174" y="-26422"/>
                          <a:pt x="2090557" y="-3875"/>
                          <a:pt x="2364364" y="0"/>
                        </a:cubicBezTo>
                        <a:cubicBezTo>
                          <a:pt x="2638171" y="3875"/>
                          <a:pt x="2792739" y="-26646"/>
                          <a:pt x="2930972" y="0"/>
                        </a:cubicBezTo>
                        <a:cubicBezTo>
                          <a:pt x="3069205" y="26646"/>
                          <a:pt x="3243572" y="-14868"/>
                          <a:pt x="3497580" y="0"/>
                        </a:cubicBezTo>
                        <a:cubicBezTo>
                          <a:pt x="3751588" y="14868"/>
                          <a:pt x="3908789" y="29673"/>
                          <a:pt x="4197096" y="0"/>
                        </a:cubicBezTo>
                        <a:cubicBezTo>
                          <a:pt x="4485403" y="-29673"/>
                          <a:pt x="4726353" y="41237"/>
                          <a:pt x="5029520" y="0"/>
                        </a:cubicBezTo>
                        <a:cubicBezTo>
                          <a:pt x="5332687" y="-41237"/>
                          <a:pt x="5619298" y="-17186"/>
                          <a:pt x="5861944" y="0"/>
                        </a:cubicBezTo>
                        <a:cubicBezTo>
                          <a:pt x="6104590" y="17186"/>
                          <a:pt x="6375071" y="-34223"/>
                          <a:pt x="6694368" y="0"/>
                        </a:cubicBezTo>
                        <a:cubicBezTo>
                          <a:pt x="7013665" y="34223"/>
                          <a:pt x="7331957" y="-2789"/>
                          <a:pt x="7659700" y="0"/>
                        </a:cubicBezTo>
                        <a:cubicBezTo>
                          <a:pt x="7987443" y="2789"/>
                          <a:pt x="8065470" y="-537"/>
                          <a:pt x="8359216" y="0"/>
                        </a:cubicBezTo>
                        <a:cubicBezTo>
                          <a:pt x="8652962" y="537"/>
                          <a:pt x="8795351" y="10068"/>
                          <a:pt x="9191640" y="0"/>
                        </a:cubicBezTo>
                        <a:cubicBezTo>
                          <a:pt x="9587929" y="-10068"/>
                          <a:pt x="9719407" y="-7390"/>
                          <a:pt x="9891155" y="0"/>
                        </a:cubicBezTo>
                        <a:cubicBezTo>
                          <a:pt x="10062904" y="7390"/>
                          <a:pt x="10299538" y="-34150"/>
                          <a:pt x="10590671" y="0"/>
                        </a:cubicBezTo>
                        <a:cubicBezTo>
                          <a:pt x="10881804" y="34150"/>
                          <a:pt x="11004856" y="-13108"/>
                          <a:pt x="11290187" y="0"/>
                        </a:cubicBezTo>
                        <a:cubicBezTo>
                          <a:pt x="11575518" y="13108"/>
                          <a:pt x="11516786" y="863"/>
                          <a:pt x="11590979" y="0"/>
                        </a:cubicBezTo>
                        <a:cubicBezTo>
                          <a:pt x="11665172" y="-863"/>
                          <a:pt x="12061034" y="16461"/>
                          <a:pt x="12423403" y="0"/>
                        </a:cubicBezTo>
                        <a:cubicBezTo>
                          <a:pt x="12785772" y="-16461"/>
                          <a:pt x="12979801" y="-34351"/>
                          <a:pt x="13290803" y="0"/>
                        </a:cubicBezTo>
                        <a:cubicBezTo>
                          <a:pt x="13291770" y="5594"/>
                          <a:pt x="13289465" y="20216"/>
                          <a:pt x="13290803" y="26822"/>
                        </a:cubicBezTo>
                        <a:cubicBezTo>
                          <a:pt x="13079441" y="6090"/>
                          <a:pt x="12869670" y="14394"/>
                          <a:pt x="12724195" y="26822"/>
                        </a:cubicBezTo>
                        <a:cubicBezTo>
                          <a:pt x="12578720" y="39250"/>
                          <a:pt x="12335594" y="16867"/>
                          <a:pt x="12024679" y="26822"/>
                        </a:cubicBezTo>
                        <a:cubicBezTo>
                          <a:pt x="11713764" y="36777"/>
                          <a:pt x="11823123" y="13280"/>
                          <a:pt x="11723887" y="26822"/>
                        </a:cubicBezTo>
                        <a:cubicBezTo>
                          <a:pt x="11624651" y="40364"/>
                          <a:pt x="11344189" y="11103"/>
                          <a:pt x="11157279" y="26822"/>
                        </a:cubicBezTo>
                        <a:cubicBezTo>
                          <a:pt x="10970369" y="42541"/>
                          <a:pt x="10731369" y="-5576"/>
                          <a:pt x="10324855" y="26822"/>
                        </a:cubicBezTo>
                        <a:cubicBezTo>
                          <a:pt x="9918341" y="59220"/>
                          <a:pt x="10052693" y="33024"/>
                          <a:pt x="9891155" y="26822"/>
                        </a:cubicBezTo>
                        <a:cubicBezTo>
                          <a:pt x="9729617" y="20620"/>
                          <a:pt x="9182131" y="73942"/>
                          <a:pt x="8925823" y="26822"/>
                        </a:cubicBezTo>
                        <a:cubicBezTo>
                          <a:pt x="8669515" y="-20298"/>
                          <a:pt x="8334344" y="7573"/>
                          <a:pt x="7960491" y="26822"/>
                        </a:cubicBezTo>
                        <a:cubicBezTo>
                          <a:pt x="7586638" y="46071"/>
                          <a:pt x="7509223" y="38312"/>
                          <a:pt x="7260976" y="26822"/>
                        </a:cubicBezTo>
                        <a:cubicBezTo>
                          <a:pt x="7012730" y="15332"/>
                          <a:pt x="6769011" y="-13466"/>
                          <a:pt x="6295644" y="26822"/>
                        </a:cubicBezTo>
                        <a:cubicBezTo>
                          <a:pt x="5822277" y="67110"/>
                          <a:pt x="5823799" y="4911"/>
                          <a:pt x="5596128" y="26822"/>
                        </a:cubicBezTo>
                        <a:cubicBezTo>
                          <a:pt x="5368457" y="48733"/>
                          <a:pt x="5009542" y="14618"/>
                          <a:pt x="4763704" y="26822"/>
                        </a:cubicBezTo>
                        <a:cubicBezTo>
                          <a:pt x="4517866" y="39026"/>
                          <a:pt x="4567000" y="16292"/>
                          <a:pt x="4462912" y="26822"/>
                        </a:cubicBezTo>
                        <a:cubicBezTo>
                          <a:pt x="4358824" y="37352"/>
                          <a:pt x="3961563" y="33689"/>
                          <a:pt x="3497580" y="26822"/>
                        </a:cubicBezTo>
                        <a:cubicBezTo>
                          <a:pt x="3033597" y="19955"/>
                          <a:pt x="3151248" y="2372"/>
                          <a:pt x="2930972" y="26822"/>
                        </a:cubicBezTo>
                        <a:cubicBezTo>
                          <a:pt x="2710696" y="51272"/>
                          <a:pt x="2280752" y="-333"/>
                          <a:pt x="2098548" y="26822"/>
                        </a:cubicBezTo>
                        <a:cubicBezTo>
                          <a:pt x="1916344" y="53977"/>
                          <a:pt x="1887861" y="19350"/>
                          <a:pt x="1797756" y="26822"/>
                        </a:cubicBezTo>
                        <a:cubicBezTo>
                          <a:pt x="1707651" y="34294"/>
                          <a:pt x="1094876" y="44214"/>
                          <a:pt x="832424" y="26822"/>
                        </a:cubicBezTo>
                        <a:cubicBezTo>
                          <a:pt x="569972" y="9430"/>
                          <a:pt x="224548" y="30732"/>
                          <a:pt x="0" y="26822"/>
                        </a:cubicBezTo>
                        <a:cubicBezTo>
                          <a:pt x="-70" y="19258"/>
                          <a:pt x="-675" y="9808"/>
                          <a:pt x="0" y="0"/>
                        </a:cubicBezTo>
                        <a:close/>
                      </a:path>
                      <a:path w="13290803" h="26822" stroke="0" extrusionOk="0">
                        <a:moveTo>
                          <a:pt x="0" y="0"/>
                        </a:moveTo>
                        <a:cubicBezTo>
                          <a:pt x="183811" y="-6023"/>
                          <a:pt x="387348" y="-8697"/>
                          <a:pt x="566608" y="0"/>
                        </a:cubicBezTo>
                        <a:cubicBezTo>
                          <a:pt x="745868" y="8697"/>
                          <a:pt x="727166" y="8260"/>
                          <a:pt x="867400" y="0"/>
                        </a:cubicBezTo>
                        <a:cubicBezTo>
                          <a:pt x="1007634" y="-8260"/>
                          <a:pt x="1526295" y="32577"/>
                          <a:pt x="1832732" y="0"/>
                        </a:cubicBezTo>
                        <a:cubicBezTo>
                          <a:pt x="2139169" y="-32577"/>
                          <a:pt x="2119241" y="9252"/>
                          <a:pt x="2399340" y="0"/>
                        </a:cubicBezTo>
                        <a:cubicBezTo>
                          <a:pt x="2679439" y="-9252"/>
                          <a:pt x="2799897" y="-6936"/>
                          <a:pt x="2965948" y="0"/>
                        </a:cubicBezTo>
                        <a:cubicBezTo>
                          <a:pt x="3131999" y="6936"/>
                          <a:pt x="3574643" y="41101"/>
                          <a:pt x="3931280" y="0"/>
                        </a:cubicBezTo>
                        <a:cubicBezTo>
                          <a:pt x="4287917" y="-41101"/>
                          <a:pt x="4214737" y="-7848"/>
                          <a:pt x="4364980" y="0"/>
                        </a:cubicBezTo>
                        <a:cubicBezTo>
                          <a:pt x="4515223" y="7848"/>
                          <a:pt x="4902143" y="-31851"/>
                          <a:pt x="5330312" y="0"/>
                        </a:cubicBezTo>
                        <a:cubicBezTo>
                          <a:pt x="5758481" y="31851"/>
                          <a:pt x="5992598" y="34817"/>
                          <a:pt x="6295644" y="0"/>
                        </a:cubicBezTo>
                        <a:cubicBezTo>
                          <a:pt x="6598690" y="-34817"/>
                          <a:pt x="6799610" y="-17202"/>
                          <a:pt x="6995159" y="0"/>
                        </a:cubicBezTo>
                        <a:cubicBezTo>
                          <a:pt x="7190709" y="17202"/>
                          <a:pt x="7667507" y="-15706"/>
                          <a:pt x="7960491" y="0"/>
                        </a:cubicBezTo>
                        <a:cubicBezTo>
                          <a:pt x="8253475" y="15706"/>
                          <a:pt x="8264432" y="-9015"/>
                          <a:pt x="8527099" y="0"/>
                        </a:cubicBezTo>
                        <a:cubicBezTo>
                          <a:pt x="8789766" y="9015"/>
                          <a:pt x="8827900" y="13824"/>
                          <a:pt x="9093707" y="0"/>
                        </a:cubicBezTo>
                        <a:cubicBezTo>
                          <a:pt x="9359514" y="-13824"/>
                          <a:pt x="9753941" y="39129"/>
                          <a:pt x="9926131" y="0"/>
                        </a:cubicBezTo>
                        <a:cubicBezTo>
                          <a:pt x="10098321" y="-39129"/>
                          <a:pt x="10262317" y="26572"/>
                          <a:pt x="10492739" y="0"/>
                        </a:cubicBezTo>
                        <a:cubicBezTo>
                          <a:pt x="10723161" y="-26572"/>
                          <a:pt x="11167405" y="-45294"/>
                          <a:pt x="11458071" y="0"/>
                        </a:cubicBezTo>
                        <a:cubicBezTo>
                          <a:pt x="11748737" y="45294"/>
                          <a:pt x="12163962" y="7677"/>
                          <a:pt x="12423403" y="0"/>
                        </a:cubicBezTo>
                        <a:cubicBezTo>
                          <a:pt x="12682844" y="-7677"/>
                          <a:pt x="13028818" y="-32110"/>
                          <a:pt x="13290803" y="0"/>
                        </a:cubicBezTo>
                        <a:cubicBezTo>
                          <a:pt x="13290530" y="7090"/>
                          <a:pt x="13291197" y="15708"/>
                          <a:pt x="13290803" y="26822"/>
                        </a:cubicBezTo>
                        <a:cubicBezTo>
                          <a:pt x="13171629" y="20851"/>
                          <a:pt x="13130727" y="18827"/>
                          <a:pt x="12990011" y="26822"/>
                        </a:cubicBezTo>
                        <a:cubicBezTo>
                          <a:pt x="12849295" y="34817"/>
                          <a:pt x="12500385" y="4764"/>
                          <a:pt x="12024679" y="26822"/>
                        </a:cubicBezTo>
                        <a:cubicBezTo>
                          <a:pt x="11548973" y="48880"/>
                          <a:pt x="11554257" y="16712"/>
                          <a:pt x="11325163" y="26822"/>
                        </a:cubicBezTo>
                        <a:cubicBezTo>
                          <a:pt x="11096069" y="36932"/>
                          <a:pt x="11014001" y="16364"/>
                          <a:pt x="10891463" y="26822"/>
                        </a:cubicBezTo>
                        <a:cubicBezTo>
                          <a:pt x="10768925" y="37280"/>
                          <a:pt x="10379388" y="34619"/>
                          <a:pt x="10191947" y="26822"/>
                        </a:cubicBezTo>
                        <a:cubicBezTo>
                          <a:pt x="10004506" y="19025"/>
                          <a:pt x="9963955" y="12481"/>
                          <a:pt x="9891155" y="26822"/>
                        </a:cubicBezTo>
                        <a:cubicBezTo>
                          <a:pt x="9818355" y="41163"/>
                          <a:pt x="9662253" y="27172"/>
                          <a:pt x="9590364" y="26822"/>
                        </a:cubicBezTo>
                        <a:cubicBezTo>
                          <a:pt x="9518475" y="26472"/>
                          <a:pt x="9167440" y="369"/>
                          <a:pt x="8890848" y="26822"/>
                        </a:cubicBezTo>
                        <a:cubicBezTo>
                          <a:pt x="8614256" y="53275"/>
                          <a:pt x="8586993" y="43178"/>
                          <a:pt x="8457148" y="26822"/>
                        </a:cubicBezTo>
                        <a:cubicBezTo>
                          <a:pt x="8327303" y="10466"/>
                          <a:pt x="7817734" y="-5344"/>
                          <a:pt x="7624724" y="26822"/>
                        </a:cubicBezTo>
                        <a:cubicBezTo>
                          <a:pt x="7431714" y="58988"/>
                          <a:pt x="7300346" y="37589"/>
                          <a:pt x="7191024" y="26822"/>
                        </a:cubicBezTo>
                        <a:cubicBezTo>
                          <a:pt x="7081702" y="16055"/>
                          <a:pt x="6540704" y="32711"/>
                          <a:pt x="6358600" y="26822"/>
                        </a:cubicBezTo>
                        <a:cubicBezTo>
                          <a:pt x="6176496" y="20933"/>
                          <a:pt x="6168083" y="17830"/>
                          <a:pt x="6057808" y="26822"/>
                        </a:cubicBezTo>
                        <a:cubicBezTo>
                          <a:pt x="5947533" y="35814"/>
                          <a:pt x="5449420" y="56537"/>
                          <a:pt x="5225384" y="26822"/>
                        </a:cubicBezTo>
                        <a:cubicBezTo>
                          <a:pt x="5001348" y="-2893"/>
                          <a:pt x="4911732" y="34589"/>
                          <a:pt x="4791684" y="26822"/>
                        </a:cubicBezTo>
                        <a:cubicBezTo>
                          <a:pt x="4671636" y="19055"/>
                          <a:pt x="4581564" y="17180"/>
                          <a:pt x="4490892" y="26822"/>
                        </a:cubicBezTo>
                        <a:cubicBezTo>
                          <a:pt x="4400220" y="36464"/>
                          <a:pt x="4162595" y="34131"/>
                          <a:pt x="4057192" y="26822"/>
                        </a:cubicBezTo>
                        <a:cubicBezTo>
                          <a:pt x="3951789" y="19513"/>
                          <a:pt x="3576513" y="20922"/>
                          <a:pt x="3224769" y="26822"/>
                        </a:cubicBezTo>
                        <a:cubicBezTo>
                          <a:pt x="2873025" y="32722"/>
                          <a:pt x="2950209" y="7938"/>
                          <a:pt x="2791069" y="26822"/>
                        </a:cubicBezTo>
                        <a:cubicBezTo>
                          <a:pt x="2631929" y="45706"/>
                          <a:pt x="2564034" y="40876"/>
                          <a:pt x="2490277" y="26822"/>
                        </a:cubicBezTo>
                        <a:cubicBezTo>
                          <a:pt x="2416520" y="12768"/>
                          <a:pt x="2220848" y="38109"/>
                          <a:pt x="2056577" y="26822"/>
                        </a:cubicBezTo>
                        <a:cubicBezTo>
                          <a:pt x="1892306" y="15535"/>
                          <a:pt x="1668112" y="38323"/>
                          <a:pt x="1489969" y="26822"/>
                        </a:cubicBezTo>
                        <a:cubicBezTo>
                          <a:pt x="1311826" y="15321"/>
                          <a:pt x="997322" y="8343"/>
                          <a:pt x="790453" y="26822"/>
                        </a:cubicBezTo>
                        <a:cubicBezTo>
                          <a:pt x="583584" y="45301"/>
                          <a:pt x="354488" y="-838"/>
                          <a:pt x="0" y="26822"/>
                        </a:cubicBezTo>
                        <a:cubicBezTo>
                          <a:pt x="306" y="14439"/>
                          <a:pt x="561" y="117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Text Placeholder 2">
            <a:extLst>
              <a:ext uri="{FF2B5EF4-FFF2-40B4-BE49-F238E27FC236}">
                <a16:creationId xmlns:a16="http://schemas.microsoft.com/office/drawing/2014/main" id="{82740F7D-321C-4C71-854A-14EC638657B1}"/>
              </a:ext>
            </a:extLst>
          </p:cNvPr>
          <p:cNvGraphicFramePr/>
          <p:nvPr>
            <p:extLst>
              <p:ext uri="{D42A27DB-BD31-4B8C-83A1-F6EECF244321}">
                <p14:modId xmlns:p14="http://schemas.microsoft.com/office/powerpoint/2010/main" val="3202967331"/>
              </p:ext>
            </p:extLst>
          </p:nvPr>
        </p:nvGraphicFramePr>
        <p:xfrm>
          <a:off x="1068705" y="3015192"/>
          <a:ext cx="13790295" cy="6662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9972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091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5D88E-1272-4156-9969-7F13BF85450B}"/>
              </a:ext>
            </a:extLst>
          </p:cNvPr>
          <p:cNvSpPr>
            <a:spLocks noGrp="1"/>
          </p:cNvSpPr>
          <p:nvPr>
            <p:ph type="title"/>
          </p:nvPr>
        </p:nvSpPr>
        <p:spPr>
          <a:xfrm>
            <a:off x="729928" y="349857"/>
            <a:ext cx="14048613" cy="2103808"/>
          </a:xfrm>
        </p:spPr>
        <p:txBody>
          <a:bodyPr anchor="b">
            <a:normAutofit/>
          </a:bodyPr>
          <a:lstStyle/>
          <a:p>
            <a:pPr>
              <a:lnSpc>
                <a:spcPct val="90000"/>
              </a:lnSpc>
            </a:pPr>
            <a:r>
              <a:rPr lang="en-US" sz="7400" b="1" dirty="0">
                <a:solidFill>
                  <a:schemeClr val="tx1"/>
                </a:solidFill>
                <a:latin typeface="Acumin Pro Black"/>
              </a:rPr>
              <a:t>PROJECT COMPLIANCE WITH COMMUNITY GOALS (Cont.)</a:t>
            </a:r>
          </a:p>
        </p:txBody>
      </p:sp>
      <p:sp>
        <p:nvSpPr>
          <p:cNvPr id="4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928" y="2466264"/>
            <a:ext cx="13990320" cy="26822"/>
          </a:xfrm>
          <a:custGeom>
            <a:avLst/>
            <a:gdLst>
              <a:gd name="connsiteX0" fmla="*/ 0 w 13990320"/>
              <a:gd name="connsiteY0" fmla="*/ 0 h 26822"/>
              <a:gd name="connsiteX1" fmla="*/ 419710 w 13990320"/>
              <a:gd name="connsiteY1" fmla="*/ 0 h 26822"/>
              <a:gd name="connsiteX2" fmla="*/ 1119226 w 13990320"/>
              <a:gd name="connsiteY2" fmla="*/ 0 h 26822"/>
              <a:gd name="connsiteX3" fmla="*/ 1678838 w 13990320"/>
              <a:gd name="connsiteY3" fmla="*/ 0 h 26822"/>
              <a:gd name="connsiteX4" fmla="*/ 1958645 w 13990320"/>
              <a:gd name="connsiteY4" fmla="*/ 0 h 26822"/>
              <a:gd name="connsiteX5" fmla="*/ 2937967 w 13990320"/>
              <a:gd name="connsiteY5" fmla="*/ 0 h 26822"/>
              <a:gd name="connsiteX6" fmla="*/ 3217774 w 13990320"/>
              <a:gd name="connsiteY6" fmla="*/ 0 h 26822"/>
              <a:gd name="connsiteX7" fmla="*/ 3497580 w 13990320"/>
              <a:gd name="connsiteY7" fmla="*/ 0 h 26822"/>
              <a:gd name="connsiteX8" fmla="*/ 4057193 w 13990320"/>
              <a:gd name="connsiteY8" fmla="*/ 0 h 26822"/>
              <a:gd name="connsiteX9" fmla="*/ 4756709 w 13990320"/>
              <a:gd name="connsiteY9" fmla="*/ 0 h 26822"/>
              <a:gd name="connsiteX10" fmla="*/ 5596128 w 13990320"/>
              <a:gd name="connsiteY10" fmla="*/ 0 h 26822"/>
              <a:gd name="connsiteX11" fmla="*/ 6435547 w 13990320"/>
              <a:gd name="connsiteY11" fmla="*/ 0 h 26822"/>
              <a:gd name="connsiteX12" fmla="*/ 7135063 w 13990320"/>
              <a:gd name="connsiteY12" fmla="*/ 0 h 26822"/>
              <a:gd name="connsiteX13" fmla="*/ 7414870 w 13990320"/>
              <a:gd name="connsiteY13" fmla="*/ 0 h 26822"/>
              <a:gd name="connsiteX14" fmla="*/ 7974482 w 13990320"/>
              <a:gd name="connsiteY14" fmla="*/ 0 h 26822"/>
              <a:gd name="connsiteX15" fmla="*/ 8394192 w 13990320"/>
              <a:gd name="connsiteY15" fmla="*/ 0 h 26822"/>
              <a:gd name="connsiteX16" fmla="*/ 9233611 w 13990320"/>
              <a:gd name="connsiteY16" fmla="*/ 0 h 26822"/>
              <a:gd name="connsiteX17" fmla="*/ 9653321 w 13990320"/>
              <a:gd name="connsiteY17" fmla="*/ 0 h 26822"/>
              <a:gd name="connsiteX18" fmla="*/ 10632643 w 13990320"/>
              <a:gd name="connsiteY18" fmla="*/ 0 h 26822"/>
              <a:gd name="connsiteX19" fmla="*/ 10912450 w 13990320"/>
              <a:gd name="connsiteY19" fmla="*/ 0 h 26822"/>
              <a:gd name="connsiteX20" fmla="*/ 11332159 w 13990320"/>
              <a:gd name="connsiteY20" fmla="*/ 0 h 26822"/>
              <a:gd name="connsiteX21" fmla="*/ 11891772 w 13990320"/>
              <a:gd name="connsiteY21" fmla="*/ 0 h 26822"/>
              <a:gd name="connsiteX22" fmla="*/ 12451385 w 13990320"/>
              <a:gd name="connsiteY22" fmla="*/ 0 h 26822"/>
              <a:gd name="connsiteX23" fmla="*/ 13290804 w 13990320"/>
              <a:gd name="connsiteY23" fmla="*/ 0 h 26822"/>
              <a:gd name="connsiteX24" fmla="*/ 13990320 w 13990320"/>
              <a:gd name="connsiteY24" fmla="*/ 0 h 26822"/>
              <a:gd name="connsiteX25" fmla="*/ 13990320 w 13990320"/>
              <a:gd name="connsiteY25" fmla="*/ 26822 h 26822"/>
              <a:gd name="connsiteX26" fmla="*/ 13290804 w 13990320"/>
              <a:gd name="connsiteY26" fmla="*/ 26822 h 26822"/>
              <a:gd name="connsiteX27" fmla="*/ 12591288 w 13990320"/>
              <a:gd name="connsiteY27" fmla="*/ 26822 h 26822"/>
              <a:gd name="connsiteX28" fmla="*/ 11751869 w 13990320"/>
              <a:gd name="connsiteY28" fmla="*/ 26822 h 26822"/>
              <a:gd name="connsiteX29" fmla="*/ 10772546 w 13990320"/>
              <a:gd name="connsiteY29" fmla="*/ 26822 h 26822"/>
              <a:gd name="connsiteX30" fmla="*/ 10212934 w 13990320"/>
              <a:gd name="connsiteY30" fmla="*/ 26822 h 26822"/>
              <a:gd name="connsiteX31" fmla="*/ 9373514 w 13990320"/>
              <a:gd name="connsiteY31" fmla="*/ 26822 h 26822"/>
              <a:gd name="connsiteX32" fmla="*/ 8394192 w 13990320"/>
              <a:gd name="connsiteY32" fmla="*/ 26822 h 26822"/>
              <a:gd name="connsiteX33" fmla="*/ 7974482 w 13990320"/>
              <a:gd name="connsiteY33" fmla="*/ 26822 h 26822"/>
              <a:gd name="connsiteX34" fmla="*/ 7135063 w 13990320"/>
              <a:gd name="connsiteY34" fmla="*/ 26822 h 26822"/>
              <a:gd name="connsiteX35" fmla="*/ 6715354 w 13990320"/>
              <a:gd name="connsiteY35" fmla="*/ 26822 h 26822"/>
              <a:gd name="connsiteX36" fmla="*/ 6435547 w 13990320"/>
              <a:gd name="connsiteY36" fmla="*/ 26822 h 26822"/>
              <a:gd name="connsiteX37" fmla="*/ 5736031 w 13990320"/>
              <a:gd name="connsiteY37" fmla="*/ 26822 h 26822"/>
              <a:gd name="connsiteX38" fmla="*/ 5456225 w 13990320"/>
              <a:gd name="connsiteY38" fmla="*/ 26822 h 26822"/>
              <a:gd name="connsiteX39" fmla="*/ 4616806 w 13990320"/>
              <a:gd name="connsiteY39" fmla="*/ 26822 h 26822"/>
              <a:gd name="connsiteX40" fmla="*/ 4057193 w 13990320"/>
              <a:gd name="connsiteY40" fmla="*/ 26822 h 26822"/>
              <a:gd name="connsiteX41" fmla="*/ 3357677 w 13990320"/>
              <a:gd name="connsiteY41" fmla="*/ 26822 h 26822"/>
              <a:gd name="connsiteX42" fmla="*/ 2937967 w 13990320"/>
              <a:gd name="connsiteY42" fmla="*/ 26822 h 26822"/>
              <a:gd name="connsiteX43" fmla="*/ 2238451 w 13990320"/>
              <a:gd name="connsiteY43" fmla="*/ 26822 h 26822"/>
              <a:gd name="connsiteX44" fmla="*/ 1399032 w 13990320"/>
              <a:gd name="connsiteY44" fmla="*/ 26822 h 26822"/>
              <a:gd name="connsiteX45" fmla="*/ 839419 w 13990320"/>
              <a:gd name="connsiteY45" fmla="*/ 26822 h 26822"/>
              <a:gd name="connsiteX46" fmla="*/ 0 w 13990320"/>
              <a:gd name="connsiteY46" fmla="*/ 26822 h 26822"/>
              <a:gd name="connsiteX47" fmla="*/ 0 w 13990320"/>
              <a:gd name="connsiteY47" fmla="*/ 0 h 26822"/>
              <a:gd name="connsiteX0" fmla="*/ 0 w 13990320"/>
              <a:gd name="connsiteY0" fmla="*/ 0 h 26822"/>
              <a:gd name="connsiteX1" fmla="*/ 419710 w 13990320"/>
              <a:gd name="connsiteY1" fmla="*/ 0 h 26822"/>
              <a:gd name="connsiteX2" fmla="*/ 699516 w 13990320"/>
              <a:gd name="connsiteY2" fmla="*/ 0 h 26822"/>
              <a:gd name="connsiteX3" fmla="*/ 1119226 w 13990320"/>
              <a:gd name="connsiteY3" fmla="*/ 0 h 26822"/>
              <a:gd name="connsiteX4" fmla="*/ 1818742 w 13990320"/>
              <a:gd name="connsiteY4" fmla="*/ 0 h 26822"/>
              <a:gd name="connsiteX5" fmla="*/ 2658161 w 13990320"/>
              <a:gd name="connsiteY5" fmla="*/ 0 h 26822"/>
              <a:gd name="connsiteX6" fmla="*/ 3637483 w 13990320"/>
              <a:gd name="connsiteY6" fmla="*/ 0 h 26822"/>
              <a:gd name="connsiteX7" fmla="*/ 4616806 w 13990320"/>
              <a:gd name="connsiteY7" fmla="*/ 0 h 26822"/>
              <a:gd name="connsiteX8" fmla="*/ 5176418 w 13990320"/>
              <a:gd name="connsiteY8" fmla="*/ 0 h 26822"/>
              <a:gd name="connsiteX9" fmla="*/ 6015838 w 13990320"/>
              <a:gd name="connsiteY9" fmla="*/ 0 h 26822"/>
              <a:gd name="connsiteX10" fmla="*/ 6715354 w 13990320"/>
              <a:gd name="connsiteY10" fmla="*/ 0 h 26822"/>
              <a:gd name="connsiteX11" fmla="*/ 7274966 w 13990320"/>
              <a:gd name="connsiteY11" fmla="*/ 0 h 26822"/>
              <a:gd name="connsiteX12" fmla="*/ 8114386 w 13990320"/>
              <a:gd name="connsiteY12" fmla="*/ 0 h 26822"/>
              <a:gd name="connsiteX13" fmla="*/ 8394192 w 13990320"/>
              <a:gd name="connsiteY13" fmla="*/ 0 h 26822"/>
              <a:gd name="connsiteX14" fmla="*/ 8953805 w 13990320"/>
              <a:gd name="connsiteY14" fmla="*/ 0 h 26822"/>
              <a:gd name="connsiteX15" fmla="*/ 9653321 w 13990320"/>
              <a:gd name="connsiteY15" fmla="*/ 0 h 26822"/>
              <a:gd name="connsiteX16" fmla="*/ 10492740 w 13990320"/>
              <a:gd name="connsiteY16" fmla="*/ 0 h 26822"/>
              <a:gd name="connsiteX17" fmla="*/ 11192256 w 13990320"/>
              <a:gd name="connsiteY17" fmla="*/ 0 h 26822"/>
              <a:gd name="connsiteX18" fmla="*/ 12171578 w 13990320"/>
              <a:gd name="connsiteY18" fmla="*/ 0 h 26822"/>
              <a:gd name="connsiteX19" fmla="*/ 12451385 w 13990320"/>
              <a:gd name="connsiteY19" fmla="*/ 0 h 26822"/>
              <a:gd name="connsiteX20" fmla="*/ 13150901 w 13990320"/>
              <a:gd name="connsiteY20" fmla="*/ 0 h 26822"/>
              <a:gd name="connsiteX21" fmla="*/ 13990320 w 13990320"/>
              <a:gd name="connsiteY21" fmla="*/ 0 h 26822"/>
              <a:gd name="connsiteX22" fmla="*/ 13990320 w 13990320"/>
              <a:gd name="connsiteY22" fmla="*/ 26822 h 26822"/>
              <a:gd name="connsiteX23" fmla="*/ 13570610 w 13990320"/>
              <a:gd name="connsiteY23" fmla="*/ 26822 h 26822"/>
              <a:gd name="connsiteX24" fmla="*/ 12871094 w 13990320"/>
              <a:gd name="connsiteY24" fmla="*/ 26822 h 26822"/>
              <a:gd name="connsiteX25" fmla="*/ 12591288 w 13990320"/>
              <a:gd name="connsiteY25" fmla="*/ 26822 h 26822"/>
              <a:gd name="connsiteX26" fmla="*/ 12171578 w 13990320"/>
              <a:gd name="connsiteY26" fmla="*/ 26822 h 26822"/>
              <a:gd name="connsiteX27" fmla="*/ 11332159 w 13990320"/>
              <a:gd name="connsiteY27" fmla="*/ 26822 h 26822"/>
              <a:gd name="connsiteX28" fmla="*/ 10352837 w 13990320"/>
              <a:gd name="connsiteY28" fmla="*/ 26822 h 26822"/>
              <a:gd name="connsiteX29" fmla="*/ 9933127 w 13990320"/>
              <a:gd name="connsiteY29" fmla="*/ 26822 h 26822"/>
              <a:gd name="connsiteX30" fmla="*/ 9233611 w 13990320"/>
              <a:gd name="connsiteY30" fmla="*/ 26822 h 26822"/>
              <a:gd name="connsiteX31" fmla="*/ 8813902 w 13990320"/>
              <a:gd name="connsiteY31" fmla="*/ 26822 h 26822"/>
              <a:gd name="connsiteX32" fmla="*/ 7974482 w 13990320"/>
              <a:gd name="connsiteY32" fmla="*/ 26822 h 26822"/>
              <a:gd name="connsiteX33" fmla="*/ 7414870 w 13990320"/>
              <a:gd name="connsiteY33" fmla="*/ 26822 h 26822"/>
              <a:gd name="connsiteX34" fmla="*/ 6995160 w 13990320"/>
              <a:gd name="connsiteY34" fmla="*/ 26822 h 26822"/>
              <a:gd name="connsiteX35" fmla="*/ 6715354 w 13990320"/>
              <a:gd name="connsiteY35" fmla="*/ 26822 h 26822"/>
              <a:gd name="connsiteX36" fmla="*/ 6015838 w 13990320"/>
              <a:gd name="connsiteY36" fmla="*/ 26822 h 26822"/>
              <a:gd name="connsiteX37" fmla="*/ 5176418 w 13990320"/>
              <a:gd name="connsiteY37" fmla="*/ 26822 h 26822"/>
              <a:gd name="connsiteX38" fmla="*/ 4476902 w 13990320"/>
              <a:gd name="connsiteY38" fmla="*/ 26822 h 26822"/>
              <a:gd name="connsiteX39" fmla="*/ 3497580 w 13990320"/>
              <a:gd name="connsiteY39" fmla="*/ 26822 h 26822"/>
              <a:gd name="connsiteX40" fmla="*/ 2937967 w 13990320"/>
              <a:gd name="connsiteY40" fmla="*/ 26822 h 26822"/>
              <a:gd name="connsiteX41" fmla="*/ 2658161 w 13990320"/>
              <a:gd name="connsiteY41" fmla="*/ 26822 h 26822"/>
              <a:gd name="connsiteX42" fmla="*/ 2378354 w 13990320"/>
              <a:gd name="connsiteY42" fmla="*/ 26822 h 26822"/>
              <a:gd name="connsiteX43" fmla="*/ 1538935 w 13990320"/>
              <a:gd name="connsiteY43" fmla="*/ 26822 h 26822"/>
              <a:gd name="connsiteX44" fmla="*/ 839419 w 13990320"/>
              <a:gd name="connsiteY44" fmla="*/ 26822 h 26822"/>
              <a:gd name="connsiteX45" fmla="*/ 0 w 13990320"/>
              <a:gd name="connsiteY45" fmla="*/ 26822 h 26822"/>
              <a:gd name="connsiteX46" fmla="*/ 0 w 13990320"/>
              <a:gd name="connsiteY46"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990320" h="26822" fill="none" extrusionOk="0">
                <a:moveTo>
                  <a:pt x="0" y="0"/>
                </a:moveTo>
                <a:cubicBezTo>
                  <a:pt x="79280" y="1808"/>
                  <a:pt x="303566" y="41080"/>
                  <a:pt x="419710" y="0"/>
                </a:cubicBezTo>
                <a:cubicBezTo>
                  <a:pt x="512720" y="-48606"/>
                  <a:pt x="776050" y="-28490"/>
                  <a:pt x="1119226" y="0"/>
                </a:cubicBezTo>
                <a:cubicBezTo>
                  <a:pt x="1422343" y="4108"/>
                  <a:pt x="1483261" y="-23771"/>
                  <a:pt x="1678838" y="0"/>
                </a:cubicBezTo>
                <a:cubicBezTo>
                  <a:pt x="1867471" y="11757"/>
                  <a:pt x="1896180" y="11670"/>
                  <a:pt x="1958645" y="0"/>
                </a:cubicBezTo>
                <a:cubicBezTo>
                  <a:pt x="1988203" y="18339"/>
                  <a:pt x="2732389" y="22008"/>
                  <a:pt x="2937967" y="0"/>
                </a:cubicBezTo>
                <a:cubicBezTo>
                  <a:pt x="3143987" y="-25489"/>
                  <a:pt x="3095842" y="8799"/>
                  <a:pt x="3217774" y="0"/>
                </a:cubicBezTo>
                <a:cubicBezTo>
                  <a:pt x="3338856" y="-3866"/>
                  <a:pt x="3419083" y="-8736"/>
                  <a:pt x="3497580" y="0"/>
                </a:cubicBezTo>
                <a:cubicBezTo>
                  <a:pt x="3583370" y="-5406"/>
                  <a:pt x="3794329" y="24513"/>
                  <a:pt x="4057193" y="0"/>
                </a:cubicBezTo>
                <a:cubicBezTo>
                  <a:pt x="4294845" y="5090"/>
                  <a:pt x="4428939" y="43312"/>
                  <a:pt x="4756709" y="0"/>
                </a:cubicBezTo>
                <a:cubicBezTo>
                  <a:pt x="5075479" y="13533"/>
                  <a:pt x="5407757" y="38658"/>
                  <a:pt x="5596128" y="0"/>
                </a:cubicBezTo>
                <a:cubicBezTo>
                  <a:pt x="5826682" y="-40130"/>
                  <a:pt x="6036113" y="-8157"/>
                  <a:pt x="6435547" y="0"/>
                </a:cubicBezTo>
                <a:cubicBezTo>
                  <a:pt x="6835592" y="52289"/>
                  <a:pt x="6899401" y="-48122"/>
                  <a:pt x="7135063" y="0"/>
                </a:cubicBezTo>
                <a:cubicBezTo>
                  <a:pt x="7366999" y="29162"/>
                  <a:pt x="7357616" y="8110"/>
                  <a:pt x="7414870" y="0"/>
                </a:cubicBezTo>
                <a:cubicBezTo>
                  <a:pt x="7477940" y="648"/>
                  <a:pt x="7870247" y="20627"/>
                  <a:pt x="7974482" y="0"/>
                </a:cubicBezTo>
                <a:cubicBezTo>
                  <a:pt x="8086381" y="3534"/>
                  <a:pt x="8246142" y="-15447"/>
                  <a:pt x="8394192" y="0"/>
                </a:cubicBezTo>
                <a:cubicBezTo>
                  <a:pt x="8502121" y="54018"/>
                  <a:pt x="8949878" y="-51934"/>
                  <a:pt x="9233611" y="0"/>
                </a:cubicBezTo>
                <a:cubicBezTo>
                  <a:pt x="9516473" y="15625"/>
                  <a:pt x="9469773" y="-2836"/>
                  <a:pt x="9653321" y="0"/>
                </a:cubicBezTo>
                <a:cubicBezTo>
                  <a:pt x="9848166" y="-12287"/>
                  <a:pt x="10153686" y="57630"/>
                  <a:pt x="10632643" y="0"/>
                </a:cubicBezTo>
                <a:cubicBezTo>
                  <a:pt x="11107566" y="-33304"/>
                  <a:pt x="10807943" y="10941"/>
                  <a:pt x="10912450" y="0"/>
                </a:cubicBezTo>
                <a:cubicBezTo>
                  <a:pt x="11019158" y="16913"/>
                  <a:pt x="11224355" y="-1751"/>
                  <a:pt x="11332159" y="0"/>
                </a:cubicBezTo>
                <a:cubicBezTo>
                  <a:pt x="11465235" y="-19532"/>
                  <a:pt x="11645685" y="5256"/>
                  <a:pt x="11891772" y="0"/>
                </a:cubicBezTo>
                <a:cubicBezTo>
                  <a:pt x="12166201" y="8764"/>
                  <a:pt x="12178007" y="1827"/>
                  <a:pt x="12451385" y="0"/>
                </a:cubicBezTo>
                <a:cubicBezTo>
                  <a:pt x="12715068" y="2268"/>
                  <a:pt x="13010746" y="13459"/>
                  <a:pt x="13290804" y="0"/>
                </a:cubicBezTo>
                <a:cubicBezTo>
                  <a:pt x="13610348" y="4234"/>
                  <a:pt x="13728535" y="-20193"/>
                  <a:pt x="13990320" y="0"/>
                </a:cubicBezTo>
                <a:cubicBezTo>
                  <a:pt x="13988166" y="7799"/>
                  <a:pt x="13988878" y="15275"/>
                  <a:pt x="13990320" y="26822"/>
                </a:cubicBezTo>
                <a:cubicBezTo>
                  <a:pt x="13683211" y="55462"/>
                  <a:pt x="13534698" y="17080"/>
                  <a:pt x="13290804" y="26822"/>
                </a:cubicBezTo>
                <a:cubicBezTo>
                  <a:pt x="13004512" y="56014"/>
                  <a:pt x="12849693" y="45271"/>
                  <a:pt x="12591288" y="26822"/>
                </a:cubicBezTo>
                <a:cubicBezTo>
                  <a:pt x="12308771" y="-14711"/>
                  <a:pt x="11971243" y="-1761"/>
                  <a:pt x="11751869" y="26822"/>
                </a:cubicBezTo>
                <a:cubicBezTo>
                  <a:pt x="11474426" y="46080"/>
                  <a:pt x="11263752" y="8535"/>
                  <a:pt x="10772546" y="26822"/>
                </a:cubicBezTo>
                <a:cubicBezTo>
                  <a:pt x="10273433" y="-3890"/>
                  <a:pt x="10408461" y="7606"/>
                  <a:pt x="10212934" y="26822"/>
                </a:cubicBezTo>
                <a:cubicBezTo>
                  <a:pt x="10004607" y="29700"/>
                  <a:pt x="9677187" y="45885"/>
                  <a:pt x="9373514" y="26822"/>
                </a:cubicBezTo>
                <a:cubicBezTo>
                  <a:pt x="9085601" y="-10042"/>
                  <a:pt x="8711043" y="61445"/>
                  <a:pt x="8394192" y="26822"/>
                </a:cubicBezTo>
                <a:cubicBezTo>
                  <a:pt x="8094369" y="6200"/>
                  <a:pt x="8152120" y="32525"/>
                  <a:pt x="7974482" y="26822"/>
                </a:cubicBezTo>
                <a:cubicBezTo>
                  <a:pt x="7832662" y="177"/>
                  <a:pt x="7324395" y="-23144"/>
                  <a:pt x="7135063" y="26822"/>
                </a:cubicBezTo>
                <a:cubicBezTo>
                  <a:pt x="6922024" y="74242"/>
                  <a:pt x="6871364" y="4941"/>
                  <a:pt x="6715354" y="26822"/>
                </a:cubicBezTo>
                <a:cubicBezTo>
                  <a:pt x="6562341" y="48018"/>
                  <a:pt x="6525691" y="18743"/>
                  <a:pt x="6435547" y="26822"/>
                </a:cubicBezTo>
                <a:cubicBezTo>
                  <a:pt x="6312644" y="-5706"/>
                  <a:pt x="5993014" y="17430"/>
                  <a:pt x="5736031" y="26822"/>
                </a:cubicBezTo>
                <a:cubicBezTo>
                  <a:pt x="5501323" y="46254"/>
                  <a:pt x="5547691" y="23535"/>
                  <a:pt x="5456225" y="26822"/>
                </a:cubicBezTo>
                <a:cubicBezTo>
                  <a:pt x="5405841" y="40570"/>
                  <a:pt x="4881122" y="-42522"/>
                  <a:pt x="4616806" y="26822"/>
                </a:cubicBezTo>
                <a:cubicBezTo>
                  <a:pt x="4388537" y="39952"/>
                  <a:pt x="4210885" y="39169"/>
                  <a:pt x="4057193" y="26822"/>
                </a:cubicBezTo>
                <a:cubicBezTo>
                  <a:pt x="3887399" y="33334"/>
                  <a:pt x="3527082" y="6306"/>
                  <a:pt x="3357677" y="26822"/>
                </a:cubicBezTo>
                <a:cubicBezTo>
                  <a:pt x="3191450" y="23568"/>
                  <a:pt x="3024025" y="44503"/>
                  <a:pt x="2937967" y="26822"/>
                </a:cubicBezTo>
                <a:cubicBezTo>
                  <a:pt x="2867558" y="26461"/>
                  <a:pt x="2547910" y="-36433"/>
                  <a:pt x="2238451" y="26822"/>
                </a:cubicBezTo>
                <a:cubicBezTo>
                  <a:pt x="1933291" y="34523"/>
                  <a:pt x="1552912" y="-8467"/>
                  <a:pt x="1399032" y="26822"/>
                </a:cubicBezTo>
                <a:cubicBezTo>
                  <a:pt x="1201690" y="57396"/>
                  <a:pt x="1045128" y="77439"/>
                  <a:pt x="839419" y="26822"/>
                </a:cubicBezTo>
                <a:cubicBezTo>
                  <a:pt x="668859" y="21151"/>
                  <a:pt x="177857" y="85148"/>
                  <a:pt x="0" y="26822"/>
                </a:cubicBezTo>
                <a:cubicBezTo>
                  <a:pt x="808" y="15021"/>
                  <a:pt x="-47" y="9552"/>
                  <a:pt x="0" y="0"/>
                </a:cubicBezTo>
                <a:close/>
              </a:path>
              <a:path w="13990320" h="26822" stroke="0" extrusionOk="0">
                <a:moveTo>
                  <a:pt x="0" y="0"/>
                </a:moveTo>
                <a:cubicBezTo>
                  <a:pt x="196322" y="-29794"/>
                  <a:pt x="251318" y="-4350"/>
                  <a:pt x="419710" y="0"/>
                </a:cubicBezTo>
                <a:cubicBezTo>
                  <a:pt x="590270" y="1564"/>
                  <a:pt x="643824" y="12677"/>
                  <a:pt x="699516" y="0"/>
                </a:cubicBezTo>
                <a:cubicBezTo>
                  <a:pt x="789860" y="-35761"/>
                  <a:pt x="949573" y="-2954"/>
                  <a:pt x="1119226" y="0"/>
                </a:cubicBezTo>
                <a:cubicBezTo>
                  <a:pt x="1293086" y="10952"/>
                  <a:pt x="1618988" y="-3670"/>
                  <a:pt x="1818742" y="0"/>
                </a:cubicBezTo>
                <a:cubicBezTo>
                  <a:pt x="2022452" y="-1214"/>
                  <a:pt x="2418498" y="-55955"/>
                  <a:pt x="2658161" y="0"/>
                </a:cubicBezTo>
                <a:cubicBezTo>
                  <a:pt x="2823666" y="16173"/>
                  <a:pt x="3214621" y="25741"/>
                  <a:pt x="3637483" y="0"/>
                </a:cubicBezTo>
                <a:cubicBezTo>
                  <a:pt x="4104415" y="14457"/>
                  <a:pt x="4152125" y="-5833"/>
                  <a:pt x="4616806" y="0"/>
                </a:cubicBezTo>
                <a:cubicBezTo>
                  <a:pt x="5085026" y="57"/>
                  <a:pt x="5028711" y="-16673"/>
                  <a:pt x="5176418" y="0"/>
                </a:cubicBezTo>
                <a:cubicBezTo>
                  <a:pt x="5335768" y="24874"/>
                  <a:pt x="5589185" y="14023"/>
                  <a:pt x="6015838" y="0"/>
                </a:cubicBezTo>
                <a:cubicBezTo>
                  <a:pt x="6356416" y="8951"/>
                  <a:pt x="6509607" y="23416"/>
                  <a:pt x="6715354" y="0"/>
                </a:cubicBezTo>
                <a:cubicBezTo>
                  <a:pt x="6954981" y="-13222"/>
                  <a:pt x="7082725" y="3557"/>
                  <a:pt x="7274966" y="0"/>
                </a:cubicBezTo>
                <a:cubicBezTo>
                  <a:pt x="7388112" y="-790"/>
                  <a:pt x="7844124" y="26057"/>
                  <a:pt x="8114386" y="0"/>
                </a:cubicBezTo>
                <a:cubicBezTo>
                  <a:pt x="8404786" y="1186"/>
                  <a:pt x="8269007" y="-22233"/>
                  <a:pt x="8394192" y="0"/>
                </a:cubicBezTo>
                <a:cubicBezTo>
                  <a:pt x="8527423" y="30668"/>
                  <a:pt x="8817627" y="-2847"/>
                  <a:pt x="8953805" y="0"/>
                </a:cubicBezTo>
                <a:cubicBezTo>
                  <a:pt x="9076561" y="-26987"/>
                  <a:pt x="9484662" y="9099"/>
                  <a:pt x="9653321" y="0"/>
                </a:cubicBezTo>
                <a:cubicBezTo>
                  <a:pt x="9810546" y="-7028"/>
                  <a:pt x="10275551" y="58414"/>
                  <a:pt x="10492740" y="0"/>
                </a:cubicBezTo>
                <a:cubicBezTo>
                  <a:pt x="10670816" y="-22735"/>
                  <a:pt x="10925417" y="25131"/>
                  <a:pt x="11192256" y="0"/>
                </a:cubicBezTo>
                <a:cubicBezTo>
                  <a:pt x="11432062" y="20102"/>
                  <a:pt x="11797880" y="85355"/>
                  <a:pt x="12171578" y="0"/>
                </a:cubicBezTo>
                <a:cubicBezTo>
                  <a:pt x="12571801" y="-28737"/>
                  <a:pt x="12333139" y="-28693"/>
                  <a:pt x="12451385" y="0"/>
                </a:cubicBezTo>
                <a:cubicBezTo>
                  <a:pt x="12593623" y="2017"/>
                  <a:pt x="12890789" y="-30746"/>
                  <a:pt x="13150901" y="0"/>
                </a:cubicBezTo>
                <a:cubicBezTo>
                  <a:pt x="13392317" y="53469"/>
                  <a:pt x="13809876" y="64918"/>
                  <a:pt x="13990320" y="0"/>
                </a:cubicBezTo>
                <a:cubicBezTo>
                  <a:pt x="13993043" y="6481"/>
                  <a:pt x="13992648" y="15646"/>
                  <a:pt x="13990320" y="26822"/>
                </a:cubicBezTo>
                <a:cubicBezTo>
                  <a:pt x="13828015" y="720"/>
                  <a:pt x="13689714" y="11840"/>
                  <a:pt x="13570610" y="26822"/>
                </a:cubicBezTo>
                <a:cubicBezTo>
                  <a:pt x="13467418" y="35630"/>
                  <a:pt x="13041617" y="24542"/>
                  <a:pt x="12871094" y="26822"/>
                </a:cubicBezTo>
                <a:cubicBezTo>
                  <a:pt x="12680062" y="18967"/>
                  <a:pt x="12678124" y="26585"/>
                  <a:pt x="12591288" y="26822"/>
                </a:cubicBezTo>
                <a:cubicBezTo>
                  <a:pt x="12507806" y="7948"/>
                  <a:pt x="12275082" y="27168"/>
                  <a:pt x="12171578" y="26822"/>
                </a:cubicBezTo>
                <a:cubicBezTo>
                  <a:pt x="12080426" y="-2277"/>
                  <a:pt x="11646784" y="79303"/>
                  <a:pt x="11332159" y="26822"/>
                </a:cubicBezTo>
                <a:cubicBezTo>
                  <a:pt x="11020479" y="14568"/>
                  <a:pt x="10850975" y="-2435"/>
                  <a:pt x="10352837" y="26822"/>
                </a:cubicBezTo>
                <a:cubicBezTo>
                  <a:pt x="9884002" y="58648"/>
                  <a:pt x="10077759" y="48169"/>
                  <a:pt x="9933127" y="26822"/>
                </a:cubicBezTo>
                <a:cubicBezTo>
                  <a:pt x="9783663" y="24123"/>
                  <a:pt x="9571661" y="-7150"/>
                  <a:pt x="9233611" y="26822"/>
                </a:cubicBezTo>
                <a:cubicBezTo>
                  <a:pt x="8905376" y="37602"/>
                  <a:pt x="8938694" y="10359"/>
                  <a:pt x="8813902" y="26822"/>
                </a:cubicBezTo>
                <a:cubicBezTo>
                  <a:pt x="8690053" y="-12152"/>
                  <a:pt x="8208312" y="-37316"/>
                  <a:pt x="7974482" y="26822"/>
                </a:cubicBezTo>
                <a:cubicBezTo>
                  <a:pt x="7714288" y="51348"/>
                  <a:pt x="7642417" y="41614"/>
                  <a:pt x="7414870" y="26822"/>
                </a:cubicBezTo>
                <a:cubicBezTo>
                  <a:pt x="7189144" y="15351"/>
                  <a:pt x="7177315" y="9005"/>
                  <a:pt x="6995160" y="26822"/>
                </a:cubicBezTo>
                <a:cubicBezTo>
                  <a:pt x="6808473" y="49418"/>
                  <a:pt x="6794254" y="16913"/>
                  <a:pt x="6715354" y="26822"/>
                </a:cubicBezTo>
                <a:cubicBezTo>
                  <a:pt x="6596588" y="60273"/>
                  <a:pt x="6203690" y="-16246"/>
                  <a:pt x="6015838" y="26822"/>
                </a:cubicBezTo>
                <a:cubicBezTo>
                  <a:pt x="5771838" y="101705"/>
                  <a:pt x="5493086" y="52824"/>
                  <a:pt x="5176418" y="26822"/>
                </a:cubicBezTo>
                <a:cubicBezTo>
                  <a:pt x="4886425" y="-29012"/>
                  <a:pt x="4645865" y="55043"/>
                  <a:pt x="4476902" y="26822"/>
                </a:cubicBezTo>
                <a:cubicBezTo>
                  <a:pt x="4260341" y="3411"/>
                  <a:pt x="3718372" y="5499"/>
                  <a:pt x="3497580" y="26822"/>
                </a:cubicBezTo>
                <a:cubicBezTo>
                  <a:pt x="3273939" y="19924"/>
                  <a:pt x="3112110" y="-1595"/>
                  <a:pt x="2937967" y="26822"/>
                </a:cubicBezTo>
                <a:cubicBezTo>
                  <a:pt x="2751071" y="42658"/>
                  <a:pt x="2797939" y="19575"/>
                  <a:pt x="2658161" y="26822"/>
                </a:cubicBezTo>
                <a:cubicBezTo>
                  <a:pt x="2533746" y="38961"/>
                  <a:pt x="2459972" y="13848"/>
                  <a:pt x="2378354" y="26822"/>
                </a:cubicBezTo>
                <a:cubicBezTo>
                  <a:pt x="2293779" y="55545"/>
                  <a:pt x="1716976" y="66060"/>
                  <a:pt x="1538935" y="26822"/>
                </a:cubicBezTo>
                <a:cubicBezTo>
                  <a:pt x="1310749" y="-46440"/>
                  <a:pt x="1043631" y="4710"/>
                  <a:pt x="839419" y="26822"/>
                </a:cubicBezTo>
                <a:cubicBezTo>
                  <a:pt x="680147" y="67247"/>
                  <a:pt x="342663" y="-15320"/>
                  <a:pt x="0" y="26822"/>
                </a:cubicBezTo>
                <a:cubicBezTo>
                  <a:pt x="1867" y="19318"/>
                  <a:pt x="-1446" y="11337"/>
                  <a:pt x="0" y="0"/>
                </a:cubicBezTo>
                <a:close/>
              </a:path>
              <a:path w="13990320" h="26822" fill="none" stroke="0" extrusionOk="0">
                <a:moveTo>
                  <a:pt x="0" y="0"/>
                </a:moveTo>
                <a:cubicBezTo>
                  <a:pt x="64007" y="17394"/>
                  <a:pt x="251618" y="-7660"/>
                  <a:pt x="419710" y="0"/>
                </a:cubicBezTo>
                <a:cubicBezTo>
                  <a:pt x="514929" y="-22974"/>
                  <a:pt x="783740" y="14670"/>
                  <a:pt x="1119226" y="0"/>
                </a:cubicBezTo>
                <a:cubicBezTo>
                  <a:pt x="1432117" y="-1898"/>
                  <a:pt x="1481460" y="-8756"/>
                  <a:pt x="1678838" y="0"/>
                </a:cubicBezTo>
                <a:cubicBezTo>
                  <a:pt x="1869109" y="13709"/>
                  <a:pt x="1904077" y="12804"/>
                  <a:pt x="1958645" y="0"/>
                </a:cubicBezTo>
                <a:cubicBezTo>
                  <a:pt x="2039544" y="332"/>
                  <a:pt x="2732227" y="-3649"/>
                  <a:pt x="2937967" y="0"/>
                </a:cubicBezTo>
                <a:cubicBezTo>
                  <a:pt x="3139633" y="-34459"/>
                  <a:pt x="3092953" y="16001"/>
                  <a:pt x="3217774" y="0"/>
                </a:cubicBezTo>
                <a:cubicBezTo>
                  <a:pt x="3342213" y="-3977"/>
                  <a:pt x="3406781" y="-2902"/>
                  <a:pt x="3497580" y="0"/>
                </a:cubicBezTo>
                <a:cubicBezTo>
                  <a:pt x="3565242" y="-24474"/>
                  <a:pt x="3824763" y="-58258"/>
                  <a:pt x="4057193" y="0"/>
                </a:cubicBezTo>
                <a:cubicBezTo>
                  <a:pt x="4321743" y="-15580"/>
                  <a:pt x="4404057" y="-2954"/>
                  <a:pt x="4756709" y="0"/>
                </a:cubicBezTo>
                <a:cubicBezTo>
                  <a:pt x="5086338" y="-23654"/>
                  <a:pt x="5421538" y="19029"/>
                  <a:pt x="5596128" y="0"/>
                </a:cubicBezTo>
                <a:cubicBezTo>
                  <a:pt x="5860935" y="-12103"/>
                  <a:pt x="6013872" y="-43578"/>
                  <a:pt x="6435547" y="0"/>
                </a:cubicBezTo>
                <a:cubicBezTo>
                  <a:pt x="6830017" y="34869"/>
                  <a:pt x="6890421" y="-6635"/>
                  <a:pt x="7135063" y="0"/>
                </a:cubicBezTo>
                <a:cubicBezTo>
                  <a:pt x="7361689" y="28377"/>
                  <a:pt x="7359176" y="7488"/>
                  <a:pt x="7414870" y="0"/>
                </a:cubicBezTo>
                <a:cubicBezTo>
                  <a:pt x="7473460" y="-14713"/>
                  <a:pt x="7856317" y="-7749"/>
                  <a:pt x="7974482" y="0"/>
                </a:cubicBezTo>
                <a:cubicBezTo>
                  <a:pt x="8090001" y="-28999"/>
                  <a:pt x="8250515" y="-34575"/>
                  <a:pt x="8394192" y="0"/>
                </a:cubicBezTo>
                <a:cubicBezTo>
                  <a:pt x="8542564" y="3082"/>
                  <a:pt x="8894015" y="1939"/>
                  <a:pt x="9233611" y="0"/>
                </a:cubicBezTo>
                <a:cubicBezTo>
                  <a:pt x="9511184" y="16677"/>
                  <a:pt x="9471052" y="-9289"/>
                  <a:pt x="9653321" y="0"/>
                </a:cubicBezTo>
                <a:cubicBezTo>
                  <a:pt x="9807226" y="19030"/>
                  <a:pt x="10172953" y="-22094"/>
                  <a:pt x="10632643" y="0"/>
                </a:cubicBezTo>
                <a:cubicBezTo>
                  <a:pt x="11103401" y="-45057"/>
                  <a:pt x="10797277" y="-262"/>
                  <a:pt x="10912450" y="0"/>
                </a:cubicBezTo>
                <a:cubicBezTo>
                  <a:pt x="11022035" y="-10283"/>
                  <a:pt x="11212212" y="-17527"/>
                  <a:pt x="11332159" y="0"/>
                </a:cubicBezTo>
                <a:cubicBezTo>
                  <a:pt x="11475141" y="1501"/>
                  <a:pt x="11621947" y="-45549"/>
                  <a:pt x="11891772" y="0"/>
                </a:cubicBezTo>
                <a:cubicBezTo>
                  <a:pt x="12166792" y="7880"/>
                  <a:pt x="12180825" y="426"/>
                  <a:pt x="12451385" y="0"/>
                </a:cubicBezTo>
                <a:cubicBezTo>
                  <a:pt x="12738137" y="-58597"/>
                  <a:pt x="12993537" y="-16465"/>
                  <a:pt x="13290804" y="0"/>
                </a:cubicBezTo>
                <a:cubicBezTo>
                  <a:pt x="13545466" y="37631"/>
                  <a:pt x="13760144" y="19807"/>
                  <a:pt x="13990320" y="0"/>
                </a:cubicBezTo>
                <a:cubicBezTo>
                  <a:pt x="13988721" y="7506"/>
                  <a:pt x="13990638" y="13830"/>
                  <a:pt x="13990320" y="26822"/>
                </a:cubicBezTo>
                <a:cubicBezTo>
                  <a:pt x="13658068" y="83884"/>
                  <a:pt x="13559952" y="5032"/>
                  <a:pt x="13290804" y="26822"/>
                </a:cubicBezTo>
                <a:cubicBezTo>
                  <a:pt x="13054008" y="59765"/>
                  <a:pt x="12884391" y="74930"/>
                  <a:pt x="12591288" y="26822"/>
                </a:cubicBezTo>
                <a:cubicBezTo>
                  <a:pt x="12315454" y="16304"/>
                  <a:pt x="12069685" y="54761"/>
                  <a:pt x="11751869" y="26822"/>
                </a:cubicBezTo>
                <a:cubicBezTo>
                  <a:pt x="11493750" y="56114"/>
                  <a:pt x="11245214" y="-1759"/>
                  <a:pt x="10772546" y="26822"/>
                </a:cubicBezTo>
                <a:cubicBezTo>
                  <a:pt x="10281034" y="24714"/>
                  <a:pt x="10411428" y="36101"/>
                  <a:pt x="10212934" y="26822"/>
                </a:cubicBezTo>
                <a:cubicBezTo>
                  <a:pt x="9983301" y="1797"/>
                  <a:pt x="9671365" y="10236"/>
                  <a:pt x="9373514" y="26822"/>
                </a:cubicBezTo>
                <a:cubicBezTo>
                  <a:pt x="9126435" y="61404"/>
                  <a:pt x="8679214" y="68744"/>
                  <a:pt x="8394192" y="26822"/>
                </a:cubicBezTo>
                <a:cubicBezTo>
                  <a:pt x="8096169" y="1903"/>
                  <a:pt x="8148683" y="18847"/>
                  <a:pt x="7974482" y="26822"/>
                </a:cubicBezTo>
                <a:cubicBezTo>
                  <a:pt x="7820932" y="28691"/>
                  <a:pt x="7325096" y="33384"/>
                  <a:pt x="7135063" y="26822"/>
                </a:cubicBezTo>
                <a:cubicBezTo>
                  <a:pt x="6930602" y="60727"/>
                  <a:pt x="6864922" y="1469"/>
                  <a:pt x="6715354" y="26822"/>
                </a:cubicBezTo>
                <a:cubicBezTo>
                  <a:pt x="6560954" y="39943"/>
                  <a:pt x="6535448" y="29527"/>
                  <a:pt x="6435547" y="26822"/>
                </a:cubicBezTo>
                <a:cubicBezTo>
                  <a:pt x="6356719" y="51482"/>
                  <a:pt x="5920665" y="16250"/>
                  <a:pt x="5736031" y="26822"/>
                </a:cubicBezTo>
                <a:cubicBezTo>
                  <a:pt x="5502403" y="50184"/>
                  <a:pt x="5550749" y="21622"/>
                  <a:pt x="5456225" y="26822"/>
                </a:cubicBezTo>
                <a:cubicBezTo>
                  <a:pt x="5365302" y="65353"/>
                  <a:pt x="4863424" y="54006"/>
                  <a:pt x="4616806" y="26822"/>
                </a:cubicBezTo>
                <a:cubicBezTo>
                  <a:pt x="4354171" y="40047"/>
                  <a:pt x="4239534" y="11371"/>
                  <a:pt x="4057193" y="26822"/>
                </a:cubicBezTo>
                <a:cubicBezTo>
                  <a:pt x="3893001" y="61301"/>
                  <a:pt x="3522166" y="44547"/>
                  <a:pt x="3357677" y="26822"/>
                </a:cubicBezTo>
                <a:cubicBezTo>
                  <a:pt x="3197633" y="14213"/>
                  <a:pt x="3032370" y="38838"/>
                  <a:pt x="2937967" y="26822"/>
                </a:cubicBezTo>
                <a:cubicBezTo>
                  <a:pt x="2885440" y="-38528"/>
                  <a:pt x="2545147" y="-7323"/>
                  <a:pt x="2238451" y="26822"/>
                </a:cubicBezTo>
                <a:cubicBezTo>
                  <a:pt x="1926804" y="77597"/>
                  <a:pt x="1592396" y="19422"/>
                  <a:pt x="1399032" y="26822"/>
                </a:cubicBezTo>
                <a:cubicBezTo>
                  <a:pt x="1206855" y="55760"/>
                  <a:pt x="1085496" y="34620"/>
                  <a:pt x="839419" y="26822"/>
                </a:cubicBezTo>
                <a:cubicBezTo>
                  <a:pt x="656012" y="52723"/>
                  <a:pt x="184135" y="64573"/>
                  <a:pt x="0" y="26822"/>
                </a:cubicBezTo>
                <a:cubicBezTo>
                  <a:pt x="-76" y="15457"/>
                  <a:pt x="862" y="1035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3990320"/>
                      <a:gd name="connsiteY0" fmla="*/ 0 h 26822"/>
                      <a:gd name="connsiteX1" fmla="*/ 419710 w 13990320"/>
                      <a:gd name="connsiteY1" fmla="*/ 0 h 26822"/>
                      <a:gd name="connsiteX2" fmla="*/ 1119226 w 13990320"/>
                      <a:gd name="connsiteY2" fmla="*/ 0 h 26822"/>
                      <a:gd name="connsiteX3" fmla="*/ 1678838 w 13990320"/>
                      <a:gd name="connsiteY3" fmla="*/ 0 h 26822"/>
                      <a:gd name="connsiteX4" fmla="*/ 1958645 w 13990320"/>
                      <a:gd name="connsiteY4" fmla="*/ 0 h 26822"/>
                      <a:gd name="connsiteX5" fmla="*/ 2937967 w 13990320"/>
                      <a:gd name="connsiteY5" fmla="*/ 0 h 26822"/>
                      <a:gd name="connsiteX6" fmla="*/ 3217774 w 13990320"/>
                      <a:gd name="connsiteY6" fmla="*/ 0 h 26822"/>
                      <a:gd name="connsiteX7" fmla="*/ 3497580 w 13990320"/>
                      <a:gd name="connsiteY7" fmla="*/ 0 h 26822"/>
                      <a:gd name="connsiteX8" fmla="*/ 4057193 w 13990320"/>
                      <a:gd name="connsiteY8" fmla="*/ 0 h 26822"/>
                      <a:gd name="connsiteX9" fmla="*/ 4756709 w 13990320"/>
                      <a:gd name="connsiteY9" fmla="*/ 0 h 26822"/>
                      <a:gd name="connsiteX10" fmla="*/ 5596128 w 13990320"/>
                      <a:gd name="connsiteY10" fmla="*/ 0 h 26822"/>
                      <a:gd name="connsiteX11" fmla="*/ 6435547 w 13990320"/>
                      <a:gd name="connsiteY11" fmla="*/ 0 h 26822"/>
                      <a:gd name="connsiteX12" fmla="*/ 7135063 w 13990320"/>
                      <a:gd name="connsiteY12" fmla="*/ 0 h 26822"/>
                      <a:gd name="connsiteX13" fmla="*/ 7414870 w 13990320"/>
                      <a:gd name="connsiteY13" fmla="*/ 0 h 26822"/>
                      <a:gd name="connsiteX14" fmla="*/ 7974482 w 13990320"/>
                      <a:gd name="connsiteY14" fmla="*/ 0 h 26822"/>
                      <a:gd name="connsiteX15" fmla="*/ 8394192 w 13990320"/>
                      <a:gd name="connsiteY15" fmla="*/ 0 h 26822"/>
                      <a:gd name="connsiteX16" fmla="*/ 9233611 w 13990320"/>
                      <a:gd name="connsiteY16" fmla="*/ 0 h 26822"/>
                      <a:gd name="connsiteX17" fmla="*/ 9653321 w 13990320"/>
                      <a:gd name="connsiteY17" fmla="*/ 0 h 26822"/>
                      <a:gd name="connsiteX18" fmla="*/ 10632643 w 13990320"/>
                      <a:gd name="connsiteY18" fmla="*/ 0 h 26822"/>
                      <a:gd name="connsiteX19" fmla="*/ 10912450 w 13990320"/>
                      <a:gd name="connsiteY19" fmla="*/ 0 h 26822"/>
                      <a:gd name="connsiteX20" fmla="*/ 11332159 w 13990320"/>
                      <a:gd name="connsiteY20" fmla="*/ 0 h 26822"/>
                      <a:gd name="connsiteX21" fmla="*/ 11891772 w 13990320"/>
                      <a:gd name="connsiteY21" fmla="*/ 0 h 26822"/>
                      <a:gd name="connsiteX22" fmla="*/ 12451385 w 13990320"/>
                      <a:gd name="connsiteY22" fmla="*/ 0 h 26822"/>
                      <a:gd name="connsiteX23" fmla="*/ 13290804 w 13990320"/>
                      <a:gd name="connsiteY23" fmla="*/ 0 h 26822"/>
                      <a:gd name="connsiteX24" fmla="*/ 13990320 w 13990320"/>
                      <a:gd name="connsiteY24" fmla="*/ 0 h 26822"/>
                      <a:gd name="connsiteX25" fmla="*/ 13990320 w 13990320"/>
                      <a:gd name="connsiteY25" fmla="*/ 26822 h 26822"/>
                      <a:gd name="connsiteX26" fmla="*/ 13290804 w 13990320"/>
                      <a:gd name="connsiteY26" fmla="*/ 26822 h 26822"/>
                      <a:gd name="connsiteX27" fmla="*/ 12591288 w 13990320"/>
                      <a:gd name="connsiteY27" fmla="*/ 26822 h 26822"/>
                      <a:gd name="connsiteX28" fmla="*/ 11751869 w 13990320"/>
                      <a:gd name="connsiteY28" fmla="*/ 26822 h 26822"/>
                      <a:gd name="connsiteX29" fmla="*/ 10772546 w 13990320"/>
                      <a:gd name="connsiteY29" fmla="*/ 26822 h 26822"/>
                      <a:gd name="connsiteX30" fmla="*/ 10212934 w 13990320"/>
                      <a:gd name="connsiteY30" fmla="*/ 26822 h 26822"/>
                      <a:gd name="connsiteX31" fmla="*/ 9373514 w 13990320"/>
                      <a:gd name="connsiteY31" fmla="*/ 26822 h 26822"/>
                      <a:gd name="connsiteX32" fmla="*/ 8394192 w 13990320"/>
                      <a:gd name="connsiteY32" fmla="*/ 26822 h 26822"/>
                      <a:gd name="connsiteX33" fmla="*/ 7974482 w 13990320"/>
                      <a:gd name="connsiteY33" fmla="*/ 26822 h 26822"/>
                      <a:gd name="connsiteX34" fmla="*/ 7135063 w 13990320"/>
                      <a:gd name="connsiteY34" fmla="*/ 26822 h 26822"/>
                      <a:gd name="connsiteX35" fmla="*/ 6715354 w 13990320"/>
                      <a:gd name="connsiteY35" fmla="*/ 26822 h 26822"/>
                      <a:gd name="connsiteX36" fmla="*/ 6435547 w 13990320"/>
                      <a:gd name="connsiteY36" fmla="*/ 26822 h 26822"/>
                      <a:gd name="connsiteX37" fmla="*/ 5736031 w 13990320"/>
                      <a:gd name="connsiteY37" fmla="*/ 26822 h 26822"/>
                      <a:gd name="connsiteX38" fmla="*/ 5456225 w 13990320"/>
                      <a:gd name="connsiteY38" fmla="*/ 26822 h 26822"/>
                      <a:gd name="connsiteX39" fmla="*/ 4616806 w 13990320"/>
                      <a:gd name="connsiteY39" fmla="*/ 26822 h 26822"/>
                      <a:gd name="connsiteX40" fmla="*/ 4057193 w 13990320"/>
                      <a:gd name="connsiteY40" fmla="*/ 26822 h 26822"/>
                      <a:gd name="connsiteX41" fmla="*/ 3357677 w 13990320"/>
                      <a:gd name="connsiteY41" fmla="*/ 26822 h 26822"/>
                      <a:gd name="connsiteX42" fmla="*/ 2937967 w 13990320"/>
                      <a:gd name="connsiteY42" fmla="*/ 26822 h 26822"/>
                      <a:gd name="connsiteX43" fmla="*/ 2238451 w 13990320"/>
                      <a:gd name="connsiteY43" fmla="*/ 26822 h 26822"/>
                      <a:gd name="connsiteX44" fmla="*/ 1399032 w 13990320"/>
                      <a:gd name="connsiteY44" fmla="*/ 26822 h 26822"/>
                      <a:gd name="connsiteX45" fmla="*/ 839419 w 13990320"/>
                      <a:gd name="connsiteY45" fmla="*/ 26822 h 26822"/>
                      <a:gd name="connsiteX46" fmla="*/ 0 w 13990320"/>
                      <a:gd name="connsiteY46" fmla="*/ 26822 h 26822"/>
                      <a:gd name="connsiteX47" fmla="*/ 0 w 13990320"/>
                      <a:gd name="connsiteY47"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90320" h="26822" fill="none" extrusionOk="0">
                        <a:moveTo>
                          <a:pt x="0" y="0"/>
                        </a:moveTo>
                        <a:cubicBezTo>
                          <a:pt x="85915" y="7318"/>
                          <a:pt x="274597" y="18880"/>
                          <a:pt x="419710" y="0"/>
                        </a:cubicBezTo>
                        <a:cubicBezTo>
                          <a:pt x="564823" y="-18880"/>
                          <a:pt x="814766" y="-2493"/>
                          <a:pt x="1119226" y="0"/>
                        </a:cubicBezTo>
                        <a:cubicBezTo>
                          <a:pt x="1423686" y="2493"/>
                          <a:pt x="1489564" y="-12918"/>
                          <a:pt x="1678838" y="0"/>
                        </a:cubicBezTo>
                        <a:cubicBezTo>
                          <a:pt x="1868112" y="12918"/>
                          <a:pt x="1901343" y="11379"/>
                          <a:pt x="1958645" y="0"/>
                        </a:cubicBezTo>
                        <a:cubicBezTo>
                          <a:pt x="2015947" y="-11379"/>
                          <a:pt x="2734202" y="28587"/>
                          <a:pt x="2937967" y="0"/>
                        </a:cubicBezTo>
                        <a:cubicBezTo>
                          <a:pt x="3141732" y="-28587"/>
                          <a:pt x="3098881" y="5374"/>
                          <a:pt x="3217774" y="0"/>
                        </a:cubicBezTo>
                        <a:cubicBezTo>
                          <a:pt x="3336667" y="-5374"/>
                          <a:pt x="3415450" y="-275"/>
                          <a:pt x="3497580" y="0"/>
                        </a:cubicBezTo>
                        <a:cubicBezTo>
                          <a:pt x="3579710" y="275"/>
                          <a:pt x="3807199" y="-8037"/>
                          <a:pt x="4057193" y="0"/>
                        </a:cubicBezTo>
                        <a:cubicBezTo>
                          <a:pt x="4307187" y="8037"/>
                          <a:pt x="4425807" y="14102"/>
                          <a:pt x="4756709" y="0"/>
                        </a:cubicBezTo>
                        <a:cubicBezTo>
                          <a:pt x="5087611" y="-14102"/>
                          <a:pt x="5367174" y="34069"/>
                          <a:pt x="5596128" y="0"/>
                        </a:cubicBezTo>
                        <a:cubicBezTo>
                          <a:pt x="5825082" y="-34069"/>
                          <a:pt x="6045300" y="-34966"/>
                          <a:pt x="6435547" y="0"/>
                        </a:cubicBezTo>
                        <a:cubicBezTo>
                          <a:pt x="6825794" y="34966"/>
                          <a:pt x="6903536" y="-27014"/>
                          <a:pt x="7135063" y="0"/>
                        </a:cubicBezTo>
                        <a:cubicBezTo>
                          <a:pt x="7366590" y="27014"/>
                          <a:pt x="7358056" y="4566"/>
                          <a:pt x="7414870" y="0"/>
                        </a:cubicBezTo>
                        <a:cubicBezTo>
                          <a:pt x="7471684" y="-4566"/>
                          <a:pt x="7852633" y="14380"/>
                          <a:pt x="7974482" y="0"/>
                        </a:cubicBezTo>
                        <a:cubicBezTo>
                          <a:pt x="8096331" y="-14380"/>
                          <a:pt x="8245144" y="-9883"/>
                          <a:pt x="8394192" y="0"/>
                        </a:cubicBezTo>
                        <a:cubicBezTo>
                          <a:pt x="8543240" y="9883"/>
                          <a:pt x="8954396" y="-13417"/>
                          <a:pt x="9233611" y="0"/>
                        </a:cubicBezTo>
                        <a:cubicBezTo>
                          <a:pt x="9512826" y="13417"/>
                          <a:pt x="9473519" y="-1192"/>
                          <a:pt x="9653321" y="0"/>
                        </a:cubicBezTo>
                        <a:cubicBezTo>
                          <a:pt x="9833123" y="1192"/>
                          <a:pt x="10155474" y="30559"/>
                          <a:pt x="10632643" y="0"/>
                        </a:cubicBezTo>
                        <a:cubicBezTo>
                          <a:pt x="11109812" y="-30559"/>
                          <a:pt x="10800089" y="5450"/>
                          <a:pt x="10912450" y="0"/>
                        </a:cubicBezTo>
                        <a:cubicBezTo>
                          <a:pt x="11024811" y="-5450"/>
                          <a:pt x="11215082" y="-14326"/>
                          <a:pt x="11332159" y="0"/>
                        </a:cubicBezTo>
                        <a:cubicBezTo>
                          <a:pt x="11449236" y="14326"/>
                          <a:pt x="11618011" y="-9346"/>
                          <a:pt x="11891772" y="0"/>
                        </a:cubicBezTo>
                        <a:cubicBezTo>
                          <a:pt x="12165533" y="9346"/>
                          <a:pt x="12180017" y="-1430"/>
                          <a:pt x="12451385" y="0"/>
                        </a:cubicBezTo>
                        <a:cubicBezTo>
                          <a:pt x="12722753" y="1430"/>
                          <a:pt x="13007421" y="-19166"/>
                          <a:pt x="13290804" y="0"/>
                        </a:cubicBezTo>
                        <a:cubicBezTo>
                          <a:pt x="13574187" y="19166"/>
                          <a:pt x="13753796" y="-17904"/>
                          <a:pt x="13990320" y="0"/>
                        </a:cubicBezTo>
                        <a:cubicBezTo>
                          <a:pt x="13989100" y="7849"/>
                          <a:pt x="13989827" y="14132"/>
                          <a:pt x="13990320" y="26822"/>
                        </a:cubicBezTo>
                        <a:cubicBezTo>
                          <a:pt x="13669438" y="59054"/>
                          <a:pt x="13550756" y="125"/>
                          <a:pt x="13290804" y="26822"/>
                        </a:cubicBezTo>
                        <a:cubicBezTo>
                          <a:pt x="13030852" y="53519"/>
                          <a:pt x="12853442" y="49820"/>
                          <a:pt x="12591288" y="26822"/>
                        </a:cubicBezTo>
                        <a:cubicBezTo>
                          <a:pt x="12329134" y="3824"/>
                          <a:pt x="12029718" y="23009"/>
                          <a:pt x="11751869" y="26822"/>
                        </a:cubicBezTo>
                        <a:cubicBezTo>
                          <a:pt x="11474020" y="30635"/>
                          <a:pt x="11257437" y="31486"/>
                          <a:pt x="10772546" y="26822"/>
                        </a:cubicBezTo>
                        <a:cubicBezTo>
                          <a:pt x="10287655" y="22158"/>
                          <a:pt x="10425253" y="17260"/>
                          <a:pt x="10212934" y="26822"/>
                        </a:cubicBezTo>
                        <a:cubicBezTo>
                          <a:pt x="10000615" y="36384"/>
                          <a:pt x="9683906" y="-6164"/>
                          <a:pt x="9373514" y="26822"/>
                        </a:cubicBezTo>
                        <a:cubicBezTo>
                          <a:pt x="9063122" y="59808"/>
                          <a:pt x="8695338" y="47202"/>
                          <a:pt x="8394192" y="26822"/>
                        </a:cubicBezTo>
                        <a:cubicBezTo>
                          <a:pt x="8093046" y="6442"/>
                          <a:pt x="8143990" y="22974"/>
                          <a:pt x="7974482" y="26822"/>
                        </a:cubicBezTo>
                        <a:cubicBezTo>
                          <a:pt x="7804974" y="30671"/>
                          <a:pt x="7350859" y="-12303"/>
                          <a:pt x="7135063" y="26822"/>
                        </a:cubicBezTo>
                        <a:cubicBezTo>
                          <a:pt x="6919267" y="65947"/>
                          <a:pt x="6873821" y="6214"/>
                          <a:pt x="6715354" y="26822"/>
                        </a:cubicBezTo>
                        <a:cubicBezTo>
                          <a:pt x="6556887" y="47430"/>
                          <a:pt x="6527308" y="26660"/>
                          <a:pt x="6435547" y="26822"/>
                        </a:cubicBezTo>
                        <a:cubicBezTo>
                          <a:pt x="6343786" y="26984"/>
                          <a:pt x="5968711" y="6749"/>
                          <a:pt x="5736031" y="26822"/>
                        </a:cubicBezTo>
                        <a:cubicBezTo>
                          <a:pt x="5503351" y="46895"/>
                          <a:pt x="5546340" y="25704"/>
                          <a:pt x="5456225" y="26822"/>
                        </a:cubicBezTo>
                        <a:cubicBezTo>
                          <a:pt x="5366110" y="27940"/>
                          <a:pt x="4873424" y="15996"/>
                          <a:pt x="4616806" y="26822"/>
                        </a:cubicBezTo>
                        <a:cubicBezTo>
                          <a:pt x="4360188" y="37648"/>
                          <a:pt x="4225230" y="14511"/>
                          <a:pt x="4057193" y="26822"/>
                        </a:cubicBezTo>
                        <a:cubicBezTo>
                          <a:pt x="3889156" y="39133"/>
                          <a:pt x="3514155" y="41502"/>
                          <a:pt x="3357677" y="26822"/>
                        </a:cubicBezTo>
                        <a:cubicBezTo>
                          <a:pt x="3201199" y="12142"/>
                          <a:pt x="3024057" y="41058"/>
                          <a:pt x="2937967" y="26822"/>
                        </a:cubicBezTo>
                        <a:cubicBezTo>
                          <a:pt x="2851877" y="12587"/>
                          <a:pt x="2516527" y="33"/>
                          <a:pt x="2238451" y="26822"/>
                        </a:cubicBezTo>
                        <a:cubicBezTo>
                          <a:pt x="1960375" y="53611"/>
                          <a:pt x="1593043" y="-6120"/>
                          <a:pt x="1399032" y="26822"/>
                        </a:cubicBezTo>
                        <a:cubicBezTo>
                          <a:pt x="1205021" y="59764"/>
                          <a:pt x="1049241" y="40165"/>
                          <a:pt x="839419" y="26822"/>
                        </a:cubicBezTo>
                        <a:cubicBezTo>
                          <a:pt x="629597" y="13479"/>
                          <a:pt x="190910" y="45200"/>
                          <a:pt x="0" y="26822"/>
                        </a:cubicBezTo>
                        <a:cubicBezTo>
                          <a:pt x="978" y="15106"/>
                          <a:pt x="540" y="9762"/>
                          <a:pt x="0" y="0"/>
                        </a:cubicBezTo>
                        <a:close/>
                      </a:path>
                      <a:path w="13990320" h="26822" stroke="0" extrusionOk="0">
                        <a:moveTo>
                          <a:pt x="0" y="0"/>
                        </a:moveTo>
                        <a:cubicBezTo>
                          <a:pt x="192069" y="-17017"/>
                          <a:pt x="253395" y="-4882"/>
                          <a:pt x="419710" y="0"/>
                        </a:cubicBezTo>
                        <a:cubicBezTo>
                          <a:pt x="586025" y="4882"/>
                          <a:pt x="642367" y="11686"/>
                          <a:pt x="699516" y="0"/>
                        </a:cubicBezTo>
                        <a:cubicBezTo>
                          <a:pt x="756665" y="-11686"/>
                          <a:pt x="952640" y="-8899"/>
                          <a:pt x="1119226" y="0"/>
                        </a:cubicBezTo>
                        <a:cubicBezTo>
                          <a:pt x="1285812" y="8899"/>
                          <a:pt x="1620562" y="18617"/>
                          <a:pt x="1818742" y="0"/>
                        </a:cubicBezTo>
                        <a:cubicBezTo>
                          <a:pt x="2016922" y="-18617"/>
                          <a:pt x="2427514" y="-35775"/>
                          <a:pt x="2658161" y="0"/>
                        </a:cubicBezTo>
                        <a:cubicBezTo>
                          <a:pt x="2888808" y="35775"/>
                          <a:pt x="3177892" y="-21980"/>
                          <a:pt x="3637483" y="0"/>
                        </a:cubicBezTo>
                        <a:cubicBezTo>
                          <a:pt x="4097074" y="21980"/>
                          <a:pt x="4153431" y="2522"/>
                          <a:pt x="4616806" y="0"/>
                        </a:cubicBezTo>
                        <a:cubicBezTo>
                          <a:pt x="5080181" y="-2522"/>
                          <a:pt x="5024491" y="-16942"/>
                          <a:pt x="5176418" y="0"/>
                        </a:cubicBezTo>
                        <a:cubicBezTo>
                          <a:pt x="5328345" y="16942"/>
                          <a:pt x="5653115" y="-18603"/>
                          <a:pt x="6015838" y="0"/>
                        </a:cubicBezTo>
                        <a:cubicBezTo>
                          <a:pt x="6378561" y="18603"/>
                          <a:pt x="6505698" y="27182"/>
                          <a:pt x="6715354" y="0"/>
                        </a:cubicBezTo>
                        <a:cubicBezTo>
                          <a:pt x="6925010" y="-27182"/>
                          <a:pt x="7089519" y="8168"/>
                          <a:pt x="7274966" y="0"/>
                        </a:cubicBezTo>
                        <a:cubicBezTo>
                          <a:pt x="7460413" y="-8168"/>
                          <a:pt x="7813640" y="12686"/>
                          <a:pt x="8114386" y="0"/>
                        </a:cubicBezTo>
                        <a:cubicBezTo>
                          <a:pt x="8415132" y="-12686"/>
                          <a:pt x="8265107" y="-5191"/>
                          <a:pt x="8394192" y="0"/>
                        </a:cubicBezTo>
                        <a:cubicBezTo>
                          <a:pt x="8523277" y="5191"/>
                          <a:pt x="8815610" y="5244"/>
                          <a:pt x="8953805" y="0"/>
                        </a:cubicBezTo>
                        <a:cubicBezTo>
                          <a:pt x="9092000" y="-5244"/>
                          <a:pt x="9481002" y="11564"/>
                          <a:pt x="9653321" y="0"/>
                        </a:cubicBezTo>
                        <a:cubicBezTo>
                          <a:pt x="9825640" y="-11564"/>
                          <a:pt x="10259589" y="29932"/>
                          <a:pt x="10492740" y="0"/>
                        </a:cubicBezTo>
                        <a:cubicBezTo>
                          <a:pt x="10725891" y="-29932"/>
                          <a:pt x="10961330" y="-5101"/>
                          <a:pt x="11192256" y="0"/>
                        </a:cubicBezTo>
                        <a:cubicBezTo>
                          <a:pt x="11423182" y="5101"/>
                          <a:pt x="11776947" y="12121"/>
                          <a:pt x="12171578" y="0"/>
                        </a:cubicBezTo>
                        <a:cubicBezTo>
                          <a:pt x="12566209" y="-12121"/>
                          <a:pt x="12342220" y="-6417"/>
                          <a:pt x="12451385" y="0"/>
                        </a:cubicBezTo>
                        <a:cubicBezTo>
                          <a:pt x="12560550" y="6417"/>
                          <a:pt x="12899956" y="-33815"/>
                          <a:pt x="13150901" y="0"/>
                        </a:cubicBezTo>
                        <a:cubicBezTo>
                          <a:pt x="13401846" y="33815"/>
                          <a:pt x="13800571" y="25281"/>
                          <a:pt x="13990320" y="0"/>
                        </a:cubicBezTo>
                        <a:cubicBezTo>
                          <a:pt x="13991570" y="6479"/>
                          <a:pt x="13991006" y="15109"/>
                          <a:pt x="13990320" y="26822"/>
                        </a:cubicBezTo>
                        <a:cubicBezTo>
                          <a:pt x="13841708" y="11200"/>
                          <a:pt x="13698922" y="30616"/>
                          <a:pt x="13570610" y="26822"/>
                        </a:cubicBezTo>
                        <a:cubicBezTo>
                          <a:pt x="13442298" y="23029"/>
                          <a:pt x="13060952" y="35741"/>
                          <a:pt x="12871094" y="26822"/>
                        </a:cubicBezTo>
                        <a:cubicBezTo>
                          <a:pt x="12681236" y="17903"/>
                          <a:pt x="12677521" y="27855"/>
                          <a:pt x="12591288" y="26822"/>
                        </a:cubicBezTo>
                        <a:cubicBezTo>
                          <a:pt x="12505055" y="25789"/>
                          <a:pt x="12264425" y="44401"/>
                          <a:pt x="12171578" y="26822"/>
                        </a:cubicBezTo>
                        <a:cubicBezTo>
                          <a:pt x="12078731" y="9244"/>
                          <a:pt x="11671705" y="48391"/>
                          <a:pt x="11332159" y="26822"/>
                        </a:cubicBezTo>
                        <a:cubicBezTo>
                          <a:pt x="10992613" y="5253"/>
                          <a:pt x="10816223" y="-10146"/>
                          <a:pt x="10352837" y="26822"/>
                        </a:cubicBezTo>
                        <a:cubicBezTo>
                          <a:pt x="9889451" y="63790"/>
                          <a:pt x="10082758" y="19027"/>
                          <a:pt x="9933127" y="26822"/>
                        </a:cubicBezTo>
                        <a:cubicBezTo>
                          <a:pt x="9783496" y="34618"/>
                          <a:pt x="9560440" y="11541"/>
                          <a:pt x="9233611" y="26822"/>
                        </a:cubicBezTo>
                        <a:cubicBezTo>
                          <a:pt x="8906782" y="42103"/>
                          <a:pt x="8937761" y="8893"/>
                          <a:pt x="8813902" y="26822"/>
                        </a:cubicBezTo>
                        <a:cubicBezTo>
                          <a:pt x="8690043" y="44751"/>
                          <a:pt x="8229641" y="11995"/>
                          <a:pt x="7974482" y="26822"/>
                        </a:cubicBezTo>
                        <a:cubicBezTo>
                          <a:pt x="7719323" y="41649"/>
                          <a:pt x="7641271" y="37353"/>
                          <a:pt x="7414870" y="26822"/>
                        </a:cubicBezTo>
                        <a:cubicBezTo>
                          <a:pt x="7188469" y="16291"/>
                          <a:pt x="7176723" y="10241"/>
                          <a:pt x="6995160" y="26822"/>
                        </a:cubicBezTo>
                        <a:cubicBezTo>
                          <a:pt x="6813597" y="43404"/>
                          <a:pt x="6796666" y="14158"/>
                          <a:pt x="6715354" y="26822"/>
                        </a:cubicBezTo>
                        <a:cubicBezTo>
                          <a:pt x="6634042" y="39486"/>
                          <a:pt x="6210180" y="-7316"/>
                          <a:pt x="6015838" y="26822"/>
                        </a:cubicBezTo>
                        <a:cubicBezTo>
                          <a:pt x="5821496" y="60960"/>
                          <a:pt x="5497315" y="62921"/>
                          <a:pt x="5176418" y="26822"/>
                        </a:cubicBezTo>
                        <a:cubicBezTo>
                          <a:pt x="4855521" y="-9277"/>
                          <a:pt x="4644320" y="59609"/>
                          <a:pt x="4476902" y="26822"/>
                        </a:cubicBezTo>
                        <a:cubicBezTo>
                          <a:pt x="4309484" y="-5965"/>
                          <a:pt x="3734877" y="47179"/>
                          <a:pt x="3497580" y="26822"/>
                        </a:cubicBezTo>
                        <a:cubicBezTo>
                          <a:pt x="3260283" y="6465"/>
                          <a:pt x="3120892" y="15098"/>
                          <a:pt x="2937967" y="26822"/>
                        </a:cubicBezTo>
                        <a:cubicBezTo>
                          <a:pt x="2755042" y="38546"/>
                          <a:pt x="2797289" y="14061"/>
                          <a:pt x="2658161" y="26822"/>
                        </a:cubicBezTo>
                        <a:cubicBezTo>
                          <a:pt x="2519033" y="39583"/>
                          <a:pt x="2456678" y="26791"/>
                          <a:pt x="2378354" y="26822"/>
                        </a:cubicBezTo>
                        <a:cubicBezTo>
                          <a:pt x="2300030" y="26853"/>
                          <a:pt x="1750039" y="57290"/>
                          <a:pt x="1538935" y="26822"/>
                        </a:cubicBezTo>
                        <a:cubicBezTo>
                          <a:pt x="1327831" y="-3646"/>
                          <a:pt x="1046435" y="36227"/>
                          <a:pt x="839419" y="26822"/>
                        </a:cubicBezTo>
                        <a:cubicBezTo>
                          <a:pt x="632403" y="17417"/>
                          <a:pt x="289743" y="-4171"/>
                          <a:pt x="0" y="26822"/>
                        </a:cubicBezTo>
                        <a:cubicBezTo>
                          <a:pt x="161" y="20653"/>
                          <a:pt x="-892" y="1062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ext Placeholder 2">
            <a:extLst>
              <a:ext uri="{FF2B5EF4-FFF2-40B4-BE49-F238E27FC236}">
                <a16:creationId xmlns:a16="http://schemas.microsoft.com/office/drawing/2014/main" id="{3A88E779-197C-4786-922F-AF79BCBFF41C}"/>
              </a:ext>
            </a:extLst>
          </p:cNvPr>
          <p:cNvGraphicFramePr/>
          <p:nvPr>
            <p:extLst>
              <p:ext uri="{D42A27DB-BD31-4B8C-83A1-F6EECF244321}">
                <p14:modId xmlns:p14="http://schemas.microsoft.com/office/powerpoint/2010/main" val="4006802135"/>
              </p:ext>
            </p:extLst>
          </p:nvPr>
        </p:nvGraphicFramePr>
        <p:xfrm>
          <a:off x="930612" y="3048000"/>
          <a:ext cx="13824272" cy="648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815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everal logos of different companies&#10;&#10;Description automatically generated with medium confidence">
            <a:extLst>
              <a:ext uri="{FF2B5EF4-FFF2-40B4-BE49-F238E27FC236}">
                <a16:creationId xmlns:a16="http://schemas.microsoft.com/office/drawing/2014/main" id="{9964FFAF-E3AB-2996-F275-86201DFDC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extLst>
      <p:ext uri="{BB962C8B-B14F-4D97-AF65-F5344CB8AC3E}">
        <p14:creationId xmlns:p14="http://schemas.microsoft.com/office/powerpoint/2010/main" val="3845475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F34FCBA-CD00-4D17-97ED-235405B29600}"/>
              </a:ext>
            </a:extLst>
          </p:cNvPr>
          <p:cNvSpPr txBox="1">
            <a:spLocks/>
          </p:cNvSpPr>
          <p:nvPr/>
        </p:nvSpPr>
        <p:spPr>
          <a:xfrm>
            <a:off x="838200" y="4354"/>
            <a:ext cx="13887994" cy="8586966"/>
          </a:xfrm>
          <a:prstGeom prst="rect">
            <a:avLst/>
          </a:prstGeom>
        </p:spPr>
        <p:txBody>
          <a:bodyPr wrap="square" lIns="0" tIns="0" rIns="0" bIns="0">
            <a:spAutoFit/>
          </a:bodyPr>
          <a:lstStyle>
            <a:lvl1pPr>
              <a:defRPr sz="1600" b="0" i="0">
                <a:solidFill>
                  <a:srgbClr val="2D4670"/>
                </a:solidFill>
                <a:latin typeface="Times New Roman"/>
                <a:ea typeface="+mj-ea"/>
                <a:cs typeface="Times New Roman"/>
              </a:defRPr>
            </a:lvl1pPr>
          </a:lstStyle>
          <a:p>
            <a:pPr algn="ctr"/>
            <a:r>
              <a:rPr lang="en-US" sz="4800" b="1" kern="1200" spc="-35" dirty="0">
                <a:solidFill>
                  <a:srgbClr val="2C2825"/>
                </a:solidFill>
                <a:latin typeface="Acumin Pro Black"/>
                <a:ea typeface="+mn-ea"/>
              </a:rPr>
              <a:t>DEVELOPMENT TEAM</a:t>
            </a:r>
          </a:p>
          <a:p>
            <a:pPr algn="ctr"/>
            <a:endParaRPr lang="en-US" sz="2800" b="1" kern="1200" spc="-35" dirty="0">
              <a:solidFill>
                <a:srgbClr val="2C2825"/>
              </a:solidFill>
              <a:latin typeface="Acumin Pro Black"/>
              <a:ea typeface="+mn-ea"/>
            </a:endParaRPr>
          </a:p>
          <a:p>
            <a:pPr marL="1143000" lvl="1" indent="-685800">
              <a:buFont typeface="Wingdings" panose="05000000000000000000" pitchFamily="2" charset="2"/>
              <a:buChar char="§"/>
            </a:pPr>
            <a:r>
              <a:rPr lang="en-US" sz="4000" b="1" spc="-35" dirty="0">
                <a:solidFill>
                  <a:srgbClr val="2C2825"/>
                </a:solidFill>
                <a:latin typeface="Acumin Pro Black"/>
              </a:rPr>
              <a:t>HOUSING AUTHORITY OF THE CITY OF PITTSBURGH (HACP)</a:t>
            </a:r>
          </a:p>
          <a:p>
            <a:pPr marL="1600200" lvl="2" indent="-685800">
              <a:buFont typeface="Wingdings" panose="05000000000000000000" pitchFamily="2" charset="2"/>
              <a:buChar char="§"/>
            </a:pPr>
            <a:r>
              <a:rPr lang="en-US" sz="4000" spc="-35" dirty="0">
                <a:solidFill>
                  <a:schemeClr val="tx1">
                    <a:lumMod val="50000"/>
                    <a:lumOff val="50000"/>
                  </a:schemeClr>
                </a:solidFill>
                <a:latin typeface="Acumin Pro Light"/>
              </a:rPr>
              <a:t>Land Owner (Site Acquisition Entity)</a:t>
            </a:r>
          </a:p>
          <a:p>
            <a:pPr marL="1143000" lvl="1" indent="-685800">
              <a:buFont typeface="Wingdings" panose="05000000000000000000" pitchFamily="2" charset="2"/>
              <a:buChar char="§"/>
            </a:pPr>
            <a:r>
              <a:rPr lang="en-US" sz="4000" b="1" spc="-35" dirty="0">
                <a:solidFill>
                  <a:srgbClr val="2C2825"/>
                </a:solidFill>
                <a:latin typeface="Acumin Pro Black"/>
              </a:rPr>
              <a:t>ALLIES AND ROSS MANAGMEMENT AND DEVELOPMENT CORPORATION</a:t>
            </a:r>
          </a:p>
          <a:p>
            <a:pPr marL="1600200" lvl="2" indent="-685800">
              <a:buFont typeface="Wingdings" panose="05000000000000000000" pitchFamily="2" charset="2"/>
              <a:buChar char="§"/>
            </a:pPr>
            <a:r>
              <a:rPr lang="en-US" sz="4000" spc="-35" dirty="0">
                <a:solidFill>
                  <a:schemeClr val="tx1">
                    <a:lumMod val="50000"/>
                    <a:lumOff val="50000"/>
                  </a:schemeClr>
                </a:solidFill>
                <a:latin typeface="Acumin Pro Light"/>
              </a:rPr>
              <a:t>Development Instrumentality of HACP</a:t>
            </a:r>
          </a:p>
          <a:p>
            <a:pPr marL="1600200" lvl="2" indent="-685800">
              <a:buFont typeface="Wingdings" panose="05000000000000000000" pitchFamily="2" charset="2"/>
              <a:buChar char="§"/>
            </a:pPr>
            <a:r>
              <a:rPr lang="en-US" sz="4000" spc="-35" dirty="0">
                <a:solidFill>
                  <a:schemeClr val="tx1">
                    <a:lumMod val="50000"/>
                    <a:lumOff val="50000"/>
                  </a:schemeClr>
                </a:solidFill>
                <a:latin typeface="Acumin Pro Light"/>
              </a:rPr>
              <a:t>Co-Developer </a:t>
            </a:r>
          </a:p>
          <a:p>
            <a:pPr marL="1143000" lvl="1" indent="-685800">
              <a:buFont typeface="Wingdings" panose="05000000000000000000" pitchFamily="2" charset="2"/>
              <a:buChar char="§"/>
            </a:pPr>
            <a:r>
              <a:rPr lang="en-US" sz="4000" b="1" spc="-35" dirty="0">
                <a:latin typeface="Acumin Pro Black"/>
              </a:rPr>
              <a:t>TREK DEVELOPMENT GROUP</a:t>
            </a:r>
          </a:p>
          <a:p>
            <a:pPr marL="1600200" lvl="2" indent="-685800">
              <a:buFont typeface="Wingdings" panose="05000000000000000000" pitchFamily="2" charset="2"/>
              <a:buChar char="§"/>
            </a:pPr>
            <a:r>
              <a:rPr lang="en-US" sz="4000" spc="-35" dirty="0">
                <a:solidFill>
                  <a:schemeClr val="tx1">
                    <a:lumMod val="50000"/>
                    <a:lumOff val="50000"/>
                  </a:schemeClr>
                </a:solidFill>
                <a:latin typeface="Acumin Pro Light"/>
              </a:rPr>
              <a:t>Co-Developer/ Property Manager</a:t>
            </a:r>
          </a:p>
          <a:p>
            <a:pPr marL="1143000" lvl="1" indent="-685800">
              <a:buFont typeface="Wingdings" panose="05000000000000000000" pitchFamily="2" charset="2"/>
              <a:buChar char="§"/>
            </a:pPr>
            <a:r>
              <a:rPr lang="en-US" sz="4000" b="1" spc="-35" dirty="0">
                <a:solidFill>
                  <a:srgbClr val="2C2825"/>
                </a:solidFill>
                <a:latin typeface="Acumin Pro Black"/>
              </a:rPr>
              <a:t>FULANI DEVELOPMENT</a:t>
            </a:r>
          </a:p>
          <a:p>
            <a:pPr marL="1600200" lvl="2" indent="-685800">
              <a:buFont typeface="Wingdings" panose="05000000000000000000" pitchFamily="2" charset="2"/>
              <a:buChar char="§"/>
            </a:pPr>
            <a:r>
              <a:rPr lang="en-US" sz="4000" spc="-35" dirty="0">
                <a:solidFill>
                  <a:schemeClr val="tx1">
                    <a:lumMod val="50000"/>
                    <a:lumOff val="50000"/>
                  </a:schemeClr>
                </a:solidFill>
                <a:latin typeface="Acumin Pro Light"/>
              </a:rPr>
              <a:t>Minority Business Enterprise</a:t>
            </a:r>
          </a:p>
          <a:p>
            <a:pPr marL="1600200" lvl="2" indent="-685800">
              <a:buFont typeface="Wingdings" panose="05000000000000000000" pitchFamily="2" charset="2"/>
              <a:buChar char="§"/>
            </a:pPr>
            <a:r>
              <a:rPr lang="en-US" sz="4000" spc="-35" dirty="0">
                <a:solidFill>
                  <a:schemeClr val="tx1">
                    <a:lumMod val="50000"/>
                    <a:lumOff val="50000"/>
                  </a:schemeClr>
                </a:solidFill>
                <a:latin typeface="Acumin Pro Light"/>
              </a:rPr>
              <a:t>Development Mentee</a:t>
            </a:r>
          </a:p>
          <a:p>
            <a:pPr lvl="2"/>
            <a:endParaRPr lang="en-US" sz="4200" b="1" spc="-35" dirty="0">
              <a:solidFill>
                <a:srgbClr val="2C2825"/>
              </a:solidFill>
              <a:latin typeface="Acumin Pro Black"/>
            </a:endParaRPr>
          </a:p>
        </p:txBody>
      </p:sp>
    </p:spTree>
    <p:extLst>
      <p:ext uri="{BB962C8B-B14F-4D97-AF65-F5344CB8AC3E}">
        <p14:creationId xmlns:p14="http://schemas.microsoft.com/office/powerpoint/2010/main" val="36512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7DA4B3-58F0-48E7-BD45-1163CEDCDF5F}"/>
              </a:ext>
            </a:extLst>
          </p:cNvPr>
          <p:cNvSpPr txBox="1">
            <a:spLocks/>
          </p:cNvSpPr>
          <p:nvPr/>
        </p:nvSpPr>
        <p:spPr>
          <a:xfrm>
            <a:off x="561703" y="271105"/>
            <a:ext cx="14421394" cy="11418510"/>
          </a:xfrm>
          <a:prstGeom prst="rect">
            <a:avLst/>
          </a:prstGeom>
        </p:spPr>
        <p:txBody>
          <a:bodyPr wrap="square" lIns="0" tIns="0" rIns="0" bIns="0">
            <a:spAutoFit/>
          </a:bodyPr>
          <a:lstStyle>
            <a:lvl1pPr>
              <a:defRPr sz="1600" b="0" i="0">
                <a:solidFill>
                  <a:srgbClr val="2D4670"/>
                </a:solidFill>
                <a:latin typeface="Times New Roman"/>
                <a:ea typeface="+mj-ea"/>
                <a:cs typeface="Times New Roman"/>
              </a:defRPr>
            </a:lvl1pPr>
          </a:lstStyle>
          <a:p>
            <a:pPr algn="ctr"/>
            <a:r>
              <a:rPr lang="en-US" sz="4800" b="1" spc="-35" dirty="0">
                <a:solidFill>
                  <a:srgbClr val="2C2825"/>
                </a:solidFill>
                <a:latin typeface="Acumin Pro Black"/>
                <a:ea typeface="+mn-ea"/>
              </a:rPr>
              <a:t>DESIGN TEAM</a:t>
            </a:r>
            <a:endParaRPr lang="en-US" sz="4800" b="1" kern="1200" spc="-35" dirty="0">
              <a:solidFill>
                <a:srgbClr val="2C2825"/>
              </a:solidFill>
              <a:latin typeface="Acumin Pro Black"/>
              <a:ea typeface="+mn-ea"/>
            </a:endParaRPr>
          </a:p>
          <a:p>
            <a:pPr algn="ctr"/>
            <a:endParaRPr lang="en-US" sz="2800" b="1" kern="1200" spc="-35" dirty="0">
              <a:solidFill>
                <a:srgbClr val="2C2825"/>
              </a:solidFill>
              <a:latin typeface="Acumin Pro Black"/>
              <a:ea typeface="+mn-ea"/>
            </a:endParaRPr>
          </a:p>
          <a:p>
            <a:pPr marL="1143000" lvl="1" indent="-685800">
              <a:buFont typeface="Wingdings" panose="05000000000000000000" pitchFamily="2" charset="2"/>
              <a:buChar char="§"/>
            </a:pPr>
            <a:r>
              <a:rPr lang="en-US" sz="3600" b="1" spc="-35" dirty="0">
                <a:latin typeface="Acumin Pro Black"/>
              </a:rPr>
              <a:t>WRT</a:t>
            </a:r>
          </a:p>
          <a:p>
            <a:pPr marL="1600200" lvl="2" indent="-685800">
              <a:buFont typeface="Wingdings" panose="05000000000000000000" pitchFamily="2" charset="2"/>
              <a:buChar char="§"/>
            </a:pPr>
            <a:r>
              <a:rPr lang="en-US" sz="3600" spc="-35" dirty="0">
                <a:solidFill>
                  <a:schemeClr val="tx1">
                    <a:lumMod val="50000"/>
                    <a:lumOff val="50000"/>
                  </a:schemeClr>
                </a:solidFill>
                <a:latin typeface="Acumin Pro Light"/>
              </a:rPr>
              <a:t>Architect</a:t>
            </a:r>
          </a:p>
          <a:p>
            <a:pPr marL="1143000" lvl="1" indent="-685800">
              <a:buFont typeface="Wingdings" panose="05000000000000000000" pitchFamily="2" charset="2"/>
              <a:buChar char="§"/>
            </a:pPr>
            <a:r>
              <a:rPr lang="en-US" sz="3600" b="1" spc="-35" dirty="0">
                <a:solidFill>
                  <a:srgbClr val="2C2825"/>
                </a:solidFill>
                <a:latin typeface="Acumin Pro Black"/>
              </a:rPr>
              <a:t>BOHLER ENGINEER</a:t>
            </a:r>
          </a:p>
          <a:p>
            <a:pPr marL="1600200" lvl="2" indent="-685800">
              <a:buFont typeface="Wingdings" panose="05000000000000000000" pitchFamily="2" charset="2"/>
              <a:buChar char="§"/>
            </a:pPr>
            <a:r>
              <a:rPr lang="en-US" sz="3600" spc="-35" dirty="0">
                <a:solidFill>
                  <a:schemeClr val="tx1">
                    <a:lumMod val="50000"/>
                    <a:lumOff val="50000"/>
                  </a:schemeClr>
                </a:solidFill>
                <a:latin typeface="Acumin Pro Light"/>
              </a:rPr>
              <a:t>Lead Civil Engineer</a:t>
            </a:r>
          </a:p>
          <a:p>
            <a:pPr marL="1143000" lvl="1" indent="-685800">
              <a:buFont typeface="Wingdings" panose="05000000000000000000" pitchFamily="2" charset="2"/>
              <a:buChar char="§"/>
            </a:pPr>
            <a:r>
              <a:rPr lang="en-US" sz="3600" b="1" spc="-35" dirty="0">
                <a:solidFill>
                  <a:srgbClr val="2C2825"/>
                </a:solidFill>
                <a:latin typeface="Acumin Pro Black"/>
              </a:rPr>
              <a:t>LAQUANTRA BONCI</a:t>
            </a:r>
          </a:p>
          <a:p>
            <a:pPr marL="1600200" lvl="2" indent="-685800">
              <a:buFont typeface="Wingdings" panose="05000000000000000000" pitchFamily="2" charset="2"/>
              <a:buChar char="§"/>
            </a:pPr>
            <a:r>
              <a:rPr lang="en-US" sz="3600" spc="-35" dirty="0">
                <a:solidFill>
                  <a:schemeClr val="tx1">
                    <a:lumMod val="50000"/>
                    <a:lumOff val="50000"/>
                  </a:schemeClr>
                </a:solidFill>
                <a:latin typeface="Acumin Pro Light"/>
              </a:rPr>
              <a:t>Landscape Architect</a:t>
            </a:r>
          </a:p>
          <a:p>
            <a:pPr marL="1143000" lvl="1" indent="-685800">
              <a:buFont typeface="Wingdings" panose="05000000000000000000" pitchFamily="2" charset="2"/>
              <a:buChar char="§"/>
            </a:pPr>
            <a:r>
              <a:rPr lang="en-US" sz="3600" b="1" spc="-35" dirty="0">
                <a:solidFill>
                  <a:srgbClr val="2C2825"/>
                </a:solidFill>
                <a:latin typeface="Acumin Pro Black"/>
              </a:rPr>
              <a:t>COSMOS ENGINEERS</a:t>
            </a:r>
          </a:p>
          <a:p>
            <a:pPr marL="1600200" lvl="2" indent="-685800">
              <a:buFont typeface="Wingdings" panose="05000000000000000000" pitchFamily="2" charset="2"/>
              <a:buChar char="§"/>
            </a:pPr>
            <a:r>
              <a:rPr lang="en-US" sz="3600" spc="-35" dirty="0">
                <a:solidFill>
                  <a:schemeClr val="tx1">
                    <a:lumMod val="50000"/>
                    <a:lumOff val="50000"/>
                  </a:schemeClr>
                </a:solidFill>
                <a:latin typeface="Acumin Pro Light"/>
              </a:rPr>
              <a:t>Minority Business Enterprise</a:t>
            </a:r>
          </a:p>
          <a:p>
            <a:pPr marL="1600200" lvl="2" indent="-685800">
              <a:buFont typeface="Wingdings" panose="05000000000000000000" pitchFamily="2" charset="2"/>
              <a:buChar char="§"/>
            </a:pPr>
            <a:r>
              <a:rPr lang="en-US" sz="3600" spc="-35" dirty="0">
                <a:solidFill>
                  <a:schemeClr val="tx1">
                    <a:lumMod val="50000"/>
                    <a:lumOff val="50000"/>
                  </a:schemeClr>
                </a:solidFill>
                <a:latin typeface="Acumin Pro Light"/>
              </a:rPr>
              <a:t>Civil Engineering and Environmental Engineer</a:t>
            </a:r>
          </a:p>
          <a:p>
            <a:pPr marL="1143000" lvl="1" indent="-685800">
              <a:buFont typeface="Wingdings" panose="05000000000000000000" pitchFamily="2" charset="2"/>
              <a:buChar char="§"/>
            </a:pPr>
            <a:r>
              <a:rPr lang="en-US" sz="3600" b="1" spc="-35" dirty="0">
                <a:solidFill>
                  <a:srgbClr val="2C2825"/>
                </a:solidFill>
                <a:latin typeface="Acumin Pro Black"/>
              </a:rPr>
              <a:t>SHEFFLER &amp; COMPANY</a:t>
            </a:r>
          </a:p>
          <a:p>
            <a:pPr marL="1600200" lvl="2" indent="-685800">
              <a:buFont typeface="Wingdings" panose="05000000000000000000" pitchFamily="2" charset="2"/>
              <a:buChar char="§"/>
            </a:pPr>
            <a:r>
              <a:rPr lang="en-US" sz="3600" spc="-35" dirty="0">
                <a:solidFill>
                  <a:schemeClr val="tx1">
                    <a:lumMod val="50000"/>
                    <a:lumOff val="50000"/>
                  </a:schemeClr>
                </a:solidFill>
                <a:latin typeface="Acumin Pro Light"/>
              </a:rPr>
              <a:t>Women Business Enterprise</a:t>
            </a:r>
          </a:p>
          <a:p>
            <a:pPr marL="1600200" lvl="2" indent="-685800">
              <a:buFont typeface="Wingdings" panose="05000000000000000000" pitchFamily="2" charset="2"/>
              <a:buChar char="§"/>
            </a:pPr>
            <a:r>
              <a:rPr lang="en-US" sz="3600" spc="-35" dirty="0">
                <a:solidFill>
                  <a:schemeClr val="tx1">
                    <a:lumMod val="50000"/>
                    <a:lumOff val="50000"/>
                  </a:schemeClr>
                </a:solidFill>
                <a:latin typeface="Acumin Pro Light"/>
              </a:rPr>
              <a:t>Survey</a:t>
            </a:r>
          </a:p>
          <a:p>
            <a:pPr marL="1143000" lvl="1" indent="-685800">
              <a:buFont typeface="Wingdings" panose="05000000000000000000" pitchFamily="2" charset="2"/>
              <a:buChar char="§"/>
            </a:pPr>
            <a:r>
              <a:rPr lang="en-US" sz="3600" b="1" spc="-35" dirty="0">
                <a:solidFill>
                  <a:srgbClr val="2C2825"/>
                </a:solidFill>
                <a:latin typeface="Acumin Pro Black"/>
              </a:rPr>
              <a:t>GEOMECHANICS, INC</a:t>
            </a:r>
          </a:p>
          <a:p>
            <a:pPr marL="1600200" lvl="2" indent="-685800">
              <a:buFont typeface="Wingdings" panose="05000000000000000000" pitchFamily="2" charset="2"/>
              <a:buChar char="§"/>
            </a:pPr>
            <a:r>
              <a:rPr lang="en-US" sz="3600" spc="-35" dirty="0">
                <a:solidFill>
                  <a:schemeClr val="tx1">
                    <a:lumMod val="50000"/>
                    <a:lumOff val="50000"/>
                  </a:schemeClr>
                </a:solidFill>
                <a:latin typeface="Acumin Pro Light"/>
              </a:rPr>
              <a:t>Minority Business Enterprise</a:t>
            </a:r>
          </a:p>
          <a:p>
            <a:pPr marL="1600200" lvl="2" indent="-685800">
              <a:buFont typeface="Wingdings" panose="05000000000000000000" pitchFamily="2" charset="2"/>
              <a:buChar char="§"/>
            </a:pPr>
            <a:r>
              <a:rPr lang="en-US" sz="3600" spc="-35" dirty="0" err="1">
                <a:solidFill>
                  <a:schemeClr val="tx1">
                    <a:lumMod val="50000"/>
                    <a:lumOff val="50000"/>
                  </a:schemeClr>
                </a:solidFill>
                <a:latin typeface="Acumin Pro Light"/>
              </a:rPr>
              <a:t>Geothecnical</a:t>
            </a:r>
            <a:r>
              <a:rPr lang="en-US" sz="3600" spc="-35" dirty="0">
                <a:solidFill>
                  <a:schemeClr val="tx1">
                    <a:lumMod val="50000"/>
                    <a:lumOff val="50000"/>
                  </a:schemeClr>
                </a:solidFill>
                <a:latin typeface="Acumin Pro Light"/>
              </a:rPr>
              <a:t> Engineer</a:t>
            </a:r>
          </a:p>
          <a:p>
            <a:pPr lvl="2"/>
            <a:endParaRPr lang="en-US" sz="4200" b="1" spc="-35" dirty="0">
              <a:solidFill>
                <a:srgbClr val="2C2825"/>
              </a:solidFill>
              <a:latin typeface="Acumin Pro Black"/>
            </a:endParaRPr>
          </a:p>
          <a:p>
            <a:pPr marL="1600200" lvl="2" indent="-685800">
              <a:buFont typeface="Wingdings" panose="05000000000000000000" pitchFamily="2" charset="2"/>
              <a:buChar char="§"/>
            </a:pPr>
            <a:endParaRPr lang="en-US" sz="4200" b="1" spc="-35" dirty="0">
              <a:solidFill>
                <a:srgbClr val="2C2825"/>
              </a:solidFill>
              <a:latin typeface="Acumin Pro Black"/>
            </a:endParaRPr>
          </a:p>
          <a:p>
            <a:pPr lvl="2"/>
            <a:endParaRPr lang="en-US" sz="4200" b="1" spc="-35" dirty="0">
              <a:solidFill>
                <a:srgbClr val="2C2825"/>
              </a:solidFill>
              <a:latin typeface="Acumin Pro Black"/>
            </a:endParaRPr>
          </a:p>
        </p:txBody>
      </p:sp>
    </p:spTree>
    <p:extLst>
      <p:ext uri="{BB962C8B-B14F-4D97-AF65-F5344CB8AC3E}">
        <p14:creationId xmlns:p14="http://schemas.microsoft.com/office/powerpoint/2010/main" val="3273142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98CCDF3F-C037-1C29-EEE6-C910DBAEF178}"/>
              </a:ext>
            </a:extLst>
          </p:cNvPr>
          <p:cNvSpPr>
            <a:spLocks noGrp="1"/>
          </p:cNvSpPr>
          <p:nvPr>
            <p:ph type="title"/>
          </p:nvPr>
        </p:nvSpPr>
        <p:spPr/>
        <p:txBody>
          <a:bodyPr/>
          <a:lstStyle/>
          <a:p>
            <a:endParaRPr lang="en-US"/>
          </a:p>
        </p:txBody>
      </p:sp>
      <p:pic>
        <p:nvPicPr>
          <p:cNvPr id="65" name="Picture 64" descr="A map of a city&#10;&#10;Description automatically generated">
            <a:extLst>
              <a:ext uri="{FF2B5EF4-FFF2-40B4-BE49-F238E27FC236}">
                <a16:creationId xmlns:a16="http://schemas.microsoft.com/office/drawing/2014/main" id="{EAB5C5FC-3C1F-B5D4-F590-24D1506D2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EC4-6B5A-BFBC-0E27-85F63E63920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24E6DBD-AB05-35DF-3958-BFE15BEF116A}"/>
              </a:ext>
            </a:extLst>
          </p:cNvPr>
          <p:cNvSpPr>
            <a:spLocks noGrp="1"/>
          </p:cNvSpPr>
          <p:nvPr>
            <p:ph type="body" idx="1"/>
          </p:nvPr>
        </p:nvSpPr>
        <p:spPr/>
        <p:txBody>
          <a:bodyPr/>
          <a:lstStyle/>
          <a:p>
            <a:endParaRPr lang="en-US"/>
          </a:p>
        </p:txBody>
      </p:sp>
      <p:pic>
        <p:nvPicPr>
          <p:cNvPr id="5" name="Picture 4" descr="A map of a site plan&#10;&#10;Description automatically generated">
            <a:extLst>
              <a:ext uri="{FF2B5EF4-FFF2-40B4-BE49-F238E27FC236}">
                <a16:creationId xmlns:a16="http://schemas.microsoft.com/office/drawing/2014/main" id="{D36A714B-EFCF-E86B-AD3E-A118AF08D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extLst>
      <p:ext uri="{BB962C8B-B14F-4D97-AF65-F5344CB8AC3E}">
        <p14:creationId xmlns:p14="http://schemas.microsoft.com/office/powerpoint/2010/main" val="114926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site plan&#10;&#10;Description automatically generated">
            <a:extLst>
              <a:ext uri="{FF2B5EF4-FFF2-40B4-BE49-F238E27FC236}">
                <a16:creationId xmlns:a16="http://schemas.microsoft.com/office/drawing/2014/main" id="{1C33298D-8E55-CCAB-C96F-DAFA25F34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 y="0"/>
            <a:ext cx="15535446" cy="10058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map of a building&#10;&#10;Description automatically generated">
            <a:extLst>
              <a:ext uri="{FF2B5EF4-FFF2-40B4-BE49-F238E27FC236}">
                <a16:creationId xmlns:a16="http://schemas.microsoft.com/office/drawing/2014/main" id="{CDE17FB7-216A-2C7D-6A2F-DDE434AF0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 y="0"/>
            <a:ext cx="15535446" cy="10058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21c0f06-7e44-46d4-90a0-f2fb875a14e5">
      <UserInfo>
        <DisplayName>Bethany Friel</DisplayName>
        <AccountId>12</AccountId>
        <AccountType/>
      </UserInfo>
      <UserInfo>
        <DisplayName>Bill Gatti</DisplayName>
        <AccountId>33</AccountId>
        <AccountType/>
      </UserInfo>
      <UserInfo>
        <DisplayName>John Ginocchi</DisplayName>
        <AccountId>34</AccountId>
        <AccountType/>
      </UserInfo>
    </SharedWithUsers>
    <TaxCatchAll xmlns="a21c0f06-7e44-46d4-90a0-f2fb875a14e5" xsi:nil="true"/>
    <lcf76f155ced4ddcb4097134ff3c332f xmlns="d5f6dfd1-b4f8-4c3a-bf30-db45614e9f2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F9D7C1AF418D48A07E16A28286EFDE" ma:contentTypeVersion="17" ma:contentTypeDescription="Create a new document." ma:contentTypeScope="" ma:versionID="43865bad314516fefffe05970c07b4ab">
  <xsd:schema xmlns:xsd="http://www.w3.org/2001/XMLSchema" xmlns:xs="http://www.w3.org/2001/XMLSchema" xmlns:p="http://schemas.microsoft.com/office/2006/metadata/properties" xmlns:ns2="d5f6dfd1-b4f8-4c3a-bf30-db45614e9f27" xmlns:ns3="a21c0f06-7e44-46d4-90a0-f2fb875a14e5" targetNamespace="http://schemas.microsoft.com/office/2006/metadata/properties" ma:root="true" ma:fieldsID="0b90c66085e8240510620156cee6bd88" ns2:_="" ns3:_="">
    <xsd:import namespace="d5f6dfd1-b4f8-4c3a-bf30-db45614e9f27"/>
    <xsd:import namespace="a21c0f06-7e44-46d4-90a0-f2fb875a14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6dfd1-b4f8-4c3a-bf30-db45614e9f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9f91bd-960b-499e-9bde-e4d66f099f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1c0f06-7e44-46d4-90a0-f2fb875a14e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7a64a0-ba78-4b25-b988-21b6e69d218b}" ma:internalName="TaxCatchAll" ma:showField="CatchAllData" ma:web="a21c0f06-7e44-46d4-90a0-f2fb875a14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D33BAC-F0C9-4FFA-97E1-1887596D48DD}">
  <ds:schemaRefs>
    <ds:schemaRef ds:uri="http://purl.org/dc/dcmityp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21c0f06-7e44-46d4-90a0-f2fb875a14e5"/>
    <ds:schemaRef ds:uri="http://purl.org/dc/elements/1.1/"/>
    <ds:schemaRef ds:uri="d5f6dfd1-b4f8-4c3a-bf30-db45614e9f2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8600EE8-E2BD-43A5-AB7D-BAC6DA6A8D72}">
  <ds:schemaRefs>
    <ds:schemaRef ds:uri="http://schemas.microsoft.com/sharepoint/v3/contenttype/forms"/>
  </ds:schemaRefs>
</ds:datastoreItem>
</file>

<file path=customXml/itemProps3.xml><?xml version="1.0" encoding="utf-8"?>
<ds:datastoreItem xmlns:ds="http://schemas.openxmlformats.org/officeDocument/2006/customXml" ds:itemID="{C6BD795C-782C-424E-B668-6098CD0CFD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f6dfd1-b4f8-4c3a-bf30-db45614e9f27"/>
    <ds:schemaRef ds:uri="a21c0f06-7e44-46d4-90a0-f2fb875a14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5409</TotalTime>
  <Words>1629</Words>
  <Application>Microsoft Office PowerPoint</Application>
  <PresentationFormat>Custom</PresentationFormat>
  <Paragraphs>185</Paragraphs>
  <Slides>24</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Acumin Pro</vt:lpstr>
      <vt:lpstr>Acumin Pro Black</vt:lpstr>
      <vt:lpstr>Acumin Pro Light</vt:lpstr>
      <vt:lpstr>Arial</vt:lpstr>
      <vt:lpstr>Arial Black</vt:lpstr>
      <vt:lpstr>Calibri</vt:lpstr>
      <vt:lpstr>Century Gothic</vt:lpstr>
      <vt:lpstr>Symbol</vt:lpstr>
      <vt:lpstr>Times New Roman</vt:lpstr>
      <vt:lpstr>Wingdings</vt:lpstr>
      <vt:lpstr>Office Theme</vt:lpstr>
      <vt:lpstr>PowerPoint Presentation</vt:lpstr>
      <vt:lpstr>BEDFORD DWELLINGS PHASE II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vt:lpstr>
      <vt:lpstr>PowerPoint Presentation</vt:lpstr>
      <vt:lpstr>PowerPoint Presentation</vt:lpstr>
      <vt:lpstr>PowerPoint Presentation</vt:lpstr>
      <vt:lpstr>PROJECT COMPLIANCE WITH COMMUNITY GOALS</vt:lpstr>
      <vt:lpstr>PROJECT COMPLIANCE WITH COMMUNITY GOALS (Cont.)</vt:lpstr>
      <vt:lpstr>PROJECT COMPLIANCE WITH COMMUNITY GOALS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Addy Cullen</dc:creator>
  <cp:lastModifiedBy>Addy Cullen</cp:lastModifiedBy>
  <cp:revision>4</cp:revision>
  <dcterms:created xsi:type="dcterms:W3CDTF">2021-12-28T16:33:01Z</dcterms:created>
  <dcterms:modified xsi:type="dcterms:W3CDTF">2023-11-03T19:29:01Z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2021-11-17T00:00:00Z</vt:filetime>
  </property>
  <property fmtid="{D5CDD505-2E9C-101B-9397-08002B2CF9AE}" pid="3" name="Creator">
    <vt:lpwstr>Adobe Acrobat Pro DC (32-bit) 21.7.20099</vt:lpwstr>
  </property>
  <property fmtid="{D5CDD505-2E9C-101B-9397-08002B2CF9AE}" pid="4" name="LastSaved">
    <vt:filetime>2021-12-28T00:00:00Z</vt:filetime>
  </property>
  <property fmtid="{D5CDD505-2E9C-101B-9397-08002B2CF9AE}" pid="5" name="ContentTypeId">
    <vt:lpwstr>0x010100BAF9D7C1AF418D48A07E16A28286EFDE</vt:lpwstr>
  </property>
  <property fmtid="{D5CDD505-2E9C-101B-9397-08002B2CF9AE}" pid="6" name="MediaServiceImageTags">
    <vt:lpwstr/>
  </property>
</Properties>
</file>