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22"/>
  </p:notesMasterIdLst>
  <p:handoutMasterIdLst>
    <p:handoutMasterId r:id="rId23"/>
  </p:handoutMasterIdLst>
  <p:sldIdLst>
    <p:sldId id="256" r:id="rId2"/>
    <p:sldId id="281" r:id="rId3"/>
    <p:sldId id="259" r:id="rId4"/>
    <p:sldId id="258" r:id="rId5"/>
    <p:sldId id="276" r:id="rId6"/>
    <p:sldId id="260" r:id="rId7"/>
    <p:sldId id="274" r:id="rId8"/>
    <p:sldId id="275" r:id="rId9"/>
    <p:sldId id="282" r:id="rId10"/>
    <p:sldId id="263" r:id="rId11"/>
    <p:sldId id="283" r:id="rId12"/>
    <p:sldId id="272" r:id="rId13"/>
    <p:sldId id="265" r:id="rId14"/>
    <p:sldId id="273" r:id="rId15"/>
    <p:sldId id="266" r:id="rId16"/>
    <p:sldId id="267" r:id="rId17"/>
    <p:sldId id="268" r:id="rId18"/>
    <p:sldId id="270" r:id="rId19"/>
    <p:sldId id="284" r:id="rId20"/>
    <p:sldId id="280" r:id="rId2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51" autoAdjust="0"/>
    <p:restoredTop sz="94618" autoAdjust="0"/>
  </p:normalViewPr>
  <p:slideViewPr>
    <p:cSldViewPr snapToGrid="0">
      <p:cViewPr varScale="1">
        <p:scale>
          <a:sx n="62" d="100"/>
          <a:sy n="62" d="100"/>
        </p:scale>
        <p:origin x="18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8A2AC4-DE3B-431A-BB07-F0725CC6FF56}"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280EBDE8-DBE2-4347-AEF8-6BDD0D0F7956}">
      <dgm:prSet phldrT="[Text]"/>
      <dgm:spPr/>
      <dgm:t>
        <a:bodyPr/>
        <a:lstStyle/>
        <a:p>
          <a:r>
            <a:rPr lang="en-US" b="1" dirty="0"/>
            <a:t>March 2019 to May 2019</a:t>
          </a:r>
        </a:p>
      </dgm:t>
    </dgm:pt>
    <dgm:pt modelId="{5C0D0E41-AA6B-4A88-B4D8-E2162B8AD79A}" type="parTrans" cxnId="{D9C73C5C-658E-47D0-A889-E170B84A835F}">
      <dgm:prSet/>
      <dgm:spPr/>
      <dgm:t>
        <a:bodyPr/>
        <a:lstStyle/>
        <a:p>
          <a:endParaRPr lang="en-US"/>
        </a:p>
      </dgm:t>
    </dgm:pt>
    <dgm:pt modelId="{AC85817A-CB19-40C1-924B-B7D0BBB52F83}" type="sibTrans" cxnId="{D9C73C5C-658E-47D0-A889-E170B84A835F}">
      <dgm:prSet/>
      <dgm:spPr/>
      <dgm:t>
        <a:bodyPr/>
        <a:lstStyle/>
        <a:p>
          <a:endParaRPr lang="en-US" dirty="0"/>
        </a:p>
      </dgm:t>
    </dgm:pt>
    <dgm:pt modelId="{153F2EB2-9C0F-48B4-85A4-D9E7FBDD5DE9}">
      <dgm:prSet phldrT="[Text]"/>
      <dgm:spPr/>
      <dgm:t>
        <a:bodyPr/>
        <a:lstStyle/>
        <a:p>
          <a:r>
            <a:rPr lang="en-US" b="1" dirty="0"/>
            <a:t>Jun 2019 to Sep 2019</a:t>
          </a:r>
        </a:p>
      </dgm:t>
    </dgm:pt>
    <dgm:pt modelId="{458CEA02-96C6-4BBA-B1EE-C4F89B763354}" type="parTrans" cxnId="{A3EE069D-8582-41DA-AFA9-1EC70E587F50}">
      <dgm:prSet/>
      <dgm:spPr/>
      <dgm:t>
        <a:bodyPr/>
        <a:lstStyle/>
        <a:p>
          <a:endParaRPr lang="en-US"/>
        </a:p>
      </dgm:t>
    </dgm:pt>
    <dgm:pt modelId="{3DDD43E9-73B4-4A8F-9095-B683390A97E9}" type="sibTrans" cxnId="{A3EE069D-8582-41DA-AFA9-1EC70E587F50}">
      <dgm:prSet/>
      <dgm:spPr/>
      <dgm:t>
        <a:bodyPr/>
        <a:lstStyle/>
        <a:p>
          <a:endParaRPr lang="en-US" dirty="0"/>
        </a:p>
      </dgm:t>
    </dgm:pt>
    <dgm:pt modelId="{B178799F-A226-4C52-839C-95C238C77884}">
      <dgm:prSet phldrT="[Text]"/>
      <dgm:spPr/>
      <dgm:t>
        <a:bodyPr/>
        <a:lstStyle/>
        <a:p>
          <a:r>
            <a:rPr lang="en-US" b="1" dirty="0"/>
            <a:t>Building Assessment</a:t>
          </a:r>
        </a:p>
      </dgm:t>
    </dgm:pt>
    <dgm:pt modelId="{15D7BEF6-E31A-4DFB-B7C6-0B1176368AA3}" type="parTrans" cxnId="{C903AF02-5D90-4932-BCF1-24A0A59A3C6B}">
      <dgm:prSet/>
      <dgm:spPr/>
      <dgm:t>
        <a:bodyPr/>
        <a:lstStyle/>
        <a:p>
          <a:endParaRPr lang="en-US"/>
        </a:p>
      </dgm:t>
    </dgm:pt>
    <dgm:pt modelId="{2C4CB040-274E-4ACF-AA33-7ADE82D9AADF}" type="sibTrans" cxnId="{C903AF02-5D90-4932-BCF1-24A0A59A3C6B}">
      <dgm:prSet/>
      <dgm:spPr/>
      <dgm:t>
        <a:bodyPr/>
        <a:lstStyle/>
        <a:p>
          <a:endParaRPr lang="en-US"/>
        </a:p>
      </dgm:t>
    </dgm:pt>
    <dgm:pt modelId="{CB792B5A-6F9C-433B-AB72-3A1273AB2DD7}">
      <dgm:prSet phldrT="[Text]"/>
      <dgm:spPr/>
      <dgm:t>
        <a:bodyPr/>
        <a:lstStyle/>
        <a:p>
          <a:r>
            <a:rPr lang="en-US" b="1" dirty="0"/>
            <a:t>Oct 2019 to </a:t>
          </a:r>
          <a:r>
            <a:rPr lang="en-US" b="1" dirty="0" smtClean="0"/>
            <a:t>Dec 2019</a:t>
          </a:r>
          <a:endParaRPr lang="en-US" b="1" dirty="0"/>
        </a:p>
      </dgm:t>
    </dgm:pt>
    <dgm:pt modelId="{79238F5B-3A80-4217-88DC-4503AAB44721}" type="parTrans" cxnId="{16871F07-7688-4995-AC84-811A573D2146}">
      <dgm:prSet/>
      <dgm:spPr/>
      <dgm:t>
        <a:bodyPr/>
        <a:lstStyle/>
        <a:p>
          <a:endParaRPr lang="en-US"/>
        </a:p>
      </dgm:t>
    </dgm:pt>
    <dgm:pt modelId="{99046926-23EF-43FF-95B2-E618B23EDAE1}" type="sibTrans" cxnId="{16871F07-7688-4995-AC84-811A573D2146}">
      <dgm:prSet/>
      <dgm:spPr/>
      <dgm:t>
        <a:bodyPr/>
        <a:lstStyle/>
        <a:p>
          <a:endParaRPr lang="en-US" dirty="0"/>
        </a:p>
      </dgm:t>
    </dgm:pt>
    <dgm:pt modelId="{C6361C72-457D-43AF-BD4B-9F90277EBB87}">
      <dgm:prSet phldrT="[Text]"/>
      <dgm:spPr/>
      <dgm:t>
        <a:bodyPr/>
        <a:lstStyle/>
        <a:p>
          <a:r>
            <a:rPr lang="en-US" b="1" dirty="0"/>
            <a:t>Preliminary Design</a:t>
          </a:r>
        </a:p>
      </dgm:t>
    </dgm:pt>
    <dgm:pt modelId="{DDBA984B-B9CA-40E8-8C40-6DBF882E241E}" type="parTrans" cxnId="{BB19D80E-03B6-45B6-9B32-537A8AF14E01}">
      <dgm:prSet/>
      <dgm:spPr/>
      <dgm:t>
        <a:bodyPr/>
        <a:lstStyle/>
        <a:p>
          <a:endParaRPr lang="en-US"/>
        </a:p>
      </dgm:t>
    </dgm:pt>
    <dgm:pt modelId="{7016F31B-34E6-460B-9431-5FFA5A8867BD}" type="sibTrans" cxnId="{BB19D80E-03B6-45B6-9B32-537A8AF14E01}">
      <dgm:prSet/>
      <dgm:spPr/>
      <dgm:t>
        <a:bodyPr/>
        <a:lstStyle/>
        <a:p>
          <a:endParaRPr lang="en-US"/>
        </a:p>
      </dgm:t>
    </dgm:pt>
    <dgm:pt modelId="{0C821E11-2151-4D16-9A9D-30042C385CE5}">
      <dgm:prSet phldrT="[Text]"/>
      <dgm:spPr/>
      <dgm:t>
        <a:bodyPr/>
        <a:lstStyle/>
        <a:p>
          <a:r>
            <a:rPr lang="en-US" b="1" dirty="0"/>
            <a:t>One-On-One with each tenant</a:t>
          </a:r>
        </a:p>
      </dgm:t>
    </dgm:pt>
    <dgm:pt modelId="{53DC8AA6-22BF-468E-933F-33410CB37F02}" type="parTrans" cxnId="{134E6957-56BA-47AF-B1C3-91A67A649F3F}">
      <dgm:prSet/>
      <dgm:spPr/>
      <dgm:t>
        <a:bodyPr/>
        <a:lstStyle/>
        <a:p>
          <a:endParaRPr lang="en-US"/>
        </a:p>
      </dgm:t>
    </dgm:pt>
    <dgm:pt modelId="{1E0F700A-C59B-45C2-8044-682D2EE31E3C}" type="sibTrans" cxnId="{134E6957-56BA-47AF-B1C3-91A67A649F3F}">
      <dgm:prSet/>
      <dgm:spPr/>
      <dgm:t>
        <a:bodyPr/>
        <a:lstStyle/>
        <a:p>
          <a:endParaRPr lang="en-US"/>
        </a:p>
      </dgm:t>
    </dgm:pt>
    <dgm:pt modelId="{1906870A-E508-408E-BD4C-961759B905D5}">
      <dgm:prSet phldrT="[Text]"/>
      <dgm:spPr/>
      <dgm:t>
        <a:bodyPr/>
        <a:lstStyle/>
        <a:p>
          <a:r>
            <a:rPr lang="en-US" b="1" dirty="0"/>
            <a:t>Community Workshops</a:t>
          </a:r>
        </a:p>
      </dgm:t>
    </dgm:pt>
    <dgm:pt modelId="{549800B8-7515-4A60-98F4-FA0143948A2E}" type="parTrans" cxnId="{C6186B83-B6B9-4F69-B6B2-470603FECD22}">
      <dgm:prSet/>
      <dgm:spPr/>
      <dgm:t>
        <a:bodyPr/>
        <a:lstStyle/>
        <a:p>
          <a:endParaRPr lang="en-US"/>
        </a:p>
      </dgm:t>
    </dgm:pt>
    <dgm:pt modelId="{85F56DE0-CB73-4971-B4DD-7A65F4F5B080}" type="sibTrans" cxnId="{C6186B83-B6B9-4F69-B6B2-470603FECD22}">
      <dgm:prSet/>
      <dgm:spPr/>
      <dgm:t>
        <a:bodyPr/>
        <a:lstStyle/>
        <a:p>
          <a:endParaRPr lang="en-US"/>
        </a:p>
      </dgm:t>
    </dgm:pt>
    <dgm:pt modelId="{EDBEE35B-749D-4459-A9B8-1D59156BFE85}">
      <dgm:prSet phldrT="[Text]"/>
      <dgm:spPr/>
      <dgm:t>
        <a:bodyPr/>
        <a:lstStyle/>
        <a:p>
          <a:r>
            <a:rPr lang="en-US" b="1" dirty="0" smtClean="0"/>
            <a:t>Jan </a:t>
          </a:r>
          <a:r>
            <a:rPr lang="en-US" b="1" dirty="0"/>
            <a:t>2020 to </a:t>
          </a:r>
          <a:r>
            <a:rPr lang="en-US" b="1" dirty="0" smtClean="0"/>
            <a:t>March </a:t>
          </a:r>
          <a:r>
            <a:rPr lang="en-US" b="1" dirty="0"/>
            <a:t>2020</a:t>
          </a:r>
        </a:p>
      </dgm:t>
    </dgm:pt>
    <dgm:pt modelId="{D66AAD12-C579-4B2A-BA29-7C667138231A}" type="parTrans" cxnId="{CACD435E-932B-4C01-B997-44AD496D50A5}">
      <dgm:prSet/>
      <dgm:spPr/>
      <dgm:t>
        <a:bodyPr/>
        <a:lstStyle/>
        <a:p>
          <a:endParaRPr lang="en-US"/>
        </a:p>
      </dgm:t>
    </dgm:pt>
    <dgm:pt modelId="{D00671C5-DBC7-4881-8737-D848F91AB9A8}" type="sibTrans" cxnId="{CACD435E-932B-4C01-B997-44AD496D50A5}">
      <dgm:prSet/>
      <dgm:spPr/>
      <dgm:t>
        <a:bodyPr/>
        <a:lstStyle/>
        <a:p>
          <a:endParaRPr lang="en-US" dirty="0"/>
        </a:p>
      </dgm:t>
    </dgm:pt>
    <dgm:pt modelId="{4054908D-1582-4F9C-8458-0B90F03B4C6C}">
      <dgm:prSet phldrT="[Text]"/>
      <dgm:spPr/>
      <dgm:t>
        <a:bodyPr/>
        <a:lstStyle/>
        <a:p>
          <a:r>
            <a:rPr lang="en-US" b="1" dirty="0"/>
            <a:t>Design Development</a:t>
          </a:r>
        </a:p>
      </dgm:t>
    </dgm:pt>
    <dgm:pt modelId="{E89ECF1C-938C-46D5-AE03-77948F30CD35}" type="parTrans" cxnId="{4276A235-135F-46CC-84AF-9E89D6B1F4D7}">
      <dgm:prSet/>
      <dgm:spPr/>
      <dgm:t>
        <a:bodyPr/>
        <a:lstStyle/>
        <a:p>
          <a:endParaRPr lang="en-US"/>
        </a:p>
      </dgm:t>
    </dgm:pt>
    <dgm:pt modelId="{DC8535A0-1502-454A-A54E-22585D21AC98}" type="sibTrans" cxnId="{4276A235-135F-46CC-84AF-9E89D6B1F4D7}">
      <dgm:prSet/>
      <dgm:spPr/>
      <dgm:t>
        <a:bodyPr/>
        <a:lstStyle/>
        <a:p>
          <a:endParaRPr lang="en-US"/>
        </a:p>
      </dgm:t>
    </dgm:pt>
    <dgm:pt modelId="{16B49A7E-BE18-4079-8881-B6FA60F70C0D}">
      <dgm:prSet phldrT="[Text]"/>
      <dgm:spPr/>
      <dgm:t>
        <a:bodyPr/>
        <a:lstStyle/>
        <a:p>
          <a:r>
            <a:rPr lang="en-US" b="1" dirty="0"/>
            <a:t>Construction Documents</a:t>
          </a:r>
        </a:p>
      </dgm:t>
    </dgm:pt>
    <dgm:pt modelId="{91CEE412-4090-451F-9174-FD0951A70C4D}" type="parTrans" cxnId="{608DC2F7-C96C-4B52-B1C5-A5AF908EEEAD}">
      <dgm:prSet/>
      <dgm:spPr/>
      <dgm:t>
        <a:bodyPr/>
        <a:lstStyle/>
        <a:p>
          <a:endParaRPr lang="en-US"/>
        </a:p>
      </dgm:t>
    </dgm:pt>
    <dgm:pt modelId="{7E2635E1-2D13-4A85-AB91-3BCC865A8FDF}" type="sibTrans" cxnId="{608DC2F7-C96C-4B52-B1C5-A5AF908EEEAD}">
      <dgm:prSet/>
      <dgm:spPr/>
      <dgm:t>
        <a:bodyPr/>
        <a:lstStyle/>
        <a:p>
          <a:endParaRPr lang="en-US"/>
        </a:p>
      </dgm:t>
    </dgm:pt>
    <dgm:pt modelId="{B743864C-81D8-4BCE-9B84-A9532BB13F17}">
      <dgm:prSet phldrT="[Text]"/>
      <dgm:spPr/>
      <dgm:t>
        <a:bodyPr/>
        <a:lstStyle/>
        <a:p>
          <a:r>
            <a:rPr lang="en-US" b="1" dirty="0" smtClean="0"/>
            <a:t>April </a:t>
          </a:r>
          <a:r>
            <a:rPr lang="en-US" b="1" dirty="0"/>
            <a:t>2020 to </a:t>
          </a:r>
          <a:r>
            <a:rPr lang="en-US" b="1" dirty="0" smtClean="0"/>
            <a:t>Dec 2020</a:t>
          </a:r>
          <a:endParaRPr lang="en-US" b="1" dirty="0"/>
        </a:p>
      </dgm:t>
    </dgm:pt>
    <dgm:pt modelId="{812CCA2F-4A0F-4473-B31E-8BC6C8CF3F64}" type="parTrans" cxnId="{634F8401-3C1B-4D3D-A1D8-5DFC0A7AF066}">
      <dgm:prSet/>
      <dgm:spPr/>
      <dgm:t>
        <a:bodyPr/>
        <a:lstStyle/>
        <a:p>
          <a:endParaRPr lang="en-US"/>
        </a:p>
      </dgm:t>
    </dgm:pt>
    <dgm:pt modelId="{70DEE4F3-C414-40A8-9858-A5FF239DA200}" type="sibTrans" cxnId="{634F8401-3C1B-4D3D-A1D8-5DFC0A7AF066}">
      <dgm:prSet/>
      <dgm:spPr/>
      <dgm:t>
        <a:bodyPr/>
        <a:lstStyle/>
        <a:p>
          <a:endParaRPr lang="en-US"/>
        </a:p>
      </dgm:t>
    </dgm:pt>
    <dgm:pt modelId="{63ADD2DC-9025-4A88-B2F4-65A195CF3659}">
      <dgm:prSet phldrT="[Text]"/>
      <dgm:spPr/>
      <dgm:t>
        <a:bodyPr/>
        <a:lstStyle/>
        <a:p>
          <a:r>
            <a:rPr lang="en-US" b="1" dirty="0"/>
            <a:t>Building Improvements</a:t>
          </a:r>
        </a:p>
      </dgm:t>
    </dgm:pt>
    <dgm:pt modelId="{D959BFD7-C4A1-411F-9012-8A5BD5C2B0A8}" type="parTrans" cxnId="{2BF63F87-259C-4F87-80F1-FD588D0AF747}">
      <dgm:prSet/>
      <dgm:spPr/>
      <dgm:t>
        <a:bodyPr/>
        <a:lstStyle/>
        <a:p>
          <a:endParaRPr lang="en-US"/>
        </a:p>
      </dgm:t>
    </dgm:pt>
    <dgm:pt modelId="{831E5E2F-340E-4644-983A-512AB6F7E039}" type="sibTrans" cxnId="{2BF63F87-259C-4F87-80F1-FD588D0AF747}">
      <dgm:prSet/>
      <dgm:spPr/>
      <dgm:t>
        <a:bodyPr/>
        <a:lstStyle/>
        <a:p>
          <a:endParaRPr lang="en-US"/>
        </a:p>
      </dgm:t>
    </dgm:pt>
    <dgm:pt modelId="{413AFBDD-E8DC-4BB6-B8AA-DF0C0A24FB15}">
      <dgm:prSet phldrT="[Text]"/>
      <dgm:spPr/>
      <dgm:t>
        <a:bodyPr/>
        <a:lstStyle/>
        <a:p>
          <a:r>
            <a:rPr lang="en-US" b="1" dirty="0"/>
            <a:t>Community &amp; Court Approval</a:t>
          </a:r>
        </a:p>
      </dgm:t>
    </dgm:pt>
    <dgm:pt modelId="{AB3E4158-909B-488A-97D3-FD58314E39B4}" type="parTrans" cxnId="{5B357529-6222-43C5-9188-E7127816DA40}">
      <dgm:prSet/>
      <dgm:spPr/>
      <dgm:t>
        <a:bodyPr/>
        <a:lstStyle/>
        <a:p>
          <a:endParaRPr lang="en-US"/>
        </a:p>
      </dgm:t>
    </dgm:pt>
    <dgm:pt modelId="{E343BBE3-FB40-4BB2-996A-65F7F457820D}" type="sibTrans" cxnId="{5B357529-6222-43C5-9188-E7127816DA40}">
      <dgm:prSet/>
      <dgm:spPr/>
      <dgm:t>
        <a:bodyPr/>
        <a:lstStyle/>
        <a:p>
          <a:endParaRPr lang="en-US"/>
        </a:p>
      </dgm:t>
    </dgm:pt>
    <dgm:pt modelId="{81ABF962-FAB7-438F-9807-BB150587BDAB}">
      <dgm:prSet phldrT="[Text]"/>
      <dgm:spPr/>
      <dgm:t>
        <a:bodyPr/>
        <a:lstStyle/>
        <a:p>
          <a:r>
            <a:rPr lang="en-US" b="1" dirty="0"/>
            <a:t>Building Purchase</a:t>
          </a:r>
        </a:p>
      </dgm:t>
    </dgm:pt>
    <dgm:pt modelId="{42CCE017-E623-4B56-8CBE-5CDDC6E8E3EA}" type="parTrans" cxnId="{8B371A66-E8F2-4E32-B948-A98C2D5A6EEC}">
      <dgm:prSet/>
      <dgm:spPr/>
      <dgm:t>
        <a:bodyPr/>
        <a:lstStyle/>
        <a:p>
          <a:endParaRPr lang="en-US"/>
        </a:p>
      </dgm:t>
    </dgm:pt>
    <dgm:pt modelId="{A60303DD-C732-4AEA-9BD7-EDCD8B7986EE}" type="sibTrans" cxnId="{8B371A66-E8F2-4E32-B948-A98C2D5A6EEC}">
      <dgm:prSet/>
      <dgm:spPr/>
      <dgm:t>
        <a:bodyPr/>
        <a:lstStyle/>
        <a:p>
          <a:endParaRPr lang="en-US"/>
        </a:p>
      </dgm:t>
    </dgm:pt>
    <dgm:pt modelId="{6B2175B3-4D3B-4494-A718-C52F093F1A74}">
      <dgm:prSet phldrT="[Text]"/>
      <dgm:spPr/>
      <dgm:t>
        <a:bodyPr/>
        <a:lstStyle/>
        <a:p>
          <a:r>
            <a:rPr lang="en-US" b="1" dirty="0"/>
            <a:t>Inspections &amp; Appraisals </a:t>
          </a:r>
        </a:p>
      </dgm:t>
    </dgm:pt>
    <dgm:pt modelId="{5828AA32-1E6E-4AF0-84DB-E0D27E52EE90}" type="parTrans" cxnId="{F706C508-E479-4721-AE44-074AD1241FAA}">
      <dgm:prSet/>
      <dgm:spPr/>
      <dgm:t>
        <a:bodyPr/>
        <a:lstStyle/>
        <a:p>
          <a:endParaRPr lang="en-US"/>
        </a:p>
      </dgm:t>
    </dgm:pt>
    <dgm:pt modelId="{846200E6-7621-4525-9204-1D4A5DEC09EA}" type="sibTrans" cxnId="{F706C508-E479-4721-AE44-074AD1241FAA}">
      <dgm:prSet/>
      <dgm:spPr/>
      <dgm:t>
        <a:bodyPr/>
        <a:lstStyle/>
        <a:p>
          <a:endParaRPr lang="en-US"/>
        </a:p>
      </dgm:t>
    </dgm:pt>
    <dgm:pt modelId="{E7E1A391-E8A8-4592-821F-6A011A130C2F}">
      <dgm:prSet phldrT="[Text]"/>
      <dgm:spPr/>
      <dgm:t>
        <a:bodyPr/>
        <a:lstStyle/>
        <a:p>
          <a:r>
            <a:rPr lang="en-US" b="1" dirty="0"/>
            <a:t>Initiate Building Maintenance </a:t>
          </a:r>
        </a:p>
      </dgm:t>
    </dgm:pt>
    <dgm:pt modelId="{4221ACA5-D451-47A7-AAC6-6767C9D8427F}" type="parTrans" cxnId="{E7955FEB-09A8-4BC4-A033-6516E24995F9}">
      <dgm:prSet/>
      <dgm:spPr/>
      <dgm:t>
        <a:bodyPr/>
        <a:lstStyle/>
        <a:p>
          <a:endParaRPr lang="en-US"/>
        </a:p>
      </dgm:t>
    </dgm:pt>
    <dgm:pt modelId="{3A2CCB8F-FB59-48C4-8041-E4B1CDD9ED2D}" type="sibTrans" cxnId="{E7955FEB-09A8-4BC4-A033-6516E24995F9}">
      <dgm:prSet/>
      <dgm:spPr/>
      <dgm:t>
        <a:bodyPr/>
        <a:lstStyle/>
        <a:p>
          <a:endParaRPr lang="en-US"/>
        </a:p>
      </dgm:t>
    </dgm:pt>
    <dgm:pt modelId="{812CD3FB-AB9C-45F8-8E2C-10E1E2F3FAF8}" type="pres">
      <dgm:prSet presAssocID="{BB8A2AC4-DE3B-431A-BB07-F0725CC6FF56}" presName="Name0" presStyleCnt="0">
        <dgm:presLayoutVars>
          <dgm:dir/>
          <dgm:resizeHandles val="exact"/>
        </dgm:presLayoutVars>
      </dgm:prSet>
      <dgm:spPr/>
      <dgm:t>
        <a:bodyPr/>
        <a:lstStyle/>
        <a:p>
          <a:endParaRPr lang="en-US"/>
        </a:p>
      </dgm:t>
    </dgm:pt>
    <dgm:pt modelId="{E8C0B500-CCEC-4085-97FC-385EBFD33891}" type="pres">
      <dgm:prSet presAssocID="{280EBDE8-DBE2-4347-AEF8-6BDD0D0F7956}" presName="node" presStyleLbl="node1" presStyleIdx="0" presStyleCnt="5">
        <dgm:presLayoutVars>
          <dgm:bulletEnabled val="1"/>
        </dgm:presLayoutVars>
      </dgm:prSet>
      <dgm:spPr/>
      <dgm:t>
        <a:bodyPr/>
        <a:lstStyle/>
        <a:p>
          <a:endParaRPr lang="en-US"/>
        </a:p>
      </dgm:t>
    </dgm:pt>
    <dgm:pt modelId="{4B15546B-5F99-451B-B729-650904E5BEC6}" type="pres">
      <dgm:prSet presAssocID="{AC85817A-CB19-40C1-924B-B7D0BBB52F83}" presName="sibTrans" presStyleLbl="sibTrans2D1" presStyleIdx="0" presStyleCnt="4"/>
      <dgm:spPr/>
      <dgm:t>
        <a:bodyPr/>
        <a:lstStyle/>
        <a:p>
          <a:endParaRPr lang="en-US"/>
        </a:p>
      </dgm:t>
    </dgm:pt>
    <dgm:pt modelId="{7FE5F8F0-8E93-4AE3-999D-3704F0936AB5}" type="pres">
      <dgm:prSet presAssocID="{AC85817A-CB19-40C1-924B-B7D0BBB52F83}" presName="connectorText" presStyleLbl="sibTrans2D1" presStyleIdx="0" presStyleCnt="4"/>
      <dgm:spPr/>
      <dgm:t>
        <a:bodyPr/>
        <a:lstStyle/>
        <a:p>
          <a:endParaRPr lang="en-US"/>
        </a:p>
      </dgm:t>
    </dgm:pt>
    <dgm:pt modelId="{10D823C4-DC65-4012-84A8-FA080067B5DA}" type="pres">
      <dgm:prSet presAssocID="{153F2EB2-9C0F-48B4-85A4-D9E7FBDD5DE9}" presName="node" presStyleLbl="node1" presStyleIdx="1" presStyleCnt="5">
        <dgm:presLayoutVars>
          <dgm:bulletEnabled val="1"/>
        </dgm:presLayoutVars>
      </dgm:prSet>
      <dgm:spPr/>
      <dgm:t>
        <a:bodyPr/>
        <a:lstStyle/>
        <a:p>
          <a:endParaRPr lang="en-US"/>
        </a:p>
      </dgm:t>
    </dgm:pt>
    <dgm:pt modelId="{A08018F5-9EC4-4EE4-8AD5-66311C1621EC}" type="pres">
      <dgm:prSet presAssocID="{3DDD43E9-73B4-4A8F-9095-B683390A97E9}" presName="sibTrans" presStyleLbl="sibTrans2D1" presStyleIdx="1" presStyleCnt="4"/>
      <dgm:spPr/>
      <dgm:t>
        <a:bodyPr/>
        <a:lstStyle/>
        <a:p>
          <a:endParaRPr lang="en-US"/>
        </a:p>
      </dgm:t>
    </dgm:pt>
    <dgm:pt modelId="{7F353B58-3B03-4E1B-B90F-E75E50807F0E}" type="pres">
      <dgm:prSet presAssocID="{3DDD43E9-73B4-4A8F-9095-B683390A97E9}" presName="connectorText" presStyleLbl="sibTrans2D1" presStyleIdx="1" presStyleCnt="4"/>
      <dgm:spPr/>
      <dgm:t>
        <a:bodyPr/>
        <a:lstStyle/>
        <a:p>
          <a:endParaRPr lang="en-US"/>
        </a:p>
      </dgm:t>
    </dgm:pt>
    <dgm:pt modelId="{E6DD941C-8BD5-44E8-B483-46D7B12706D4}" type="pres">
      <dgm:prSet presAssocID="{CB792B5A-6F9C-433B-AB72-3A1273AB2DD7}" presName="node" presStyleLbl="node1" presStyleIdx="2" presStyleCnt="5">
        <dgm:presLayoutVars>
          <dgm:bulletEnabled val="1"/>
        </dgm:presLayoutVars>
      </dgm:prSet>
      <dgm:spPr/>
      <dgm:t>
        <a:bodyPr/>
        <a:lstStyle/>
        <a:p>
          <a:endParaRPr lang="en-US"/>
        </a:p>
      </dgm:t>
    </dgm:pt>
    <dgm:pt modelId="{769F1557-E7BA-47F4-910F-BCD685E21FA9}" type="pres">
      <dgm:prSet presAssocID="{99046926-23EF-43FF-95B2-E618B23EDAE1}" presName="sibTrans" presStyleLbl="sibTrans2D1" presStyleIdx="2" presStyleCnt="4"/>
      <dgm:spPr/>
      <dgm:t>
        <a:bodyPr/>
        <a:lstStyle/>
        <a:p>
          <a:endParaRPr lang="en-US"/>
        </a:p>
      </dgm:t>
    </dgm:pt>
    <dgm:pt modelId="{0C650485-6107-47AA-B7D0-A9C12E2A5AA1}" type="pres">
      <dgm:prSet presAssocID="{99046926-23EF-43FF-95B2-E618B23EDAE1}" presName="connectorText" presStyleLbl="sibTrans2D1" presStyleIdx="2" presStyleCnt="4"/>
      <dgm:spPr/>
      <dgm:t>
        <a:bodyPr/>
        <a:lstStyle/>
        <a:p>
          <a:endParaRPr lang="en-US"/>
        </a:p>
      </dgm:t>
    </dgm:pt>
    <dgm:pt modelId="{843934E0-10A3-4AE1-8C38-3F74A6B3E331}" type="pres">
      <dgm:prSet presAssocID="{EDBEE35B-749D-4459-A9B8-1D59156BFE85}" presName="node" presStyleLbl="node1" presStyleIdx="3" presStyleCnt="5">
        <dgm:presLayoutVars>
          <dgm:bulletEnabled val="1"/>
        </dgm:presLayoutVars>
      </dgm:prSet>
      <dgm:spPr/>
      <dgm:t>
        <a:bodyPr/>
        <a:lstStyle/>
        <a:p>
          <a:endParaRPr lang="en-US"/>
        </a:p>
      </dgm:t>
    </dgm:pt>
    <dgm:pt modelId="{3548A249-49CB-4B31-8F8F-ECA36272E31B}" type="pres">
      <dgm:prSet presAssocID="{D00671C5-DBC7-4881-8737-D848F91AB9A8}" presName="sibTrans" presStyleLbl="sibTrans2D1" presStyleIdx="3" presStyleCnt="4"/>
      <dgm:spPr/>
      <dgm:t>
        <a:bodyPr/>
        <a:lstStyle/>
        <a:p>
          <a:endParaRPr lang="en-US"/>
        </a:p>
      </dgm:t>
    </dgm:pt>
    <dgm:pt modelId="{F8DD32F6-C26B-4462-989F-38EE3246106B}" type="pres">
      <dgm:prSet presAssocID="{D00671C5-DBC7-4881-8737-D848F91AB9A8}" presName="connectorText" presStyleLbl="sibTrans2D1" presStyleIdx="3" presStyleCnt="4"/>
      <dgm:spPr/>
      <dgm:t>
        <a:bodyPr/>
        <a:lstStyle/>
        <a:p>
          <a:endParaRPr lang="en-US"/>
        </a:p>
      </dgm:t>
    </dgm:pt>
    <dgm:pt modelId="{1B4B50E0-F4EA-4A18-87D0-447451350328}" type="pres">
      <dgm:prSet presAssocID="{B743864C-81D8-4BCE-9B84-A9532BB13F17}" presName="node" presStyleLbl="node1" presStyleIdx="4" presStyleCnt="5">
        <dgm:presLayoutVars>
          <dgm:bulletEnabled val="1"/>
        </dgm:presLayoutVars>
      </dgm:prSet>
      <dgm:spPr/>
      <dgm:t>
        <a:bodyPr/>
        <a:lstStyle/>
        <a:p>
          <a:endParaRPr lang="en-US"/>
        </a:p>
      </dgm:t>
    </dgm:pt>
  </dgm:ptLst>
  <dgm:cxnLst>
    <dgm:cxn modelId="{F6CFC472-D744-47D9-A437-688F8D7C5105}" type="presOf" srcId="{D00671C5-DBC7-4881-8737-D848F91AB9A8}" destId="{F8DD32F6-C26B-4462-989F-38EE3246106B}" srcOrd="1" destOrd="0" presId="urn:microsoft.com/office/officeart/2005/8/layout/process1"/>
    <dgm:cxn modelId="{5B357529-6222-43C5-9188-E7127816DA40}" srcId="{280EBDE8-DBE2-4347-AEF8-6BDD0D0F7956}" destId="{413AFBDD-E8DC-4BB6-B8AA-DF0C0A24FB15}" srcOrd="0" destOrd="0" parTransId="{AB3E4158-909B-488A-97D3-FD58314E39B4}" sibTransId="{E343BBE3-FB40-4BB2-996A-65F7F457820D}"/>
    <dgm:cxn modelId="{DCDAB687-39D3-4C40-BDE5-0C65952F0601}" type="presOf" srcId="{153F2EB2-9C0F-48B4-85A4-D9E7FBDD5DE9}" destId="{10D823C4-DC65-4012-84A8-FA080067B5DA}" srcOrd="0" destOrd="0" presId="urn:microsoft.com/office/officeart/2005/8/layout/process1"/>
    <dgm:cxn modelId="{8B371A66-E8F2-4E32-B948-A98C2D5A6EEC}" srcId="{280EBDE8-DBE2-4347-AEF8-6BDD0D0F7956}" destId="{81ABF962-FAB7-438F-9807-BB150587BDAB}" srcOrd="2" destOrd="0" parTransId="{42CCE017-E623-4B56-8CBE-5CDDC6E8E3EA}" sibTransId="{A60303DD-C732-4AEA-9BD7-EDCD8B7986EE}"/>
    <dgm:cxn modelId="{A3EE069D-8582-41DA-AFA9-1EC70E587F50}" srcId="{BB8A2AC4-DE3B-431A-BB07-F0725CC6FF56}" destId="{153F2EB2-9C0F-48B4-85A4-D9E7FBDD5DE9}" srcOrd="1" destOrd="0" parTransId="{458CEA02-96C6-4BBA-B1EE-C4F89B763354}" sibTransId="{3DDD43E9-73B4-4A8F-9095-B683390A97E9}"/>
    <dgm:cxn modelId="{634F8401-3C1B-4D3D-A1D8-5DFC0A7AF066}" srcId="{BB8A2AC4-DE3B-431A-BB07-F0725CC6FF56}" destId="{B743864C-81D8-4BCE-9B84-A9532BB13F17}" srcOrd="4" destOrd="0" parTransId="{812CCA2F-4A0F-4473-B31E-8BC6C8CF3F64}" sibTransId="{70DEE4F3-C414-40A8-9858-A5FF239DA200}"/>
    <dgm:cxn modelId="{CF3815D9-D291-4B11-AA8A-E511D34C44AD}" type="presOf" srcId="{BB8A2AC4-DE3B-431A-BB07-F0725CC6FF56}" destId="{812CD3FB-AB9C-45F8-8E2C-10E1E2F3FAF8}" srcOrd="0" destOrd="0" presId="urn:microsoft.com/office/officeart/2005/8/layout/process1"/>
    <dgm:cxn modelId="{7FDDD937-F31F-435D-A4ED-2592EB88B47C}" type="presOf" srcId="{1906870A-E508-408E-BD4C-961759B905D5}" destId="{E6DD941C-8BD5-44E8-B483-46D7B12706D4}" srcOrd="0" destOrd="2" presId="urn:microsoft.com/office/officeart/2005/8/layout/process1"/>
    <dgm:cxn modelId="{D9C73C5C-658E-47D0-A889-E170B84A835F}" srcId="{BB8A2AC4-DE3B-431A-BB07-F0725CC6FF56}" destId="{280EBDE8-DBE2-4347-AEF8-6BDD0D0F7956}" srcOrd="0" destOrd="0" parTransId="{5C0D0E41-AA6B-4A88-B4D8-E2162B8AD79A}" sibTransId="{AC85817A-CB19-40C1-924B-B7D0BBB52F83}"/>
    <dgm:cxn modelId="{72F2BE87-98B3-4E1C-A989-9205EB8330D3}" type="presOf" srcId="{81ABF962-FAB7-438F-9807-BB150587BDAB}" destId="{E8C0B500-CCEC-4085-97FC-385EBFD33891}" srcOrd="0" destOrd="3" presId="urn:microsoft.com/office/officeart/2005/8/layout/process1"/>
    <dgm:cxn modelId="{53E6C333-18CD-4903-B42F-DEE01E65B86F}" type="presOf" srcId="{99046926-23EF-43FF-95B2-E618B23EDAE1}" destId="{0C650485-6107-47AA-B7D0-A9C12E2A5AA1}" srcOrd="1" destOrd="0" presId="urn:microsoft.com/office/officeart/2005/8/layout/process1"/>
    <dgm:cxn modelId="{C903AF02-5D90-4932-BCF1-24A0A59A3C6B}" srcId="{153F2EB2-9C0F-48B4-85A4-D9E7FBDD5DE9}" destId="{B178799F-A226-4C52-839C-95C238C77884}" srcOrd="1" destOrd="0" parTransId="{15D7BEF6-E31A-4DFB-B7C6-0B1176368AA3}" sibTransId="{2C4CB040-274E-4ACF-AA33-7ADE82D9AADF}"/>
    <dgm:cxn modelId="{608DC2F7-C96C-4B52-B1C5-A5AF908EEEAD}" srcId="{EDBEE35B-749D-4459-A9B8-1D59156BFE85}" destId="{16B49A7E-BE18-4079-8881-B6FA60F70C0D}" srcOrd="1" destOrd="0" parTransId="{91CEE412-4090-451F-9174-FD0951A70C4D}" sibTransId="{7E2635E1-2D13-4A85-AB91-3BCC865A8FDF}"/>
    <dgm:cxn modelId="{AED24571-F197-468C-A563-E3C4E0C91AEC}" type="presOf" srcId="{CB792B5A-6F9C-433B-AB72-3A1273AB2DD7}" destId="{E6DD941C-8BD5-44E8-B483-46D7B12706D4}" srcOrd="0" destOrd="0" presId="urn:microsoft.com/office/officeart/2005/8/layout/process1"/>
    <dgm:cxn modelId="{BDE08165-E2D5-4B3F-BC87-7C3B7CAA6272}" type="presOf" srcId="{0C821E11-2151-4D16-9A9D-30042C385CE5}" destId="{10D823C4-DC65-4012-84A8-FA080067B5DA}" srcOrd="0" destOrd="1" presId="urn:microsoft.com/office/officeart/2005/8/layout/process1"/>
    <dgm:cxn modelId="{C6186B83-B6B9-4F69-B6B2-470603FECD22}" srcId="{CB792B5A-6F9C-433B-AB72-3A1273AB2DD7}" destId="{1906870A-E508-408E-BD4C-961759B905D5}" srcOrd="1" destOrd="0" parTransId="{549800B8-7515-4A60-98F4-FA0143948A2E}" sibTransId="{85F56DE0-CB73-4971-B4DD-7A65F4F5B080}"/>
    <dgm:cxn modelId="{F706C508-E479-4721-AE44-074AD1241FAA}" srcId="{280EBDE8-DBE2-4347-AEF8-6BDD0D0F7956}" destId="{6B2175B3-4D3B-4494-A718-C52F093F1A74}" srcOrd="1" destOrd="0" parTransId="{5828AA32-1E6E-4AF0-84DB-E0D27E52EE90}" sibTransId="{846200E6-7621-4525-9204-1D4A5DEC09EA}"/>
    <dgm:cxn modelId="{C8FC1A77-EE8A-4341-8A1A-F9E8D39BC03E}" type="presOf" srcId="{280EBDE8-DBE2-4347-AEF8-6BDD0D0F7956}" destId="{E8C0B500-CCEC-4085-97FC-385EBFD33891}" srcOrd="0" destOrd="0" presId="urn:microsoft.com/office/officeart/2005/8/layout/process1"/>
    <dgm:cxn modelId="{5AE4490C-C382-404F-B30E-6BC3AFCCA06C}" type="presOf" srcId="{AC85817A-CB19-40C1-924B-B7D0BBB52F83}" destId="{4B15546B-5F99-451B-B729-650904E5BEC6}" srcOrd="0" destOrd="0" presId="urn:microsoft.com/office/officeart/2005/8/layout/process1"/>
    <dgm:cxn modelId="{16871F07-7688-4995-AC84-811A573D2146}" srcId="{BB8A2AC4-DE3B-431A-BB07-F0725CC6FF56}" destId="{CB792B5A-6F9C-433B-AB72-3A1273AB2DD7}" srcOrd="2" destOrd="0" parTransId="{79238F5B-3A80-4217-88DC-4503AAB44721}" sibTransId="{99046926-23EF-43FF-95B2-E618B23EDAE1}"/>
    <dgm:cxn modelId="{26AF5CF1-5722-4801-853E-21E33459F7C1}" type="presOf" srcId="{16B49A7E-BE18-4079-8881-B6FA60F70C0D}" destId="{843934E0-10A3-4AE1-8C38-3F74A6B3E331}" srcOrd="0" destOrd="2" presId="urn:microsoft.com/office/officeart/2005/8/layout/process1"/>
    <dgm:cxn modelId="{7E27AE2B-C530-4563-8E3F-1996B9C9083F}" type="presOf" srcId="{D00671C5-DBC7-4881-8737-D848F91AB9A8}" destId="{3548A249-49CB-4B31-8F8F-ECA36272E31B}" srcOrd="0" destOrd="0" presId="urn:microsoft.com/office/officeart/2005/8/layout/process1"/>
    <dgm:cxn modelId="{2BF63F87-259C-4F87-80F1-FD588D0AF747}" srcId="{B743864C-81D8-4BCE-9B84-A9532BB13F17}" destId="{63ADD2DC-9025-4A88-B2F4-65A195CF3659}" srcOrd="0" destOrd="0" parTransId="{D959BFD7-C4A1-411F-9012-8A5BD5C2B0A8}" sibTransId="{831E5E2F-340E-4644-983A-512AB6F7E039}"/>
    <dgm:cxn modelId="{CACD435E-932B-4C01-B997-44AD496D50A5}" srcId="{BB8A2AC4-DE3B-431A-BB07-F0725CC6FF56}" destId="{EDBEE35B-749D-4459-A9B8-1D59156BFE85}" srcOrd="3" destOrd="0" parTransId="{D66AAD12-C579-4B2A-BA29-7C667138231A}" sibTransId="{D00671C5-DBC7-4881-8737-D848F91AB9A8}"/>
    <dgm:cxn modelId="{4753C8D3-58CA-4DE4-BA1D-4C66FD362E12}" type="presOf" srcId="{3DDD43E9-73B4-4A8F-9095-B683390A97E9}" destId="{A08018F5-9EC4-4EE4-8AD5-66311C1621EC}" srcOrd="0" destOrd="0" presId="urn:microsoft.com/office/officeart/2005/8/layout/process1"/>
    <dgm:cxn modelId="{134E6957-56BA-47AF-B1C3-91A67A649F3F}" srcId="{153F2EB2-9C0F-48B4-85A4-D9E7FBDD5DE9}" destId="{0C821E11-2151-4D16-9A9D-30042C385CE5}" srcOrd="0" destOrd="0" parTransId="{53DC8AA6-22BF-468E-933F-33410CB37F02}" sibTransId="{1E0F700A-C59B-45C2-8044-682D2EE31E3C}"/>
    <dgm:cxn modelId="{59E1D213-7B4C-4B94-9C41-176DA8C60803}" type="presOf" srcId="{99046926-23EF-43FF-95B2-E618B23EDAE1}" destId="{769F1557-E7BA-47F4-910F-BCD685E21FA9}" srcOrd="0" destOrd="0" presId="urn:microsoft.com/office/officeart/2005/8/layout/process1"/>
    <dgm:cxn modelId="{441C0DD9-797B-4292-BAB9-F7832CC2B0CA}" type="presOf" srcId="{413AFBDD-E8DC-4BB6-B8AA-DF0C0A24FB15}" destId="{E8C0B500-CCEC-4085-97FC-385EBFD33891}" srcOrd="0" destOrd="1" presId="urn:microsoft.com/office/officeart/2005/8/layout/process1"/>
    <dgm:cxn modelId="{183A1088-76D9-4C39-A837-663111F528A1}" type="presOf" srcId="{6B2175B3-4D3B-4494-A718-C52F093F1A74}" destId="{E8C0B500-CCEC-4085-97FC-385EBFD33891}" srcOrd="0" destOrd="2" presId="urn:microsoft.com/office/officeart/2005/8/layout/process1"/>
    <dgm:cxn modelId="{9EDB3F57-888F-4AEC-8D8E-E57D41D792C5}" type="presOf" srcId="{3DDD43E9-73B4-4A8F-9095-B683390A97E9}" destId="{7F353B58-3B03-4E1B-B90F-E75E50807F0E}" srcOrd="1" destOrd="0" presId="urn:microsoft.com/office/officeart/2005/8/layout/process1"/>
    <dgm:cxn modelId="{B6D9B205-B175-4B47-942E-A4149640474A}" type="presOf" srcId="{EDBEE35B-749D-4459-A9B8-1D59156BFE85}" destId="{843934E0-10A3-4AE1-8C38-3F74A6B3E331}" srcOrd="0" destOrd="0" presId="urn:microsoft.com/office/officeart/2005/8/layout/process1"/>
    <dgm:cxn modelId="{23F8FA11-3FBE-4885-8670-E432FF1DB0EF}" type="presOf" srcId="{C6361C72-457D-43AF-BD4B-9F90277EBB87}" destId="{E6DD941C-8BD5-44E8-B483-46D7B12706D4}" srcOrd="0" destOrd="1" presId="urn:microsoft.com/office/officeart/2005/8/layout/process1"/>
    <dgm:cxn modelId="{333F0256-C7B9-4ABC-B24F-D5B0796B01BF}" type="presOf" srcId="{AC85817A-CB19-40C1-924B-B7D0BBB52F83}" destId="{7FE5F8F0-8E93-4AE3-999D-3704F0936AB5}" srcOrd="1" destOrd="0" presId="urn:microsoft.com/office/officeart/2005/8/layout/process1"/>
    <dgm:cxn modelId="{4276A235-135F-46CC-84AF-9E89D6B1F4D7}" srcId="{EDBEE35B-749D-4459-A9B8-1D59156BFE85}" destId="{4054908D-1582-4F9C-8458-0B90F03B4C6C}" srcOrd="0" destOrd="0" parTransId="{E89ECF1C-938C-46D5-AE03-77948F30CD35}" sibTransId="{DC8535A0-1502-454A-A54E-22585D21AC98}"/>
    <dgm:cxn modelId="{86D96048-D777-4E7D-A8A4-D444CAF622EE}" type="presOf" srcId="{B178799F-A226-4C52-839C-95C238C77884}" destId="{10D823C4-DC65-4012-84A8-FA080067B5DA}" srcOrd="0" destOrd="2" presId="urn:microsoft.com/office/officeart/2005/8/layout/process1"/>
    <dgm:cxn modelId="{BB19D80E-03B6-45B6-9B32-537A8AF14E01}" srcId="{CB792B5A-6F9C-433B-AB72-3A1273AB2DD7}" destId="{C6361C72-457D-43AF-BD4B-9F90277EBB87}" srcOrd="0" destOrd="0" parTransId="{DDBA984B-B9CA-40E8-8C40-6DBF882E241E}" sibTransId="{7016F31B-34E6-460B-9431-5FFA5A8867BD}"/>
    <dgm:cxn modelId="{E7955FEB-09A8-4BC4-A033-6516E24995F9}" srcId="{153F2EB2-9C0F-48B4-85A4-D9E7FBDD5DE9}" destId="{E7E1A391-E8A8-4592-821F-6A011A130C2F}" srcOrd="2" destOrd="0" parTransId="{4221ACA5-D451-47A7-AAC6-6767C9D8427F}" sibTransId="{3A2CCB8F-FB59-48C4-8041-E4B1CDD9ED2D}"/>
    <dgm:cxn modelId="{95544AC5-823D-41F4-9A28-24A062DFDB83}" type="presOf" srcId="{E7E1A391-E8A8-4592-821F-6A011A130C2F}" destId="{10D823C4-DC65-4012-84A8-FA080067B5DA}" srcOrd="0" destOrd="3" presId="urn:microsoft.com/office/officeart/2005/8/layout/process1"/>
    <dgm:cxn modelId="{DB60CE0A-55BB-45F9-9912-A7FD5C087E2A}" type="presOf" srcId="{B743864C-81D8-4BCE-9B84-A9532BB13F17}" destId="{1B4B50E0-F4EA-4A18-87D0-447451350328}" srcOrd="0" destOrd="0" presId="urn:microsoft.com/office/officeart/2005/8/layout/process1"/>
    <dgm:cxn modelId="{464D9056-0B31-48F0-B868-24359A38B7FD}" type="presOf" srcId="{63ADD2DC-9025-4A88-B2F4-65A195CF3659}" destId="{1B4B50E0-F4EA-4A18-87D0-447451350328}" srcOrd="0" destOrd="1" presId="urn:microsoft.com/office/officeart/2005/8/layout/process1"/>
    <dgm:cxn modelId="{5B4594D6-AF3B-4250-8239-7A299735C317}" type="presOf" srcId="{4054908D-1582-4F9C-8458-0B90F03B4C6C}" destId="{843934E0-10A3-4AE1-8C38-3F74A6B3E331}" srcOrd="0" destOrd="1" presId="urn:microsoft.com/office/officeart/2005/8/layout/process1"/>
    <dgm:cxn modelId="{035FB1E1-FA29-4200-8403-A34FD3A9D24E}" type="presParOf" srcId="{812CD3FB-AB9C-45F8-8E2C-10E1E2F3FAF8}" destId="{E8C0B500-CCEC-4085-97FC-385EBFD33891}" srcOrd="0" destOrd="0" presId="urn:microsoft.com/office/officeart/2005/8/layout/process1"/>
    <dgm:cxn modelId="{3707E6BA-A98E-4528-86D2-C36EE4CDEFDE}" type="presParOf" srcId="{812CD3FB-AB9C-45F8-8E2C-10E1E2F3FAF8}" destId="{4B15546B-5F99-451B-B729-650904E5BEC6}" srcOrd="1" destOrd="0" presId="urn:microsoft.com/office/officeart/2005/8/layout/process1"/>
    <dgm:cxn modelId="{349F4AE6-F773-404C-926D-4164F39E70A3}" type="presParOf" srcId="{4B15546B-5F99-451B-B729-650904E5BEC6}" destId="{7FE5F8F0-8E93-4AE3-999D-3704F0936AB5}" srcOrd="0" destOrd="0" presId="urn:microsoft.com/office/officeart/2005/8/layout/process1"/>
    <dgm:cxn modelId="{9EC49A70-A49E-4CEC-9C89-D8F12DCAC273}" type="presParOf" srcId="{812CD3FB-AB9C-45F8-8E2C-10E1E2F3FAF8}" destId="{10D823C4-DC65-4012-84A8-FA080067B5DA}" srcOrd="2" destOrd="0" presId="urn:microsoft.com/office/officeart/2005/8/layout/process1"/>
    <dgm:cxn modelId="{52A52B10-E450-4AC0-B158-19DBFF50A2B4}" type="presParOf" srcId="{812CD3FB-AB9C-45F8-8E2C-10E1E2F3FAF8}" destId="{A08018F5-9EC4-4EE4-8AD5-66311C1621EC}" srcOrd="3" destOrd="0" presId="urn:microsoft.com/office/officeart/2005/8/layout/process1"/>
    <dgm:cxn modelId="{8A94AFA3-3B55-4FCE-BF3D-4293B7CE0227}" type="presParOf" srcId="{A08018F5-9EC4-4EE4-8AD5-66311C1621EC}" destId="{7F353B58-3B03-4E1B-B90F-E75E50807F0E}" srcOrd="0" destOrd="0" presId="urn:microsoft.com/office/officeart/2005/8/layout/process1"/>
    <dgm:cxn modelId="{E31011A3-8995-4F1B-A032-96ABD053A8BE}" type="presParOf" srcId="{812CD3FB-AB9C-45F8-8E2C-10E1E2F3FAF8}" destId="{E6DD941C-8BD5-44E8-B483-46D7B12706D4}" srcOrd="4" destOrd="0" presId="urn:microsoft.com/office/officeart/2005/8/layout/process1"/>
    <dgm:cxn modelId="{1E3DC953-BFFA-4870-9EE1-F904D56E7A08}" type="presParOf" srcId="{812CD3FB-AB9C-45F8-8E2C-10E1E2F3FAF8}" destId="{769F1557-E7BA-47F4-910F-BCD685E21FA9}" srcOrd="5" destOrd="0" presId="urn:microsoft.com/office/officeart/2005/8/layout/process1"/>
    <dgm:cxn modelId="{5DAC9758-208F-4564-8890-98F449840ED1}" type="presParOf" srcId="{769F1557-E7BA-47F4-910F-BCD685E21FA9}" destId="{0C650485-6107-47AA-B7D0-A9C12E2A5AA1}" srcOrd="0" destOrd="0" presId="urn:microsoft.com/office/officeart/2005/8/layout/process1"/>
    <dgm:cxn modelId="{5CD06AD2-B9E9-4B42-B156-EEA3E3459582}" type="presParOf" srcId="{812CD3FB-AB9C-45F8-8E2C-10E1E2F3FAF8}" destId="{843934E0-10A3-4AE1-8C38-3F74A6B3E331}" srcOrd="6" destOrd="0" presId="urn:microsoft.com/office/officeart/2005/8/layout/process1"/>
    <dgm:cxn modelId="{82FD8ED5-142D-47B4-9DD6-D1356DEF264E}" type="presParOf" srcId="{812CD3FB-AB9C-45F8-8E2C-10E1E2F3FAF8}" destId="{3548A249-49CB-4B31-8F8F-ECA36272E31B}" srcOrd="7" destOrd="0" presId="urn:microsoft.com/office/officeart/2005/8/layout/process1"/>
    <dgm:cxn modelId="{A303D6F2-B3E5-4BCD-9044-C6D281228E8D}" type="presParOf" srcId="{3548A249-49CB-4B31-8F8F-ECA36272E31B}" destId="{F8DD32F6-C26B-4462-989F-38EE3246106B}" srcOrd="0" destOrd="0" presId="urn:microsoft.com/office/officeart/2005/8/layout/process1"/>
    <dgm:cxn modelId="{92471161-2AAF-4E57-AB7D-6BE1D2EB6578}" type="presParOf" srcId="{812CD3FB-AB9C-45F8-8E2C-10E1E2F3FAF8}" destId="{1B4B50E0-F4EA-4A18-87D0-447451350328}"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C0B500-CCEC-4085-97FC-385EBFD33891}">
      <dsp:nvSpPr>
        <dsp:cNvPr id="0" name=""/>
        <dsp:cNvSpPr/>
      </dsp:nvSpPr>
      <dsp:spPr>
        <a:xfrm>
          <a:off x="5417" y="1195950"/>
          <a:ext cx="1679424" cy="207779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b="1" kern="1200" dirty="0"/>
            <a:t>March 2019 to May 2019</a:t>
          </a:r>
        </a:p>
        <a:p>
          <a:pPr marL="114300" lvl="1" indent="-114300" algn="l" defTabSz="622300">
            <a:lnSpc>
              <a:spcPct val="90000"/>
            </a:lnSpc>
            <a:spcBef>
              <a:spcPct val="0"/>
            </a:spcBef>
            <a:spcAft>
              <a:spcPct val="15000"/>
            </a:spcAft>
            <a:buChar char="••"/>
          </a:pPr>
          <a:r>
            <a:rPr lang="en-US" sz="1400" b="1" kern="1200" dirty="0"/>
            <a:t>Community &amp; Court Approval</a:t>
          </a:r>
        </a:p>
        <a:p>
          <a:pPr marL="114300" lvl="1" indent="-114300" algn="l" defTabSz="622300">
            <a:lnSpc>
              <a:spcPct val="90000"/>
            </a:lnSpc>
            <a:spcBef>
              <a:spcPct val="0"/>
            </a:spcBef>
            <a:spcAft>
              <a:spcPct val="15000"/>
            </a:spcAft>
            <a:buChar char="••"/>
          </a:pPr>
          <a:r>
            <a:rPr lang="en-US" sz="1400" b="1" kern="1200" dirty="0"/>
            <a:t>Inspections &amp; Appraisals </a:t>
          </a:r>
        </a:p>
        <a:p>
          <a:pPr marL="114300" lvl="1" indent="-114300" algn="l" defTabSz="622300">
            <a:lnSpc>
              <a:spcPct val="90000"/>
            </a:lnSpc>
            <a:spcBef>
              <a:spcPct val="0"/>
            </a:spcBef>
            <a:spcAft>
              <a:spcPct val="15000"/>
            </a:spcAft>
            <a:buChar char="••"/>
          </a:pPr>
          <a:r>
            <a:rPr lang="en-US" sz="1400" b="1" kern="1200" dirty="0"/>
            <a:t>Building Purchase</a:t>
          </a:r>
        </a:p>
      </dsp:txBody>
      <dsp:txXfrm>
        <a:off x="54606" y="1245139"/>
        <a:ext cx="1581046" cy="1979417"/>
      </dsp:txXfrm>
    </dsp:sp>
    <dsp:sp modelId="{4B15546B-5F99-451B-B729-650904E5BEC6}">
      <dsp:nvSpPr>
        <dsp:cNvPr id="0" name=""/>
        <dsp:cNvSpPr/>
      </dsp:nvSpPr>
      <dsp:spPr>
        <a:xfrm>
          <a:off x="1852784" y="2026599"/>
          <a:ext cx="356038" cy="41649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a:off x="1852784" y="2109898"/>
        <a:ext cx="249227" cy="249899"/>
      </dsp:txXfrm>
    </dsp:sp>
    <dsp:sp modelId="{10D823C4-DC65-4012-84A8-FA080067B5DA}">
      <dsp:nvSpPr>
        <dsp:cNvPr id="0" name=""/>
        <dsp:cNvSpPr/>
      </dsp:nvSpPr>
      <dsp:spPr>
        <a:xfrm>
          <a:off x="2356611" y="1195950"/>
          <a:ext cx="1679424" cy="207779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b="1" kern="1200" dirty="0"/>
            <a:t>Jun 2019 to Sep 2019</a:t>
          </a:r>
        </a:p>
        <a:p>
          <a:pPr marL="114300" lvl="1" indent="-114300" algn="l" defTabSz="622300">
            <a:lnSpc>
              <a:spcPct val="90000"/>
            </a:lnSpc>
            <a:spcBef>
              <a:spcPct val="0"/>
            </a:spcBef>
            <a:spcAft>
              <a:spcPct val="15000"/>
            </a:spcAft>
            <a:buChar char="••"/>
          </a:pPr>
          <a:r>
            <a:rPr lang="en-US" sz="1400" b="1" kern="1200" dirty="0"/>
            <a:t>One-On-One with each tenant</a:t>
          </a:r>
        </a:p>
        <a:p>
          <a:pPr marL="114300" lvl="1" indent="-114300" algn="l" defTabSz="622300">
            <a:lnSpc>
              <a:spcPct val="90000"/>
            </a:lnSpc>
            <a:spcBef>
              <a:spcPct val="0"/>
            </a:spcBef>
            <a:spcAft>
              <a:spcPct val="15000"/>
            </a:spcAft>
            <a:buChar char="••"/>
          </a:pPr>
          <a:r>
            <a:rPr lang="en-US" sz="1400" b="1" kern="1200" dirty="0"/>
            <a:t>Building Assessment</a:t>
          </a:r>
        </a:p>
        <a:p>
          <a:pPr marL="114300" lvl="1" indent="-114300" algn="l" defTabSz="622300">
            <a:lnSpc>
              <a:spcPct val="90000"/>
            </a:lnSpc>
            <a:spcBef>
              <a:spcPct val="0"/>
            </a:spcBef>
            <a:spcAft>
              <a:spcPct val="15000"/>
            </a:spcAft>
            <a:buChar char="••"/>
          </a:pPr>
          <a:r>
            <a:rPr lang="en-US" sz="1400" b="1" kern="1200" dirty="0"/>
            <a:t>Initiate Building Maintenance </a:t>
          </a:r>
        </a:p>
      </dsp:txBody>
      <dsp:txXfrm>
        <a:off x="2405800" y="1245139"/>
        <a:ext cx="1581046" cy="1979417"/>
      </dsp:txXfrm>
    </dsp:sp>
    <dsp:sp modelId="{A08018F5-9EC4-4EE4-8AD5-66311C1621EC}">
      <dsp:nvSpPr>
        <dsp:cNvPr id="0" name=""/>
        <dsp:cNvSpPr/>
      </dsp:nvSpPr>
      <dsp:spPr>
        <a:xfrm>
          <a:off x="4203978" y="2026599"/>
          <a:ext cx="356038" cy="41649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a:off x="4203978" y="2109898"/>
        <a:ext cx="249227" cy="249899"/>
      </dsp:txXfrm>
    </dsp:sp>
    <dsp:sp modelId="{E6DD941C-8BD5-44E8-B483-46D7B12706D4}">
      <dsp:nvSpPr>
        <dsp:cNvPr id="0" name=""/>
        <dsp:cNvSpPr/>
      </dsp:nvSpPr>
      <dsp:spPr>
        <a:xfrm>
          <a:off x="4707806" y="1195950"/>
          <a:ext cx="1679424" cy="207779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b="1" kern="1200" dirty="0"/>
            <a:t>Oct 2019 to </a:t>
          </a:r>
          <a:r>
            <a:rPr lang="en-US" sz="1800" b="1" kern="1200" dirty="0" smtClean="0"/>
            <a:t>Dec 2019</a:t>
          </a:r>
          <a:endParaRPr lang="en-US" sz="1800" b="1" kern="1200" dirty="0"/>
        </a:p>
        <a:p>
          <a:pPr marL="114300" lvl="1" indent="-114300" algn="l" defTabSz="622300">
            <a:lnSpc>
              <a:spcPct val="90000"/>
            </a:lnSpc>
            <a:spcBef>
              <a:spcPct val="0"/>
            </a:spcBef>
            <a:spcAft>
              <a:spcPct val="15000"/>
            </a:spcAft>
            <a:buChar char="••"/>
          </a:pPr>
          <a:r>
            <a:rPr lang="en-US" sz="1400" b="1" kern="1200" dirty="0"/>
            <a:t>Preliminary Design</a:t>
          </a:r>
        </a:p>
        <a:p>
          <a:pPr marL="114300" lvl="1" indent="-114300" algn="l" defTabSz="622300">
            <a:lnSpc>
              <a:spcPct val="90000"/>
            </a:lnSpc>
            <a:spcBef>
              <a:spcPct val="0"/>
            </a:spcBef>
            <a:spcAft>
              <a:spcPct val="15000"/>
            </a:spcAft>
            <a:buChar char="••"/>
          </a:pPr>
          <a:r>
            <a:rPr lang="en-US" sz="1400" b="1" kern="1200" dirty="0"/>
            <a:t>Community Workshops</a:t>
          </a:r>
        </a:p>
      </dsp:txBody>
      <dsp:txXfrm>
        <a:off x="4756995" y="1245139"/>
        <a:ext cx="1581046" cy="1979417"/>
      </dsp:txXfrm>
    </dsp:sp>
    <dsp:sp modelId="{769F1557-E7BA-47F4-910F-BCD685E21FA9}">
      <dsp:nvSpPr>
        <dsp:cNvPr id="0" name=""/>
        <dsp:cNvSpPr/>
      </dsp:nvSpPr>
      <dsp:spPr>
        <a:xfrm>
          <a:off x="6555173" y="2026599"/>
          <a:ext cx="356038" cy="41649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a:off x="6555173" y="2109898"/>
        <a:ext cx="249227" cy="249899"/>
      </dsp:txXfrm>
    </dsp:sp>
    <dsp:sp modelId="{843934E0-10A3-4AE1-8C38-3F74A6B3E331}">
      <dsp:nvSpPr>
        <dsp:cNvPr id="0" name=""/>
        <dsp:cNvSpPr/>
      </dsp:nvSpPr>
      <dsp:spPr>
        <a:xfrm>
          <a:off x="7059000" y="1195950"/>
          <a:ext cx="1679424" cy="207779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b="1" kern="1200" dirty="0" smtClean="0"/>
            <a:t>Jan </a:t>
          </a:r>
          <a:r>
            <a:rPr lang="en-US" sz="1800" b="1" kern="1200" dirty="0"/>
            <a:t>2020 to </a:t>
          </a:r>
          <a:r>
            <a:rPr lang="en-US" sz="1800" b="1" kern="1200" dirty="0" smtClean="0"/>
            <a:t>March </a:t>
          </a:r>
          <a:r>
            <a:rPr lang="en-US" sz="1800" b="1" kern="1200" dirty="0"/>
            <a:t>2020</a:t>
          </a:r>
        </a:p>
        <a:p>
          <a:pPr marL="114300" lvl="1" indent="-114300" algn="l" defTabSz="622300">
            <a:lnSpc>
              <a:spcPct val="90000"/>
            </a:lnSpc>
            <a:spcBef>
              <a:spcPct val="0"/>
            </a:spcBef>
            <a:spcAft>
              <a:spcPct val="15000"/>
            </a:spcAft>
            <a:buChar char="••"/>
          </a:pPr>
          <a:r>
            <a:rPr lang="en-US" sz="1400" b="1" kern="1200" dirty="0"/>
            <a:t>Design Development</a:t>
          </a:r>
        </a:p>
        <a:p>
          <a:pPr marL="114300" lvl="1" indent="-114300" algn="l" defTabSz="622300">
            <a:lnSpc>
              <a:spcPct val="90000"/>
            </a:lnSpc>
            <a:spcBef>
              <a:spcPct val="0"/>
            </a:spcBef>
            <a:spcAft>
              <a:spcPct val="15000"/>
            </a:spcAft>
            <a:buChar char="••"/>
          </a:pPr>
          <a:r>
            <a:rPr lang="en-US" sz="1400" b="1" kern="1200" dirty="0"/>
            <a:t>Construction Documents</a:t>
          </a:r>
        </a:p>
      </dsp:txBody>
      <dsp:txXfrm>
        <a:off x="7108189" y="1245139"/>
        <a:ext cx="1581046" cy="1979417"/>
      </dsp:txXfrm>
    </dsp:sp>
    <dsp:sp modelId="{3548A249-49CB-4B31-8F8F-ECA36272E31B}">
      <dsp:nvSpPr>
        <dsp:cNvPr id="0" name=""/>
        <dsp:cNvSpPr/>
      </dsp:nvSpPr>
      <dsp:spPr>
        <a:xfrm>
          <a:off x="8906367" y="2026599"/>
          <a:ext cx="356038" cy="41649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a:off x="8906367" y="2109898"/>
        <a:ext cx="249227" cy="249899"/>
      </dsp:txXfrm>
    </dsp:sp>
    <dsp:sp modelId="{1B4B50E0-F4EA-4A18-87D0-447451350328}">
      <dsp:nvSpPr>
        <dsp:cNvPr id="0" name=""/>
        <dsp:cNvSpPr/>
      </dsp:nvSpPr>
      <dsp:spPr>
        <a:xfrm>
          <a:off x="9410194" y="1195950"/>
          <a:ext cx="1679424" cy="207779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b="1" kern="1200" dirty="0" smtClean="0"/>
            <a:t>April </a:t>
          </a:r>
          <a:r>
            <a:rPr lang="en-US" sz="1800" b="1" kern="1200" dirty="0"/>
            <a:t>2020 to </a:t>
          </a:r>
          <a:r>
            <a:rPr lang="en-US" sz="1800" b="1" kern="1200" dirty="0" smtClean="0"/>
            <a:t>Dec 2020</a:t>
          </a:r>
          <a:endParaRPr lang="en-US" sz="1800" b="1" kern="1200" dirty="0"/>
        </a:p>
        <a:p>
          <a:pPr marL="114300" lvl="1" indent="-114300" algn="l" defTabSz="622300">
            <a:lnSpc>
              <a:spcPct val="90000"/>
            </a:lnSpc>
            <a:spcBef>
              <a:spcPct val="0"/>
            </a:spcBef>
            <a:spcAft>
              <a:spcPct val="15000"/>
            </a:spcAft>
            <a:buChar char="••"/>
          </a:pPr>
          <a:r>
            <a:rPr lang="en-US" sz="1400" b="1" kern="1200" dirty="0"/>
            <a:t>Building Improvements</a:t>
          </a:r>
        </a:p>
      </dsp:txBody>
      <dsp:txXfrm>
        <a:off x="9459383" y="1245139"/>
        <a:ext cx="1581046" cy="1979417"/>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672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6"/>
          </a:xfrm>
          <a:prstGeom prst="rect">
            <a:avLst/>
          </a:prstGeom>
        </p:spPr>
        <p:txBody>
          <a:bodyPr vert="horz" lIns="91440" tIns="45720" rIns="91440" bIns="45720" rtlCol="0"/>
          <a:lstStyle>
            <a:lvl1pPr algn="r">
              <a:defRPr sz="1200"/>
            </a:lvl1pPr>
          </a:lstStyle>
          <a:p>
            <a:fld id="{144841AE-FD4B-4A0A-AB88-61D95E6FC9A9}" type="datetimeFigureOut">
              <a:rPr lang="en-US" smtClean="0"/>
              <a:t>3/26/2019</a:t>
            </a:fld>
            <a:endParaRPr lang="en-US"/>
          </a:p>
        </p:txBody>
      </p:sp>
      <p:sp>
        <p:nvSpPr>
          <p:cNvPr id="4" name="Footer Placeholder 3"/>
          <p:cNvSpPr>
            <a:spLocks noGrp="1"/>
          </p:cNvSpPr>
          <p:nvPr>
            <p:ph type="ftr" sz="quarter" idx="2"/>
          </p:nvPr>
        </p:nvSpPr>
        <p:spPr>
          <a:xfrm>
            <a:off x="1" y="8829676"/>
            <a:ext cx="3038475" cy="46672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6"/>
            <a:ext cx="3038475" cy="466726"/>
          </a:xfrm>
          <a:prstGeom prst="rect">
            <a:avLst/>
          </a:prstGeom>
        </p:spPr>
        <p:txBody>
          <a:bodyPr vert="horz" lIns="91440" tIns="45720" rIns="91440" bIns="45720" rtlCol="0" anchor="b"/>
          <a:lstStyle>
            <a:lvl1pPr algn="r">
              <a:defRPr sz="1200"/>
            </a:lvl1pPr>
          </a:lstStyle>
          <a:p>
            <a:fld id="{5578DBE6-9C59-4B2C-B9FA-801D230B4686}" type="slidenum">
              <a:rPr lang="en-US" smtClean="0"/>
              <a:t>‹#›</a:t>
            </a:fld>
            <a:endParaRPr lang="en-US"/>
          </a:p>
        </p:txBody>
      </p:sp>
    </p:spTree>
    <p:extLst>
      <p:ext uri="{BB962C8B-B14F-4D97-AF65-F5344CB8AC3E}">
        <p14:creationId xmlns:p14="http://schemas.microsoft.com/office/powerpoint/2010/main" val="3000210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672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6"/>
          </a:xfrm>
          <a:prstGeom prst="rect">
            <a:avLst/>
          </a:prstGeom>
        </p:spPr>
        <p:txBody>
          <a:bodyPr vert="horz" lIns="91440" tIns="45720" rIns="91440" bIns="45720" rtlCol="0"/>
          <a:lstStyle>
            <a:lvl1pPr algn="r">
              <a:defRPr sz="1200"/>
            </a:lvl1pPr>
          </a:lstStyle>
          <a:p>
            <a:fld id="{1CD28828-8A6C-4F37-B220-2896B21005A6}" type="datetimeFigureOut">
              <a:rPr lang="en-US" smtClean="0"/>
              <a:t>3/26/2019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6"/>
            <a:ext cx="5607050" cy="366077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676"/>
            <a:ext cx="3038475" cy="46672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6"/>
            <a:ext cx="3038475" cy="466726"/>
          </a:xfrm>
          <a:prstGeom prst="rect">
            <a:avLst/>
          </a:prstGeom>
        </p:spPr>
        <p:txBody>
          <a:bodyPr vert="horz" lIns="91440" tIns="45720" rIns="91440" bIns="45720" rtlCol="0" anchor="b"/>
          <a:lstStyle>
            <a:lvl1pPr algn="r">
              <a:defRPr sz="1200"/>
            </a:lvl1pPr>
          </a:lstStyle>
          <a:p>
            <a:fld id="{40EE7B57-31F6-43C6-8CA2-8083E0393F1A}" type="slidenum">
              <a:rPr lang="en-US" smtClean="0"/>
              <a:t>‹#›</a:t>
            </a:fld>
            <a:endParaRPr lang="en-US"/>
          </a:p>
        </p:txBody>
      </p:sp>
    </p:spTree>
    <p:extLst>
      <p:ext uri="{BB962C8B-B14F-4D97-AF65-F5344CB8AC3E}">
        <p14:creationId xmlns:p14="http://schemas.microsoft.com/office/powerpoint/2010/main" val="1088787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Emeka</a:t>
            </a:r>
          </a:p>
        </p:txBody>
      </p:sp>
      <p:sp>
        <p:nvSpPr>
          <p:cNvPr id="4" name="Slide Number Placeholder 3"/>
          <p:cNvSpPr>
            <a:spLocks noGrp="1"/>
          </p:cNvSpPr>
          <p:nvPr>
            <p:ph type="sldNum" sz="quarter" idx="5"/>
          </p:nvPr>
        </p:nvSpPr>
        <p:spPr/>
        <p:txBody>
          <a:bodyPr/>
          <a:lstStyle/>
          <a:p>
            <a:fld id="{40EE7B57-31F6-43C6-8CA2-8083E0393F1A}" type="slidenum">
              <a:rPr lang="en-US" smtClean="0"/>
              <a:t>2</a:t>
            </a:fld>
            <a:endParaRPr lang="en-US"/>
          </a:p>
        </p:txBody>
      </p:sp>
    </p:spTree>
    <p:extLst>
      <p:ext uri="{BB962C8B-B14F-4D97-AF65-F5344CB8AC3E}">
        <p14:creationId xmlns:p14="http://schemas.microsoft.com/office/powerpoint/2010/main" val="5065561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Marimba</a:t>
            </a:r>
          </a:p>
        </p:txBody>
      </p:sp>
      <p:sp>
        <p:nvSpPr>
          <p:cNvPr id="4" name="Slide Number Placeholder 3"/>
          <p:cNvSpPr>
            <a:spLocks noGrp="1"/>
          </p:cNvSpPr>
          <p:nvPr>
            <p:ph type="sldNum" sz="quarter" idx="5"/>
          </p:nvPr>
        </p:nvSpPr>
        <p:spPr/>
        <p:txBody>
          <a:bodyPr/>
          <a:lstStyle/>
          <a:p>
            <a:fld id="{40EE7B57-31F6-43C6-8CA2-8083E0393F1A}" type="slidenum">
              <a:rPr lang="en-US" smtClean="0"/>
              <a:t>11</a:t>
            </a:fld>
            <a:endParaRPr lang="en-US"/>
          </a:p>
        </p:txBody>
      </p:sp>
    </p:spTree>
    <p:extLst>
      <p:ext uri="{BB962C8B-B14F-4D97-AF65-F5344CB8AC3E}">
        <p14:creationId xmlns:p14="http://schemas.microsoft.com/office/powerpoint/2010/main" val="28819244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Dan</a:t>
            </a:r>
          </a:p>
        </p:txBody>
      </p:sp>
      <p:sp>
        <p:nvSpPr>
          <p:cNvPr id="4" name="Slide Number Placeholder 3"/>
          <p:cNvSpPr>
            <a:spLocks noGrp="1"/>
          </p:cNvSpPr>
          <p:nvPr>
            <p:ph type="sldNum" sz="quarter" idx="5"/>
          </p:nvPr>
        </p:nvSpPr>
        <p:spPr/>
        <p:txBody>
          <a:bodyPr/>
          <a:lstStyle/>
          <a:p>
            <a:fld id="{40EE7B57-31F6-43C6-8CA2-8083E0393F1A}" type="slidenum">
              <a:rPr lang="en-US" smtClean="0"/>
              <a:t>13</a:t>
            </a:fld>
            <a:endParaRPr lang="en-US"/>
          </a:p>
        </p:txBody>
      </p:sp>
    </p:spTree>
    <p:extLst>
      <p:ext uri="{BB962C8B-B14F-4D97-AF65-F5344CB8AC3E}">
        <p14:creationId xmlns:p14="http://schemas.microsoft.com/office/powerpoint/2010/main" val="15633423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Emeka</a:t>
            </a:r>
          </a:p>
        </p:txBody>
      </p:sp>
      <p:sp>
        <p:nvSpPr>
          <p:cNvPr id="4" name="Slide Number Placeholder 3"/>
          <p:cNvSpPr>
            <a:spLocks noGrp="1"/>
          </p:cNvSpPr>
          <p:nvPr>
            <p:ph type="sldNum" sz="quarter" idx="5"/>
          </p:nvPr>
        </p:nvSpPr>
        <p:spPr/>
        <p:txBody>
          <a:bodyPr/>
          <a:lstStyle/>
          <a:p>
            <a:fld id="{40EE7B57-31F6-43C6-8CA2-8083E0393F1A}" type="slidenum">
              <a:rPr lang="en-US" smtClean="0"/>
              <a:t>14</a:t>
            </a:fld>
            <a:endParaRPr lang="en-US"/>
          </a:p>
        </p:txBody>
      </p:sp>
    </p:spTree>
    <p:extLst>
      <p:ext uri="{BB962C8B-B14F-4D97-AF65-F5344CB8AC3E}">
        <p14:creationId xmlns:p14="http://schemas.microsoft.com/office/powerpoint/2010/main" val="5506073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Emeka</a:t>
            </a:r>
          </a:p>
        </p:txBody>
      </p:sp>
      <p:sp>
        <p:nvSpPr>
          <p:cNvPr id="4" name="Slide Number Placeholder 3"/>
          <p:cNvSpPr>
            <a:spLocks noGrp="1"/>
          </p:cNvSpPr>
          <p:nvPr>
            <p:ph type="sldNum" sz="quarter" idx="5"/>
          </p:nvPr>
        </p:nvSpPr>
        <p:spPr/>
        <p:txBody>
          <a:bodyPr/>
          <a:lstStyle/>
          <a:p>
            <a:fld id="{40EE7B57-31F6-43C6-8CA2-8083E0393F1A}" type="slidenum">
              <a:rPr lang="en-US" smtClean="0"/>
              <a:t>15</a:t>
            </a:fld>
            <a:endParaRPr lang="en-US"/>
          </a:p>
        </p:txBody>
      </p:sp>
    </p:spTree>
    <p:extLst>
      <p:ext uri="{BB962C8B-B14F-4D97-AF65-F5344CB8AC3E}">
        <p14:creationId xmlns:p14="http://schemas.microsoft.com/office/powerpoint/2010/main" val="8563002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Emeka</a:t>
            </a:r>
          </a:p>
        </p:txBody>
      </p:sp>
      <p:sp>
        <p:nvSpPr>
          <p:cNvPr id="4" name="Slide Number Placeholder 3"/>
          <p:cNvSpPr>
            <a:spLocks noGrp="1"/>
          </p:cNvSpPr>
          <p:nvPr>
            <p:ph type="sldNum" sz="quarter" idx="5"/>
          </p:nvPr>
        </p:nvSpPr>
        <p:spPr/>
        <p:txBody>
          <a:bodyPr/>
          <a:lstStyle/>
          <a:p>
            <a:fld id="{40EE7B57-31F6-43C6-8CA2-8083E0393F1A}" type="slidenum">
              <a:rPr lang="en-US" smtClean="0"/>
              <a:t>16</a:t>
            </a:fld>
            <a:endParaRPr lang="en-US"/>
          </a:p>
        </p:txBody>
      </p:sp>
    </p:spTree>
    <p:extLst>
      <p:ext uri="{BB962C8B-B14F-4D97-AF65-F5344CB8AC3E}">
        <p14:creationId xmlns:p14="http://schemas.microsoft.com/office/powerpoint/2010/main" val="18213684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Emeka</a:t>
            </a:r>
          </a:p>
        </p:txBody>
      </p:sp>
      <p:sp>
        <p:nvSpPr>
          <p:cNvPr id="4" name="Slide Number Placeholder 3"/>
          <p:cNvSpPr>
            <a:spLocks noGrp="1"/>
          </p:cNvSpPr>
          <p:nvPr>
            <p:ph type="sldNum" sz="quarter" idx="5"/>
          </p:nvPr>
        </p:nvSpPr>
        <p:spPr/>
        <p:txBody>
          <a:bodyPr/>
          <a:lstStyle/>
          <a:p>
            <a:fld id="{40EE7B57-31F6-43C6-8CA2-8083E0393F1A}" type="slidenum">
              <a:rPr lang="en-US" smtClean="0"/>
              <a:t>17</a:t>
            </a:fld>
            <a:endParaRPr lang="en-US"/>
          </a:p>
        </p:txBody>
      </p:sp>
    </p:spTree>
    <p:extLst>
      <p:ext uri="{BB962C8B-B14F-4D97-AF65-F5344CB8AC3E}">
        <p14:creationId xmlns:p14="http://schemas.microsoft.com/office/powerpoint/2010/main" val="2324738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Emeka</a:t>
            </a:r>
          </a:p>
        </p:txBody>
      </p:sp>
      <p:sp>
        <p:nvSpPr>
          <p:cNvPr id="4" name="Slide Number Placeholder 3"/>
          <p:cNvSpPr>
            <a:spLocks noGrp="1"/>
          </p:cNvSpPr>
          <p:nvPr>
            <p:ph type="sldNum" sz="quarter" idx="5"/>
          </p:nvPr>
        </p:nvSpPr>
        <p:spPr/>
        <p:txBody>
          <a:bodyPr/>
          <a:lstStyle/>
          <a:p>
            <a:fld id="{40EE7B57-31F6-43C6-8CA2-8083E0393F1A}" type="slidenum">
              <a:rPr lang="en-US" smtClean="0"/>
              <a:t>3</a:t>
            </a:fld>
            <a:endParaRPr lang="en-US"/>
          </a:p>
        </p:txBody>
      </p:sp>
    </p:spTree>
    <p:extLst>
      <p:ext uri="{BB962C8B-B14F-4D97-AF65-F5344CB8AC3E}">
        <p14:creationId xmlns:p14="http://schemas.microsoft.com/office/powerpoint/2010/main" val="25770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Emeka</a:t>
            </a:r>
          </a:p>
        </p:txBody>
      </p:sp>
      <p:sp>
        <p:nvSpPr>
          <p:cNvPr id="4" name="Slide Number Placeholder 3"/>
          <p:cNvSpPr>
            <a:spLocks noGrp="1"/>
          </p:cNvSpPr>
          <p:nvPr>
            <p:ph type="sldNum" sz="quarter" idx="5"/>
          </p:nvPr>
        </p:nvSpPr>
        <p:spPr/>
        <p:txBody>
          <a:bodyPr/>
          <a:lstStyle/>
          <a:p>
            <a:fld id="{40EE7B57-31F6-43C6-8CA2-8083E0393F1A}" type="slidenum">
              <a:rPr lang="en-US" smtClean="0"/>
              <a:t>4</a:t>
            </a:fld>
            <a:endParaRPr lang="en-US"/>
          </a:p>
        </p:txBody>
      </p:sp>
    </p:spTree>
    <p:extLst>
      <p:ext uri="{BB962C8B-B14F-4D97-AF65-F5344CB8AC3E}">
        <p14:creationId xmlns:p14="http://schemas.microsoft.com/office/powerpoint/2010/main" val="668969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Emeka</a:t>
            </a:r>
          </a:p>
        </p:txBody>
      </p:sp>
      <p:sp>
        <p:nvSpPr>
          <p:cNvPr id="4" name="Slide Number Placeholder 3"/>
          <p:cNvSpPr>
            <a:spLocks noGrp="1"/>
          </p:cNvSpPr>
          <p:nvPr>
            <p:ph type="sldNum" sz="quarter" idx="5"/>
          </p:nvPr>
        </p:nvSpPr>
        <p:spPr/>
        <p:txBody>
          <a:bodyPr/>
          <a:lstStyle/>
          <a:p>
            <a:fld id="{40EE7B57-31F6-43C6-8CA2-8083E0393F1A}" type="slidenum">
              <a:rPr lang="en-US" smtClean="0"/>
              <a:t>5</a:t>
            </a:fld>
            <a:endParaRPr lang="en-US"/>
          </a:p>
        </p:txBody>
      </p:sp>
    </p:spTree>
    <p:extLst>
      <p:ext uri="{BB962C8B-B14F-4D97-AF65-F5344CB8AC3E}">
        <p14:creationId xmlns:p14="http://schemas.microsoft.com/office/powerpoint/2010/main" val="1954161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Marimba</a:t>
            </a:r>
          </a:p>
        </p:txBody>
      </p:sp>
      <p:sp>
        <p:nvSpPr>
          <p:cNvPr id="4" name="Slide Number Placeholder 3"/>
          <p:cNvSpPr>
            <a:spLocks noGrp="1"/>
          </p:cNvSpPr>
          <p:nvPr>
            <p:ph type="sldNum" sz="quarter" idx="5"/>
          </p:nvPr>
        </p:nvSpPr>
        <p:spPr/>
        <p:txBody>
          <a:bodyPr/>
          <a:lstStyle/>
          <a:p>
            <a:fld id="{40EE7B57-31F6-43C6-8CA2-8083E0393F1A}" type="slidenum">
              <a:rPr lang="en-US" smtClean="0"/>
              <a:t>6</a:t>
            </a:fld>
            <a:endParaRPr lang="en-US"/>
          </a:p>
        </p:txBody>
      </p:sp>
    </p:spTree>
    <p:extLst>
      <p:ext uri="{BB962C8B-B14F-4D97-AF65-F5344CB8AC3E}">
        <p14:creationId xmlns:p14="http://schemas.microsoft.com/office/powerpoint/2010/main" val="33951543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Marimba</a:t>
            </a:r>
          </a:p>
        </p:txBody>
      </p:sp>
      <p:sp>
        <p:nvSpPr>
          <p:cNvPr id="4" name="Slide Number Placeholder 3"/>
          <p:cNvSpPr>
            <a:spLocks noGrp="1"/>
          </p:cNvSpPr>
          <p:nvPr>
            <p:ph type="sldNum" sz="quarter" idx="5"/>
          </p:nvPr>
        </p:nvSpPr>
        <p:spPr/>
        <p:txBody>
          <a:bodyPr/>
          <a:lstStyle/>
          <a:p>
            <a:fld id="{40EE7B57-31F6-43C6-8CA2-8083E0393F1A}" type="slidenum">
              <a:rPr lang="en-US" smtClean="0"/>
              <a:t>7</a:t>
            </a:fld>
            <a:endParaRPr lang="en-US"/>
          </a:p>
        </p:txBody>
      </p:sp>
    </p:spTree>
    <p:extLst>
      <p:ext uri="{BB962C8B-B14F-4D97-AF65-F5344CB8AC3E}">
        <p14:creationId xmlns:p14="http://schemas.microsoft.com/office/powerpoint/2010/main" val="24029874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Marimba</a:t>
            </a:r>
          </a:p>
        </p:txBody>
      </p:sp>
      <p:sp>
        <p:nvSpPr>
          <p:cNvPr id="4" name="Slide Number Placeholder 3"/>
          <p:cNvSpPr>
            <a:spLocks noGrp="1"/>
          </p:cNvSpPr>
          <p:nvPr>
            <p:ph type="sldNum" sz="quarter" idx="5"/>
          </p:nvPr>
        </p:nvSpPr>
        <p:spPr/>
        <p:txBody>
          <a:bodyPr/>
          <a:lstStyle/>
          <a:p>
            <a:fld id="{40EE7B57-31F6-43C6-8CA2-8083E0393F1A}" type="slidenum">
              <a:rPr lang="en-US" smtClean="0"/>
              <a:t>8</a:t>
            </a:fld>
            <a:endParaRPr lang="en-US"/>
          </a:p>
        </p:txBody>
      </p:sp>
    </p:spTree>
    <p:extLst>
      <p:ext uri="{BB962C8B-B14F-4D97-AF65-F5344CB8AC3E}">
        <p14:creationId xmlns:p14="http://schemas.microsoft.com/office/powerpoint/2010/main" val="30054475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Marimba</a:t>
            </a:r>
          </a:p>
        </p:txBody>
      </p:sp>
      <p:sp>
        <p:nvSpPr>
          <p:cNvPr id="4" name="Slide Number Placeholder 3"/>
          <p:cNvSpPr>
            <a:spLocks noGrp="1"/>
          </p:cNvSpPr>
          <p:nvPr>
            <p:ph type="sldNum" sz="quarter" idx="5"/>
          </p:nvPr>
        </p:nvSpPr>
        <p:spPr/>
        <p:txBody>
          <a:bodyPr/>
          <a:lstStyle/>
          <a:p>
            <a:fld id="{40EE7B57-31F6-43C6-8CA2-8083E0393F1A}" type="slidenum">
              <a:rPr lang="en-US" smtClean="0"/>
              <a:t>9</a:t>
            </a:fld>
            <a:endParaRPr lang="en-US"/>
          </a:p>
        </p:txBody>
      </p:sp>
    </p:spTree>
    <p:extLst>
      <p:ext uri="{BB962C8B-B14F-4D97-AF65-F5344CB8AC3E}">
        <p14:creationId xmlns:p14="http://schemas.microsoft.com/office/powerpoint/2010/main" val="6271040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Marimba</a:t>
            </a:r>
          </a:p>
        </p:txBody>
      </p:sp>
      <p:sp>
        <p:nvSpPr>
          <p:cNvPr id="4" name="Slide Number Placeholder 3"/>
          <p:cNvSpPr>
            <a:spLocks noGrp="1"/>
          </p:cNvSpPr>
          <p:nvPr>
            <p:ph type="sldNum" sz="quarter" idx="5"/>
          </p:nvPr>
        </p:nvSpPr>
        <p:spPr/>
        <p:txBody>
          <a:bodyPr/>
          <a:lstStyle/>
          <a:p>
            <a:fld id="{40EE7B57-31F6-43C6-8CA2-8083E0393F1A}" type="slidenum">
              <a:rPr lang="en-US" smtClean="0"/>
              <a:t>10</a:t>
            </a:fld>
            <a:endParaRPr lang="en-US"/>
          </a:p>
        </p:txBody>
      </p:sp>
    </p:spTree>
    <p:extLst>
      <p:ext uri="{BB962C8B-B14F-4D97-AF65-F5344CB8AC3E}">
        <p14:creationId xmlns:p14="http://schemas.microsoft.com/office/powerpoint/2010/main" val="2129548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8CA3B32-07DF-4804-BCB3-C007B91A4E98}" type="datetimeFigureOut">
              <a:rPr lang="en-US" smtClean="0"/>
              <a:t>3/26/2019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1DF4B6A-3F07-49ED-8643-9C59C4B5C5CD}"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9588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CA3B32-07DF-4804-BCB3-C007B91A4E98}" type="datetimeFigureOut">
              <a:rPr lang="en-US" smtClean="0"/>
              <a:t>3/26/2019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1DF4B6A-3F07-49ED-8643-9C59C4B5C5CD}" type="slidenum">
              <a:rPr lang="en-US" smtClean="0"/>
              <a:t>‹#›</a:t>
            </a:fld>
            <a:endParaRPr lang="en-US" dirty="0"/>
          </a:p>
        </p:txBody>
      </p:sp>
    </p:spTree>
    <p:extLst>
      <p:ext uri="{BB962C8B-B14F-4D97-AF65-F5344CB8AC3E}">
        <p14:creationId xmlns:p14="http://schemas.microsoft.com/office/powerpoint/2010/main" val="3842017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CA3B32-07DF-4804-BCB3-C007B91A4E98}" type="datetimeFigureOut">
              <a:rPr lang="en-US" smtClean="0"/>
              <a:t>3/26/2019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1DF4B6A-3F07-49ED-8643-9C59C4B5C5CD}" type="slidenum">
              <a:rPr lang="en-US" smtClean="0"/>
              <a:t>‹#›</a:t>
            </a:fld>
            <a:endParaRPr lang="en-US" dirty="0"/>
          </a:p>
        </p:txBody>
      </p:sp>
    </p:spTree>
    <p:extLst>
      <p:ext uri="{BB962C8B-B14F-4D97-AF65-F5344CB8AC3E}">
        <p14:creationId xmlns:p14="http://schemas.microsoft.com/office/powerpoint/2010/main" val="556212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CA3B32-07DF-4804-BCB3-C007B91A4E98}" type="datetimeFigureOut">
              <a:rPr lang="en-US" smtClean="0"/>
              <a:t>3/26/2019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1DF4B6A-3F07-49ED-8643-9C59C4B5C5CD}" type="slidenum">
              <a:rPr lang="en-US" smtClean="0"/>
              <a:t>‹#›</a:t>
            </a:fld>
            <a:endParaRPr lang="en-US" dirty="0"/>
          </a:p>
        </p:txBody>
      </p:sp>
    </p:spTree>
    <p:extLst>
      <p:ext uri="{BB962C8B-B14F-4D97-AF65-F5344CB8AC3E}">
        <p14:creationId xmlns:p14="http://schemas.microsoft.com/office/powerpoint/2010/main" val="200485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8CA3B32-07DF-4804-BCB3-C007B91A4E98}" type="datetimeFigureOut">
              <a:rPr lang="en-US" smtClean="0"/>
              <a:t>3/26/2019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1DF4B6A-3F07-49ED-8643-9C59C4B5C5CD}"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9819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8CA3B32-07DF-4804-BCB3-C007B91A4E98}" type="datetimeFigureOut">
              <a:rPr lang="en-US" smtClean="0"/>
              <a:t>3/26/2019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1DF4B6A-3F07-49ED-8643-9C59C4B5C5CD}" type="slidenum">
              <a:rPr lang="en-US" smtClean="0"/>
              <a:t>‹#›</a:t>
            </a:fld>
            <a:endParaRPr lang="en-US" dirty="0"/>
          </a:p>
        </p:txBody>
      </p:sp>
    </p:spTree>
    <p:extLst>
      <p:ext uri="{BB962C8B-B14F-4D97-AF65-F5344CB8AC3E}">
        <p14:creationId xmlns:p14="http://schemas.microsoft.com/office/powerpoint/2010/main" val="3958264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8CA3B32-07DF-4804-BCB3-C007B91A4E98}" type="datetimeFigureOut">
              <a:rPr lang="en-US" smtClean="0"/>
              <a:t>3/26/2019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1DF4B6A-3F07-49ED-8643-9C59C4B5C5CD}" type="slidenum">
              <a:rPr lang="en-US" smtClean="0"/>
              <a:t>‹#›</a:t>
            </a:fld>
            <a:endParaRPr lang="en-US" dirty="0"/>
          </a:p>
        </p:txBody>
      </p:sp>
    </p:spTree>
    <p:extLst>
      <p:ext uri="{BB962C8B-B14F-4D97-AF65-F5344CB8AC3E}">
        <p14:creationId xmlns:p14="http://schemas.microsoft.com/office/powerpoint/2010/main" val="3343832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8CA3B32-07DF-4804-BCB3-C007B91A4E98}" type="datetimeFigureOut">
              <a:rPr lang="en-US" smtClean="0"/>
              <a:t>3/26/2019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1DF4B6A-3F07-49ED-8643-9C59C4B5C5CD}" type="slidenum">
              <a:rPr lang="en-US" smtClean="0"/>
              <a:t>‹#›</a:t>
            </a:fld>
            <a:endParaRPr lang="en-US" dirty="0"/>
          </a:p>
        </p:txBody>
      </p:sp>
    </p:spTree>
    <p:extLst>
      <p:ext uri="{BB962C8B-B14F-4D97-AF65-F5344CB8AC3E}">
        <p14:creationId xmlns:p14="http://schemas.microsoft.com/office/powerpoint/2010/main" val="4185533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8CA3B32-07DF-4804-BCB3-C007B91A4E98}" type="datetimeFigureOut">
              <a:rPr lang="en-US" smtClean="0"/>
              <a:t>3/26/2019</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21DF4B6A-3F07-49ED-8643-9C59C4B5C5CD}" type="slidenum">
              <a:rPr lang="en-US" smtClean="0"/>
              <a:t>‹#›</a:t>
            </a:fld>
            <a:endParaRPr lang="en-US" dirty="0"/>
          </a:p>
        </p:txBody>
      </p:sp>
    </p:spTree>
    <p:extLst>
      <p:ext uri="{BB962C8B-B14F-4D97-AF65-F5344CB8AC3E}">
        <p14:creationId xmlns:p14="http://schemas.microsoft.com/office/powerpoint/2010/main" val="1161170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8CA3B32-07DF-4804-BCB3-C007B91A4E98}" type="datetimeFigureOut">
              <a:rPr lang="en-US" smtClean="0"/>
              <a:t>3/26/2019</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1DF4B6A-3F07-49ED-8643-9C59C4B5C5CD}" type="slidenum">
              <a:rPr lang="en-US" smtClean="0"/>
              <a:t>‹#›</a:t>
            </a:fld>
            <a:endParaRPr lang="en-US" dirty="0"/>
          </a:p>
        </p:txBody>
      </p:sp>
    </p:spTree>
    <p:extLst>
      <p:ext uri="{BB962C8B-B14F-4D97-AF65-F5344CB8AC3E}">
        <p14:creationId xmlns:p14="http://schemas.microsoft.com/office/powerpoint/2010/main" val="317247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8CA3B32-07DF-4804-BCB3-C007B91A4E98}" type="datetimeFigureOut">
              <a:rPr lang="en-US" smtClean="0"/>
              <a:t>3/26/2019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1DF4B6A-3F07-49ED-8643-9C59C4B5C5CD}" type="slidenum">
              <a:rPr lang="en-US" smtClean="0"/>
              <a:t>‹#›</a:t>
            </a:fld>
            <a:endParaRPr lang="en-US" dirty="0"/>
          </a:p>
        </p:txBody>
      </p:sp>
    </p:spTree>
    <p:extLst>
      <p:ext uri="{BB962C8B-B14F-4D97-AF65-F5344CB8AC3E}">
        <p14:creationId xmlns:p14="http://schemas.microsoft.com/office/powerpoint/2010/main" val="1456841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8CA3B32-07DF-4804-BCB3-C007B91A4E98}" type="datetimeFigureOut">
              <a:rPr lang="en-US" smtClean="0"/>
              <a:t>3/26/2019</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1DF4B6A-3F07-49ED-8643-9C59C4B5C5CD}"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4155098"/>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HILL HOUSE RFP RESPONSE &amp; DEVELOPMENT</a:t>
            </a:r>
          </a:p>
        </p:txBody>
      </p:sp>
      <p:sp>
        <p:nvSpPr>
          <p:cNvPr id="3" name="Subtitle 2"/>
          <p:cNvSpPr>
            <a:spLocks noGrp="1"/>
          </p:cNvSpPr>
          <p:nvPr>
            <p:ph type="subTitle" idx="1"/>
          </p:nvPr>
        </p:nvSpPr>
        <p:spPr/>
        <p:txBody>
          <a:bodyPr/>
          <a:lstStyle/>
          <a:p>
            <a:pPr algn="r"/>
            <a:r>
              <a:rPr lang="en-US" b="1" dirty="0"/>
              <a:t>Community PRESENTATION</a:t>
            </a:r>
          </a:p>
          <a:p>
            <a:pPr algn="r"/>
            <a:r>
              <a:rPr lang="en-US" b="1" dirty="0"/>
              <a:t>March 26</a:t>
            </a:r>
            <a:r>
              <a:rPr lang="en-US" b="1" baseline="30000" dirty="0"/>
              <a:t>th</a:t>
            </a:r>
            <a:r>
              <a:rPr lang="en-US" b="1" dirty="0"/>
              <a:t> 2019</a:t>
            </a:r>
          </a:p>
        </p:txBody>
      </p:sp>
    </p:spTree>
    <p:extLst>
      <p:ext uri="{BB962C8B-B14F-4D97-AF65-F5344CB8AC3E}">
        <p14:creationId xmlns:p14="http://schemas.microsoft.com/office/powerpoint/2010/main" val="28457560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COMMUNITY CENTERED APPROACH</a:t>
            </a:r>
          </a:p>
        </p:txBody>
      </p:sp>
      <p:sp>
        <p:nvSpPr>
          <p:cNvPr id="3" name="Content Placeholder 2"/>
          <p:cNvSpPr>
            <a:spLocks noGrp="1"/>
          </p:cNvSpPr>
          <p:nvPr>
            <p:ph idx="1"/>
          </p:nvPr>
        </p:nvSpPr>
        <p:spPr>
          <a:xfrm>
            <a:off x="1097280" y="2003461"/>
            <a:ext cx="10058400" cy="4219595"/>
          </a:xfrm>
        </p:spPr>
        <p:txBody>
          <a:bodyPr>
            <a:noAutofit/>
          </a:bodyPr>
          <a:lstStyle/>
          <a:p>
            <a:pPr lvl="1">
              <a:buFont typeface="Wingdings" panose="05000000000000000000" pitchFamily="2" charset="2"/>
              <a:buChar char="§"/>
            </a:pPr>
            <a:r>
              <a:rPr lang="en-US" sz="3600" dirty="0"/>
              <a:t>Honor community needs via proper </a:t>
            </a:r>
            <a:r>
              <a:rPr lang="en-US" sz="3600" dirty="0" smtClean="0"/>
              <a:t>engagement</a:t>
            </a:r>
            <a:endParaRPr lang="en-US" sz="3600" dirty="0"/>
          </a:p>
          <a:p>
            <a:pPr lvl="1">
              <a:buFont typeface="Wingdings" panose="05000000000000000000" pitchFamily="2" charset="2"/>
              <a:buChar char="§"/>
            </a:pPr>
            <a:r>
              <a:rPr lang="en-US" sz="3600" dirty="0"/>
              <a:t>Review of existing documents and </a:t>
            </a:r>
            <a:r>
              <a:rPr lang="en-US" sz="3600" dirty="0" smtClean="0"/>
              <a:t>information</a:t>
            </a:r>
            <a:endParaRPr lang="en-US" sz="3600" dirty="0"/>
          </a:p>
          <a:p>
            <a:pPr lvl="1">
              <a:buFont typeface="Wingdings" panose="05000000000000000000" pitchFamily="2" charset="2"/>
              <a:buChar char="§"/>
            </a:pPr>
            <a:r>
              <a:rPr lang="en-US" sz="3600" dirty="0"/>
              <a:t>Identify strategic </a:t>
            </a:r>
            <a:r>
              <a:rPr lang="en-US" sz="3600" dirty="0" smtClean="0"/>
              <a:t>partners and tenants to support the needs of the community</a:t>
            </a:r>
            <a:endParaRPr lang="en-US" sz="3600" dirty="0"/>
          </a:p>
          <a:p>
            <a:pPr lvl="1">
              <a:buFont typeface="Wingdings" panose="05000000000000000000" pitchFamily="2" charset="2"/>
              <a:buChar char="§"/>
            </a:pPr>
            <a:r>
              <a:rPr lang="en-US" sz="3600" dirty="0"/>
              <a:t>Effective property management for a good </a:t>
            </a:r>
            <a:r>
              <a:rPr lang="en-US" sz="3600" dirty="0" smtClean="0"/>
              <a:t>tenant experience</a:t>
            </a:r>
            <a:endParaRPr lang="en-US" sz="3600" dirty="0"/>
          </a:p>
          <a:p>
            <a:pPr lvl="1">
              <a:buFont typeface="Wingdings" panose="05000000000000000000" pitchFamily="2" charset="2"/>
              <a:buChar char="§"/>
            </a:pPr>
            <a:r>
              <a:rPr lang="en-US" sz="3600" dirty="0"/>
              <a:t>One on one </a:t>
            </a:r>
            <a:r>
              <a:rPr lang="en-US" sz="3600" dirty="0" smtClean="0"/>
              <a:t>meetings </a:t>
            </a:r>
            <a:r>
              <a:rPr lang="en-US" sz="3600" dirty="0"/>
              <a:t>with each tenant</a:t>
            </a:r>
          </a:p>
        </p:txBody>
      </p:sp>
    </p:spTree>
    <p:extLst>
      <p:ext uri="{BB962C8B-B14F-4D97-AF65-F5344CB8AC3E}">
        <p14:creationId xmlns:p14="http://schemas.microsoft.com/office/powerpoint/2010/main" val="42192631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ALIGNS WITH HILL DISTRICT </a:t>
            </a:r>
            <a:r>
              <a:rPr lang="en-US" dirty="0" smtClean="0"/>
              <a:t>MASTER </a:t>
            </a:r>
            <a:r>
              <a:rPr lang="en-US" dirty="0"/>
              <a:t>PLANS</a:t>
            </a:r>
          </a:p>
        </p:txBody>
      </p:sp>
      <p:sp>
        <p:nvSpPr>
          <p:cNvPr id="3" name="Content Placeholder 2"/>
          <p:cNvSpPr>
            <a:spLocks noGrp="1"/>
          </p:cNvSpPr>
          <p:nvPr>
            <p:ph idx="1"/>
          </p:nvPr>
        </p:nvSpPr>
        <p:spPr>
          <a:xfrm>
            <a:off x="965771" y="1747634"/>
            <a:ext cx="10582382" cy="4057265"/>
          </a:xfrm>
        </p:spPr>
        <p:txBody>
          <a:bodyPr>
            <a:normAutofit fontScale="92500" lnSpcReduction="10000"/>
          </a:bodyPr>
          <a:lstStyle/>
          <a:p>
            <a:pPr lvl="1">
              <a:buFont typeface="Wingdings" panose="05000000000000000000" pitchFamily="2" charset="2"/>
              <a:buChar char="§"/>
            </a:pPr>
            <a:r>
              <a:rPr lang="en-US" sz="3000" b="1" dirty="0">
                <a:solidFill>
                  <a:srgbClr val="00B0F0"/>
                </a:solidFill>
              </a:rPr>
              <a:t>Promote Economic Justice</a:t>
            </a:r>
          </a:p>
          <a:p>
            <a:pPr lvl="2">
              <a:buFont typeface="Wingdings" panose="05000000000000000000" pitchFamily="2" charset="2"/>
              <a:buChar char="§"/>
            </a:pPr>
            <a:r>
              <a:rPr lang="en-US" sz="1600" dirty="0"/>
              <a:t>All development plans must include first source hiring provisions within the project labor agreements for all stages of work at any development site. </a:t>
            </a:r>
          </a:p>
          <a:p>
            <a:pPr lvl="2">
              <a:buFont typeface="Wingdings" panose="05000000000000000000" pitchFamily="2" charset="2"/>
              <a:buChar char="§"/>
            </a:pPr>
            <a:r>
              <a:rPr lang="en-US" sz="1600" dirty="0"/>
              <a:t>All development contracts must require a minimum MBE participation rate of 30% and WBE participation rate of 15%.</a:t>
            </a:r>
          </a:p>
          <a:p>
            <a:pPr lvl="1">
              <a:buFont typeface="Wingdings" panose="05000000000000000000" pitchFamily="2" charset="2"/>
              <a:buChar char="§"/>
            </a:pPr>
            <a:r>
              <a:rPr lang="en-US" sz="3000" b="1" dirty="0">
                <a:solidFill>
                  <a:srgbClr val="00B050"/>
                </a:solidFill>
              </a:rPr>
              <a:t>Promote a Green and Healthy Environment</a:t>
            </a:r>
          </a:p>
          <a:p>
            <a:pPr lvl="2">
              <a:buFont typeface="Wingdings" panose="05000000000000000000" pitchFamily="2" charset="2"/>
              <a:buChar char="§"/>
            </a:pPr>
            <a:r>
              <a:rPr lang="en-US" sz="1600" dirty="0"/>
              <a:t>Improvements to the buildings promotes Green and Healthy Environment, with focus on energy efficient, green and sustainable systems. </a:t>
            </a:r>
          </a:p>
          <a:p>
            <a:pPr lvl="2">
              <a:buFont typeface="Wingdings" panose="05000000000000000000" pitchFamily="2" charset="2"/>
              <a:buChar char="§"/>
            </a:pPr>
            <a:r>
              <a:rPr lang="en-US" sz="1600" dirty="0"/>
              <a:t>The reuse of all four properties, without demolition, is the optimal sustainable approach</a:t>
            </a:r>
          </a:p>
          <a:p>
            <a:pPr lvl="1">
              <a:buFont typeface="Wingdings" panose="05000000000000000000" pitchFamily="2" charset="2"/>
              <a:buChar char="§"/>
            </a:pPr>
            <a:r>
              <a:rPr lang="en-US" sz="3000" b="1" dirty="0"/>
              <a:t>Build Upon the African American Cultural Legacy</a:t>
            </a:r>
          </a:p>
          <a:p>
            <a:pPr lvl="2">
              <a:buFont typeface="Wingdings" panose="05000000000000000000" pitchFamily="2" charset="2"/>
              <a:buChar char="§"/>
            </a:pPr>
            <a:r>
              <a:rPr lang="en-US" sz="1600" dirty="0"/>
              <a:t>The placements of signage, sign post and walking trails, shall honor the historical and cultural legacy of the Hill District. </a:t>
            </a:r>
          </a:p>
          <a:p>
            <a:pPr lvl="2">
              <a:buFont typeface="Wingdings" panose="05000000000000000000" pitchFamily="2" charset="2"/>
              <a:buChar char="§"/>
            </a:pPr>
            <a:r>
              <a:rPr lang="en-US" sz="1600" dirty="0"/>
              <a:t>Partner with Hill District Artist to create a mural on One Hope Square</a:t>
            </a:r>
          </a:p>
          <a:p>
            <a:pPr lvl="1">
              <a:buFont typeface="Wingdings" panose="05000000000000000000" pitchFamily="2" charset="2"/>
              <a:buChar char="§"/>
            </a:pPr>
            <a:r>
              <a:rPr lang="en-US" sz="3000" b="1" dirty="0">
                <a:solidFill>
                  <a:schemeClr val="accent1"/>
                </a:solidFill>
              </a:rPr>
              <a:t>Community Ownership</a:t>
            </a:r>
          </a:p>
          <a:p>
            <a:pPr lvl="2">
              <a:buFont typeface="Wingdings" panose="05000000000000000000" pitchFamily="2" charset="2"/>
              <a:buChar char="§"/>
            </a:pPr>
            <a:r>
              <a:rPr lang="en-US" sz="1600" dirty="0"/>
              <a:t>Hill CDC shall provide approximately 15% of the required equity for acquisition with the option to increase community ownership for the redevelopment</a:t>
            </a:r>
          </a:p>
        </p:txBody>
      </p:sp>
      <p:sp>
        <p:nvSpPr>
          <p:cNvPr id="4" name="TextBox 3">
            <a:extLst>
              <a:ext uri="{FF2B5EF4-FFF2-40B4-BE49-F238E27FC236}">
                <a16:creationId xmlns:a16="http://schemas.microsoft.com/office/drawing/2014/main" id="{89601B5C-1EF1-451F-932A-8BDDC46D78BA}"/>
              </a:ext>
            </a:extLst>
          </p:cNvPr>
          <p:cNvSpPr txBox="1"/>
          <p:nvPr/>
        </p:nvSpPr>
        <p:spPr>
          <a:xfrm>
            <a:off x="1" y="5726099"/>
            <a:ext cx="12192000" cy="877163"/>
          </a:xfrm>
          <a:prstGeom prst="rect">
            <a:avLst/>
          </a:prstGeom>
          <a:noFill/>
        </p:spPr>
        <p:txBody>
          <a:bodyPr wrap="square" rtlCol="0">
            <a:spAutoFit/>
          </a:bodyPr>
          <a:lstStyle/>
          <a:p>
            <a:pPr algn="ctr"/>
            <a:r>
              <a:rPr lang="en-US" sz="1700" i="1" dirty="0"/>
              <a:t>Building Upon African American Cultural Legacy   |   </a:t>
            </a:r>
            <a:r>
              <a:rPr lang="en-US" sz="1700" i="1" dirty="0">
                <a:solidFill>
                  <a:srgbClr val="00B050"/>
                </a:solidFill>
              </a:rPr>
              <a:t>Make Hill District A Green and Well Designed Community</a:t>
            </a:r>
          </a:p>
          <a:p>
            <a:pPr algn="ctr"/>
            <a:r>
              <a:rPr lang="en-US" sz="1700" i="1" dirty="0">
                <a:solidFill>
                  <a:srgbClr val="00B0F0"/>
                </a:solidFill>
              </a:rPr>
              <a:t>Economic Empowerment</a:t>
            </a:r>
            <a:r>
              <a:rPr lang="en-US" sz="1700" i="1" dirty="0"/>
              <a:t>	|   </a:t>
            </a:r>
            <a:r>
              <a:rPr lang="en-US" sz="1700" i="1" dirty="0">
                <a:solidFill>
                  <a:srgbClr val="FF0000"/>
                </a:solidFill>
              </a:rPr>
              <a:t>Development without Displacement</a:t>
            </a:r>
            <a:r>
              <a:rPr lang="en-US" sz="1700" i="1" dirty="0"/>
              <a:t>   |   </a:t>
            </a:r>
            <a:r>
              <a:rPr lang="en-US" sz="1700" i="1" dirty="0">
                <a:solidFill>
                  <a:schemeClr val="accent1"/>
                </a:solidFill>
              </a:rPr>
              <a:t>Mobility, Transportation and Parking</a:t>
            </a:r>
          </a:p>
          <a:p>
            <a:pPr algn="ctr"/>
            <a:endParaRPr lang="en-US" sz="1700" i="1" dirty="0"/>
          </a:p>
        </p:txBody>
      </p:sp>
    </p:spTree>
    <p:extLst>
      <p:ext uri="{BB962C8B-B14F-4D97-AF65-F5344CB8AC3E}">
        <p14:creationId xmlns:p14="http://schemas.microsoft.com/office/powerpoint/2010/main" val="34043458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994907" y="2479197"/>
            <a:ext cx="10058400" cy="145075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7200" b="1" dirty="0"/>
              <a:t>DEVELOPMENTS</a:t>
            </a:r>
          </a:p>
        </p:txBody>
      </p:sp>
    </p:spTree>
    <p:extLst>
      <p:ext uri="{BB962C8B-B14F-4D97-AF65-F5344CB8AC3E}">
        <p14:creationId xmlns:p14="http://schemas.microsoft.com/office/powerpoint/2010/main" val="22808420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map&#10;&#10;Description automatically generated">
            <a:extLst>
              <a:ext uri="{FF2B5EF4-FFF2-40B4-BE49-F238E27FC236}">
                <a16:creationId xmlns:a16="http://schemas.microsoft.com/office/drawing/2014/main" id="{7E1091C4-8507-4209-9277-88E8CF2E9C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880" y="0"/>
            <a:ext cx="11061688" cy="7157563"/>
          </a:xfrm>
          <a:prstGeom prst="rect">
            <a:avLst/>
          </a:prstGeom>
        </p:spPr>
      </p:pic>
    </p:spTree>
    <p:extLst>
      <p:ext uri="{BB962C8B-B14F-4D97-AF65-F5344CB8AC3E}">
        <p14:creationId xmlns:p14="http://schemas.microsoft.com/office/powerpoint/2010/main" val="38442759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HILL HOUSE MAIN</a:t>
            </a:r>
          </a:p>
        </p:txBody>
      </p:sp>
      <p:sp>
        <p:nvSpPr>
          <p:cNvPr id="3" name="Content Placeholder 2"/>
          <p:cNvSpPr>
            <a:spLocks noGrp="1"/>
          </p:cNvSpPr>
          <p:nvPr>
            <p:ph idx="1"/>
          </p:nvPr>
        </p:nvSpPr>
        <p:spPr>
          <a:xfrm>
            <a:off x="1097281" y="1812702"/>
            <a:ext cx="10058400" cy="4023360"/>
          </a:xfrm>
        </p:spPr>
        <p:txBody>
          <a:bodyPr>
            <a:normAutofit lnSpcReduction="10000"/>
          </a:bodyPr>
          <a:lstStyle/>
          <a:p>
            <a:pPr lvl="1">
              <a:buFont typeface="Wingdings" panose="05000000000000000000" pitchFamily="2" charset="2"/>
              <a:buChar char="§"/>
            </a:pPr>
            <a:r>
              <a:rPr lang="en-US" sz="2000" b="1" dirty="0"/>
              <a:t>Add third floor</a:t>
            </a:r>
            <a:r>
              <a:rPr lang="en-US" sz="2000" dirty="0"/>
              <a:t> to preserve the existing structure and respect the history of Hill House</a:t>
            </a:r>
          </a:p>
          <a:p>
            <a:pPr lvl="1">
              <a:buFont typeface="Wingdings" panose="05000000000000000000" pitchFamily="2" charset="2"/>
              <a:buChar char="§"/>
            </a:pPr>
            <a:r>
              <a:rPr lang="en-US" sz="2000" b="1" dirty="0">
                <a:solidFill>
                  <a:srgbClr val="00B050"/>
                </a:solidFill>
              </a:rPr>
              <a:t>New MEP systems</a:t>
            </a:r>
            <a:r>
              <a:rPr lang="en-US" sz="2000" dirty="0">
                <a:solidFill>
                  <a:srgbClr val="00B050"/>
                </a:solidFill>
              </a:rPr>
              <a:t> will assure proper building performance and comfort for tenants</a:t>
            </a:r>
          </a:p>
          <a:p>
            <a:pPr lvl="1">
              <a:buFont typeface="Wingdings" panose="05000000000000000000" pitchFamily="2" charset="2"/>
              <a:buChar char="§"/>
            </a:pPr>
            <a:r>
              <a:rPr lang="en-US" sz="2000" b="1" dirty="0">
                <a:solidFill>
                  <a:srgbClr val="00B050"/>
                </a:solidFill>
              </a:rPr>
              <a:t>Add windows</a:t>
            </a:r>
            <a:r>
              <a:rPr lang="en-US" sz="2000" dirty="0">
                <a:solidFill>
                  <a:srgbClr val="00B050"/>
                </a:solidFill>
              </a:rPr>
              <a:t> on the first floor to better connect the building to Centre Avenue</a:t>
            </a:r>
          </a:p>
          <a:p>
            <a:pPr lvl="1">
              <a:buFont typeface="Wingdings" panose="05000000000000000000" pitchFamily="2" charset="2"/>
              <a:buChar char="§"/>
            </a:pPr>
            <a:r>
              <a:rPr lang="en-US" sz="2000" b="1" dirty="0"/>
              <a:t>Activate the courtyard </a:t>
            </a:r>
            <a:r>
              <a:rPr lang="en-US" sz="2000" dirty="0"/>
              <a:t>between the building and Centre avenue to </a:t>
            </a:r>
            <a:r>
              <a:rPr lang="en-US" sz="2000" dirty="0">
                <a:solidFill>
                  <a:schemeClr val="tx1"/>
                </a:solidFill>
              </a:rPr>
              <a:t>create sitting/meeting areas for Hill District residents and visitors </a:t>
            </a:r>
          </a:p>
          <a:p>
            <a:pPr lvl="1">
              <a:buFont typeface="Wingdings" panose="05000000000000000000" pitchFamily="2" charset="2"/>
              <a:buChar char="§"/>
            </a:pPr>
            <a:r>
              <a:rPr lang="en-US" sz="2000" b="1" dirty="0"/>
              <a:t>Signpost would be placed</a:t>
            </a:r>
            <a:r>
              <a:rPr lang="en-US" sz="2000" dirty="0"/>
              <a:t> along the courtyard to create a “past, present and future” heritage walk</a:t>
            </a:r>
          </a:p>
          <a:p>
            <a:pPr lvl="1">
              <a:buFont typeface="Wingdings" panose="05000000000000000000" pitchFamily="2" charset="2"/>
              <a:buChar char="§"/>
            </a:pPr>
            <a:r>
              <a:rPr lang="en-US" sz="2000" dirty="0">
                <a:solidFill>
                  <a:schemeClr val="accent1"/>
                </a:solidFill>
              </a:rPr>
              <a:t>Plans will be advanced to enhance existing parking to support increased use of the facility</a:t>
            </a:r>
          </a:p>
          <a:p>
            <a:pPr lvl="1">
              <a:buFont typeface="Wingdings" panose="05000000000000000000" pitchFamily="2" charset="2"/>
              <a:buChar char="§"/>
            </a:pPr>
            <a:r>
              <a:rPr lang="en-US" sz="2000" b="1" dirty="0">
                <a:solidFill>
                  <a:srgbClr val="00B0F0"/>
                </a:solidFill>
              </a:rPr>
              <a:t>Lease additional space to community partners</a:t>
            </a:r>
            <a:r>
              <a:rPr lang="en-US" sz="2000" dirty="0">
                <a:solidFill>
                  <a:srgbClr val="00B0F0"/>
                </a:solidFill>
              </a:rPr>
              <a:t> to strengthen the social service ecosystem within the Hill District</a:t>
            </a:r>
          </a:p>
          <a:p>
            <a:pPr lvl="1">
              <a:buFont typeface="Wingdings" panose="05000000000000000000" pitchFamily="2" charset="2"/>
              <a:buChar char="§"/>
            </a:pPr>
            <a:r>
              <a:rPr lang="en-US" sz="2000" dirty="0">
                <a:solidFill>
                  <a:srgbClr val="FF0000"/>
                </a:solidFill>
              </a:rPr>
              <a:t>Meet with individual tenants to understand </a:t>
            </a:r>
            <a:r>
              <a:rPr lang="en-US" sz="2000" dirty="0" smtClean="0">
                <a:solidFill>
                  <a:srgbClr val="FF0000"/>
                </a:solidFill>
              </a:rPr>
              <a:t>their </a:t>
            </a:r>
            <a:r>
              <a:rPr lang="en-US" sz="2000" dirty="0">
                <a:solidFill>
                  <a:srgbClr val="FF0000"/>
                </a:solidFill>
              </a:rPr>
              <a:t>needs</a:t>
            </a:r>
          </a:p>
          <a:p>
            <a:pPr lvl="1">
              <a:buFont typeface="Wingdings" panose="05000000000000000000" pitchFamily="2" charset="2"/>
              <a:buChar char="§"/>
            </a:pPr>
            <a:r>
              <a:rPr lang="en-US" sz="2000" b="1" dirty="0">
                <a:solidFill>
                  <a:srgbClr val="00B0F0"/>
                </a:solidFill>
              </a:rPr>
              <a:t>Hill House Association will continue to utilize its current space for 2 years</a:t>
            </a:r>
            <a:r>
              <a:rPr lang="en-US" sz="2000" dirty="0">
                <a:solidFill>
                  <a:srgbClr val="00B0F0"/>
                </a:solidFill>
              </a:rPr>
              <a:t> at no cost to Hill House Association</a:t>
            </a:r>
          </a:p>
          <a:p>
            <a:pPr lvl="1">
              <a:buFont typeface="Wingdings" panose="05000000000000000000" pitchFamily="2" charset="2"/>
              <a:buChar char="§"/>
            </a:pPr>
            <a:endParaRPr lang="en-US" dirty="0"/>
          </a:p>
        </p:txBody>
      </p:sp>
      <p:sp>
        <p:nvSpPr>
          <p:cNvPr id="4" name="TextBox 3">
            <a:extLst>
              <a:ext uri="{FF2B5EF4-FFF2-40B4-BE49-F238E27FC236}">
                <a16:creationId xmlns:a16="http://schemas.microsoft.com/office/drawing/2014/main" id="{96385746-094D-4C9C-93CC-B3070B603DC8}"/>
              </a:ext>
            </a:extLst>
          </p:cNvPr>
          <p:cNvSpPr txBox="1"/>
          <p:nvPr/>
        </p:nvSpPr>
        <p:spPr>
          <a:xfrm>
            <a:off x="1" y="5726099"/>
            <a:ext cx="12192000" cy="877163"/>
          </a:xfrm>
          <a:prstGeom prst="rect">
            <a:avLst/>
          </a:prstGeom>
          <a:noFill/>
        </p:spPr>
        <p:txBody>
          <a:bodyPr wrap="square" rtlCol="0">
            <a:spAutoFit/>
          </a:bodyPr>
          <a:lstStyle/>
          <a:p>
            <a:pPr algn="ctr"/>
            <a:r>
              <a:rPr lang="en-US" sz="1700" i="1" dirty="0"/>
              <a:t>Building Upon African American Cultural Legacy   |   </a:t>
            </a:r>
            <a:r>
              <a:rPr lang="en-US" sz="1700" i="1" dirty="0">
                <a:solidFill>
                  <a:srgbClr val="00B050"/>
                </a:solidFill>
              </a:rPr>
              <a:t>Make Hill District A Green and Well Designed Community</a:t>
            </a:r>
          </a:p>
          <a:p>
            <a:pPr algn="ctr"/>
            <a:r>
              <a:rPr lang="en-US" sz="1700" i="1" dirty="0">
                <a:solidFill>
                  <a:srgbClr val="00B0F0"/>
                </a:solidFill>
              </a:rPr>
              <a:t>Economic Empowerment</a:t>
            </a:r>
            <a:r>
              <a:rPr lang="en-US" sz="1700" i="1" dirty="0"/>
              <a:t>	|   </a:t>
            </a:r>
            <a:r>
              <a:rPr lang="en-US" sz="1700" i="1" dirty="0">
                <a:solidFill>
                  <a:srgbClr val="FF0000"/>
                </a:solidFill>
              </a:rPr>
              <a:t>Development without Displacement</a:t>
            </a:r>
            <a:r>
              <a:rPr lang="en-US" sz="1700" i="1" dirty="0"/>
              <a:t>   |   </a:t>
            </a:r>
            <a:r>
              <a:rPr lang="en-US" sz="1700" i="1" dirty="0">
                <a:solidFill>
                  <a:schemeClr val="accent1"/>
                </a:solidFill>
              </a:rPr>
              <a:t>Mobility, Transportation and Parking</a:t>
            </a:r>
          </a:p>
          <a:p>
            <a:pPr algn="ctr"/>
            <a:endParaRPr lang="en-US" sz="1700" i="1" dirty="0"/>
          </a:p>
        </p:txBody>
      </p:sp>
    </p:spTree>
    <p:extLst>
      <p:ext uri="{BB962C8B-B14F-4D97-AF65-F5344CB8AC3E}">
        <p14:creationId xmlns:p14="http://schemas.microsoft.com/office/powerpoint/2010/main" val="8717946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DEVELOPMENTS</a:t>
            </a:r>
            <a:endParaRPr lang="en-US" dirty="0"/>
          </a:p>
        </p:txBody>
      </p:sp>
      <p:sp>
        <p:nvSpPr>
          <p:cNvPr id="3" name="Content Placeholder 2"/>
          <p:cNvSpPr>
            <a:spLocks noGrp="1"/>
          </p:cNvSpPr>
          <p:nvPr>
            <p:ph idx="1"/>
          </p:nvPr>
        </p:nvSpPr>
        <p:spPr>
          <a:xfrm>
            <a:off x="5997677" y="1845734"/>
            <a:ext cx="5303896" cy="4023360"/>
          </a:xfrm>
        </p:spPr>
        <p:txBody>
          <a:bodyPr>
            <a:noAutofit/>
          </a:bodyPr>
          <a:lstStyle/>
          <a:p>
            <a:r>
              <a:rPr lang="en-US" b="1" dirty="0"/>
              <a:t>ONE HOPE SQUARE</a:t>
            </a:r>
          </a:p>
          <a:p>
            <a:pPr lvl="1">
              <a:buFont typeface="Wingdings" panose="05000000000000000000" pitchFamily="2" charset="2"/>
              <a:buChar char="§"/>
            </a:pPr>
            <a:r>
              <a:rPr lang="en-US" dirty="0">
                <a:solidFill>
                  <a:srgbClr val="FF0000"/>
                </a:solidFill>
              </a:rPr>
              <a:t>Meet with individual tenants to understand its needs</a:t>
            </a:r>
          </a:p>
          <a:p>
            <a:pPr lvl="1">
              <a:buFont typeface="Wingdings" panose="05000000000000000000" pitchFamily="2" charset="2"/>
              <a:buChar char="§"/>
            </a:pPr>
            <a:r>
              <a:rPr lang="en-US" b="1" dirty="0">
                <a:solidFill>
                  <a:srgbClr val="00B050"/>
                </a:solidFill>
              </a:rPr>
              <a:t>Improve the MEP system</a:t>
            </a:r>
            <a:r>
              <a:rPr lang="en-US" dirty="0">
                <a:solidFill>
                  <a:srgbClr val="00B050"/>
                </a:solidFill>
              </a:rPr>
              <a:t>, with focus on energy efficiency, green and sustainable systems.</a:t>
            </a:r>
          </a:p>
          <a:p>
            <a:pPr lvl="1">
              <a:buFont typeface="Wingdings" panose="05000000000000000000" pitchFamily="2" charset="2"/>
              <a:buChar char="§"/>
            </a:pPr>
            <a:r>
              <a:rPr lang="en-US" dirty="0">
                <a:solidFill>
                  <a:srgbClr val="00B0F0"/>
                </a:solidFill>
              </a:rPr>
              <a:t>Improve the building’s ongoing </a:t>
            </a:r>
            <a:r>
              <a:rPr lang="en-US" b="1" dirty="0">
                <a:solidFill>
                  <a:srgbClr val="00B0F0"/>
                </a:solidFill>
              </a:rPr>
              <a:t>maintenance, security and cleaning process</a:t>
            </a:r>
          </a:p>
          <a:p>
            <a:pPr lvl="1">
              <a:buFont typeface="Wingdings" panose="05000000000000000000" pitchFamily="2" charset="2"/>
              <a:buChar char="§"/>
            </a:pPr>
            <a:r>
              <a:rPr lang="en-US" b="1" dirty="0">
                <a:solidFill>
                  <a:srgbClr val="FF0000"/>
                </a:solidFill>
              </a:rPr>
              <a:t>Additional square footage </a:t>
            </a:r>
            <a:r>
              <a:rPr lang="en-US" dirty="0">
                <a:solidFill>
                  <a:srgbClr val="FF0000"/>
                </a:solidFill>
              </a:rPr>
              <a:t>may be considered in the future</a:t>
            </a:r>
          </a:p>
          <a:p>
            <a:pPr lvl="1">
              <a:buFont typeface="Wingdings" panose="05000000000000000000" pitchFamily="2" charset="2"/>
              <a:buChar char="§"/>
            </a:pPr>
            <a:r>
              <a:rPr lang="en-US" dirty="0">
                <a:solidFill>
                  <a:srgbClr val="00B050"/>
                </a:solidFill>
              </a:rPr>
              <a:t>Project to </a:t>
            </a:r>
            <a:r>
              <a:rPr lang="en-US" b="1" dirty="0">
                <a:solidFill>
                  <a:srgbClr val="00B050"/>
                </a:solidFill>
              </a:rPr>
              <a:t>incorporate solar panels </a:t>
            </a:r>
            <a:r>
              <a:rPr lang="en-US" dirty="0">
                <a:solidFill>
                  <a:srgbClr val="00B050"/>
                </a:solidFill>
              </a:rPr>
              <a:t>on the roof to address high electric consumption costs.</a:t>
            </a:r>
          </a:p>
          <a:p>
            <a:pPr lvl="1">
              <a:buFont typeface="Wingdings" panose="05000000000000000000" pitchFamily="2" charset="2"/>
              <a:buChar char="§"/>
            </a:pPr>
            <a:r>
              <a:rPr lang="en-US" b="1" dirty="0"/>
              <a:t>Partner with Hill District </a:t>
            </a:r>
            <a:r>
              <a:rPr lang="en-US" dirty="0"/>
              <a:t>artists</a:t>
            </a:r>
            <a:r>
              <a:rPr lang="en-US" b="1" dirty="0"/>
              <a:t> </a:t>
            </a:r>
            <a:r>
              <a:rPr lang="en-US" dirty="0"/>
              <a:t>to create a mural on the left side facing the pedestrian parkway</a:t>
            </a:r>
          </a:p>
        </p:txBody>
      </p:sp>
      <p:pic>
        <p:nvPicPr>
          <p:cNvPr id="8194" name="Picture 2" descr="Image result for One Hope Square hill distri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8298" y="1885063"/>
            <a:ext cx="4842096" cy="367999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528BCC2-C246-4DDB-A25B-C0F91C1C2849}"/>
              </a:ext>
            </a:extLst>
          </p:cNvPr>
          <p:cNvSpPr txBox="1"/>
          <p:nvPr/>
        </p:nvSpPr>
        <p:spPr>
          <a:xfrm>
            <a:off x="1" y="5726099"/>
            <a:ext cx="12192000" cy="877163"/>
          </a:xfrm>
          <a:prstGeom prst="rect">
            <a:avLst/>
          </a:prstGeom>
          <a:noFill/>
        </p:spPr>
        <p:txBody>
          <a:bodyPr wrap="square" rtlCol="0">
            <a:spAutoFit/>
          </a:bodyPr>
          <a:lstStyle/>
          <a:p>
            <a:pPr algn="ctr"/>
            <a:r>
              <a:rPr lang="en-US" sz="1700" i="1" dirty="0"/>
              <a:t>Building Upon African American Cultural Legacy   |   </a:t>
            </a:r>
            <a:r>
              <a:rPr lang="en-US" sz="1700" i="1" dirty="0">
                <a:solidFill>
                  <a:srgbClr val="00B050"/>
                </a:solidFill>
              </a:rPr>
              <a:t>Make Hill District A Green and Well Designed Community</a:t>
            </a:r>
          </a:p>
          <a:p>
            <a:pPr algn="ctr"/>
            <a:r>
              <a:rPr lang="en-US" sz="1700" i="1" dirty="0">
                <a:solidFill>
                  <a:srgbClr val="00B0F0"/>
                </a:solidFill>
              </a:rPr>
              <a:t>Economic Empowerment</a:t>
            </a:r>
            <a:r>
              <a:rPr lang="en-US" sz="1700" i="1" dirty="0"/>
              <a:t>	|   </a:t>
            </a:r>
            <a:r>
              <a:rPr lang="en-US" sz="1700" i="1" dirty="0">
                <a:solidFill>
                  <a:srgbClr val="FF0000"/>
                </a:solidFill>
              </a:rPr>
              <a:t>Development without Displacement</a:t>
            </a:r>
            <a:r>
              <a:rPr lang="en-US" sz="1700" i="1" dirty="0"/>
              <a:t>   |   </a:t>
            </a:r>
            <a:r>
              <a:rPr lang="en-US" sz="1700" i="1" dirty="0">
                <a:solidFill>
                  <a:schemeClr val="accent1"/>
                </a:solidFill>
              </a:rPr>
              <a:t>Mobility, Transportation and Parking</a:t>
            </a:r>
          </a:p>
          <a:p>
            <a:pPr algn="ctr"/>
            <a:endParaRPr lang="en-US" sz="1700" i="1" dirty="0"/>
          </a:p>
        </p:txBody>
      </p:sp>
    </p:spTree>
    <p:extLst>
      <p:ext uri="{BB962C8B-B14F-4D97-AF65-F5344CB8AC3E}">
        <p14:creationId xmlns:p14="http://schemas.microsoft.com/office/powerpoint/2010/main" val="6654976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DEVELOPMENTS</a:t>
            </a:r>
          </a:p>
        </p:txBody>
      </p:sp>
      <p:sp>
        <p:nvSpPr>
          <p:cNvPr id="3" name="Content Placeholder 2"/>
          <p:cNvSpPr>
            <a:spLocks noGrp="1"/>
          </p:cNvSpPr>
          <p:nvPr>
            <p:ph idx="1"/>
          </p:nvPr>
        </p:nvSpPr>
        <p:spPr>
          <a:xfrm>
            <a:off x="5997677" y="1845734"/>
            <a:ext cx="5365541" cy="4023360"/>
          </a:xfrm>
        </p:spPr>
        <p:txBody>
          <a:bodyPr>
            <a:normAutofit fontScale="92500" lnSpcReduction="10000"/>
          </a:bodyPr>
          <a:lstStyle/>
          <a:p>
            <a:pPr>
              <a:lnSpc>
                <a:spcPct val="100000"/>
              </a:lnSpc>
            </a:pPr>
            <a:r>
              <a:rPr lang="en-US" b="1" dirty="0"/>
              <a:t>BLAKEY CENTER</a:t>
            </a:r>
          </a:p>
          <a:p>
            <a:pPr lvl="1">
              <a:buFont typeface="Wingdings" panose="05000000000000000000" pitchFamily="2" charset="2"/>
              <a:buChar char="§"/>
            </a:pPr>
            <a:r>
              <a:rPr lang="en-US" sz="1900" b="1" dirty="0"/>
              <a:t>Support Hill District-based businesses</a:t>
            </a:r>
            <a:r>
              <a:rPr lang="en-US" sz="1900" dirty="0"/>
              <a:t>, as well as event/flex space in alignment with the GHDMP program initiatives.</a:t>
            </a:r>
          </a:p>
          <a:p>
            <a:pPr lvl="1">
              <a:buFont typeface="Wingdings" panose="05000000000000000000" pitchFamily="2" charset="2"/>
              <a:buChar char="§"/>
            </a:pPr>
            <a:r>
              <a:rPr lang="en-US" sz="1900" b="1" dirty="0"/>
              <a:t>Identify the ideal tenant</a:t>
            </a:r>
            <a:r>
              <a:rPr lang="en-US" sz="1900" dirty="0"/>
              <a:t> to occupy the available space in the building. </a:t>
            </a:r>
          </a:p>
          <a:p>
            <a:pPr lvl="1">
              <a:buFont typeface="Wingdings" panose="05000000000000000000" pitchFamily="2" charset="2"/>
              <a:buChar char="§"/>
            </a:pPr>
            <a:r>
              <a:rPr lang="en-US" sz="2000" dirty="0">
                <a:solidFill>
                  <a:srgbClr val="FF0000"/>
                </a:solidFill>
              </a:rPr>
              <a:t>Meet with the tenant to understand its needs</a:t>
            </a:r>
          </a:p>
          <a:p>
            <a:pPr lvl="1">
              <a:buFont typeface="Wingdings" panose="05000000000000000000" pitchFamily="2" charset="2"/>
              <a:buChar char="§"/>
            </a:pPr>
            <a:r>
              <a:rPr lang="en-US" sz="1900" b="1" dirty="0">
                <a:solidFill>
                  <a:srgbClr val="00B050"/>
                </a:solidFill>
              </a:rPr>
              <a:t>Improve the MEP system</a:t>
            </a:r>
            <a:r>
              <a:rPr lang="en-US" sz="1900" dirty="0">
                <a:solidFill>
                  <a:srgbClr val="00B050"/>
                </a:solidFill>
              </a:rPr>
              <a:t>, with focus on energy efficiency, green and sustainable systems.</a:t>
            </a:r>
          </a:p>
          <a:p>
            <a:pPr lvl="1">
              <a:buFont typeface="Wingdings" panose="05000000000000000000" pitchFamily="2" charset="2"/>
              <a:buChar char="§"/>
            </a:pPr>
            <a:r>
              <a:rPr lang="en-US" sz="1900" dirty="0">
                <a:solidFill>
                  <a:srgbClr val="00B0F0"/>
                </a:solidFill>
              </a:rPr>
              <a:t>Improve the building ongoing </a:t>
            </a:r>
            <a:r>
              <a:rPr lang="en-US" sz="1900" b="1" dirty="0">
                <a:solidFill>
                  <a:srgbClr val="00B0F0"/>
                </a:solidFill>
              </a:rPr>
              <a:t>maintenance, security and cleaning </a:t>
            </a:r>
          </a:p>
          <a:p>
            <a:pPr lvl="1">
              <a:buFont typeface="Wingdings" panose="05000000000000000000" pitchFamily="2" charset="2"/>
              <a:buChar char="§"/>
            </a:pPr>
            <a:r>
              <a:rPr lang="en-US" sz="1900" b="1" dirty="0">
                <a:solidFill>
                  <a:srgbClr val="00B050"/>
                </a:solidFill>
              </a:rPr>
              <a:t>Accent lighting </a:t>
            </a:r>
            <a:r>
              <a:rPr lang="en-US" sz="1900" dirty="0">
                <a:solidFill>
                  <a:srgbClr val="00B050"/>
                </a:solidFill>
              </a:rPr>
              <a:t>will be added to compliment the Kauffman Center and draw visitors to the Hill District.</a:t>
            </a:r>
          </a:p>
          <a:p>
            <a:pPr lvl="1">
              <a:buFont typeface="Wingdings" panose="05000000000000000000" pitchFamily="2" charset="2"/>
              <a:buChar char="§"/>
            </a:pPr>
            <a:r>
              <a:rPr lang="en-US" sz="1900" dirty="0">
                <a:solidFill>
                  <a:schemeClr val="accent1"/>
                </a:solidFill>
              </a:rPr>
              <a:t>Improve the parking lot</a:t>
            </a:r>
          </a:p>
        </p:txBody>
      </p:sp>
      <p:pic>
        <p:nvPicPr>
          <p:cNvPr id="5" name="Picture 2" descr="Image result for blakey center hill district pittsburgh"/>
          <p:cNvPicPr>
            <a:picLocks noChangeAspect="1" noChangeArrowheads="1"/>
          </p:cNvPicPr>
          <p:nvPr/>
        </p:nvPicPr>
        <p:blipFill rotWithShape="1">
          <a:blip r:embed="rId3">
            <a:extLst>
              <a:ext uri="{28A0092B-C50C-407E-A947-70E740481C1C}">
                <a14:useLocalDpi xmlns:a14="http://schemas.microsoft.com/office/drawing/2010/main" val="0"/>
              </a:ext>
            </a:extLst>
          </a:blip>
          <a:srcRect l="16739" r="5791"/>
          <a:stretch/>
        </p:blipFill>
        <p:spPr bwMode="auto">
          <a:xfrm>
            <a:off x="1179465" y="1845734"/>
            <a:ext cx="4818212" cy="310972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C5F26B3-D8C6-4A97-8C29-8DC3A6D1258D}"/>
              </a:ext>
            </a:extLst>
          </p:cNvPr>
          <p:cNvSpPr txBox="1"/>
          <p:nvPr/>
        </p:nvSpPr>
        <p:spPr>
          <a:xfrm>
            <a:off x="1" y="5726099"/>
            <a:ext cx="12192000" cy="877163"/>
          </a:xfrm>
          <a:prstGeom prst="rect">
            <a:avLst/>
          </a:prstGeom>
          <a:noFill/>
        </p:spPr>
        <p:txBody>
          <a:bodyPr wrap="square" rtlCol="0">
            <a:spAutoFit/>
          </a:bodyPr>
          <a:lstStyle/>
          <a:p>
            <a:pPr algn="ctr"/>
            <a:r>
              <a:rPr lang="en-US" sz="1700" i="1" dirty="0"/>
              <a:t>Building Upon African American Cultural Legacy   |   </a:t>
            </a:r>
            <a:r>
              <a:rPr lang="en-US" sz="1700" i="1" dirty="0">
                <a:solidFill>
                  <a:srgbClr val="00B050"/>
                </a:solidFill>
              </a:rPr>
              <a:t>Make Hill District A Green and Well Designed Community</a:t>
            </a:r>
          </a:p>
          <a:p>
            <a:pPr algn="ctr"/>
            <a:r>
              <a:rPr lang="en-US" sz="1700" i="1" dirty="0">
                <a:solidFill>
                  <a:srgbClr val="00B0F0"/>
                </a:solidFill>
              </a:rPr>
              <a:t>Economic Empowerment</a:t>
            </a:r>
            <a:r>
              <a:rPr lang="en-US" sz="1700" i="1" dirty="0"/>
              <a:t>	|   </a:t>
            </a:r>
            <a:r>
              <a:rPr lang="en-US" sz="1700" i="1" dirty="0">
                <a:solidFill>
                  <a:srgbClr val="FF0000"/>
                </a:solidFill>
              </a:rPr>
              <a:t>Development without Displacement</a:t>
            </a:r>
            <a:r>
              <a:rPr lang="en-US" sz="1700" i="1" dirty="0"/>
              <a:t>   |   </a:t>
            </a:r>
            <a:r>
              <a:rPr lang="en-US" sz="1700" i="1" dirty="0">
                <a:solidFill>
                  <a:schemeClr val="accent1"/>
                </a:solidFill>
              </a:rPr>
              <a:t>Mobility, Transportation and Parking</a:t>
            </a:r>
          </a:p>
          <a:p>
            <a:pPr algn="ctr"/>
            <a:endParaRPr lang="en-US" sz="1700" i="1" dirty="0"/>
          </a:p>
        </p:txBody>
      </p:sp>
    </p:spTree>
    <p:extLst>
      <p:ext uri="{BB962C8B-B14F-4D97-AF65-F5344CB8AC3E}">
        <p14:creationId xmlns:p14="http://schemas.microsoft.com/office/powerpoint/2010/main" val="19746082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DEVELOPMENTS</a:t>
            </a:r>
          </a:p>
        </p:txBody>
      </p:sp>
      <p:sp>
        <p:nvSpPr>
          <p:cNvPr id="3" name="Content Placeholder 2"/>
          <p:cNvSpPr>
            <a:spLocks noGrp="1"/>
          </p:cNvSpPr>
          <p:nvPr>
            <p:ph idx="1"/>
          </p:nvPr>
        </p:nvSpPr>
        <p:spPr>
          <a:xfrm>
            <a:off x="5997677" y="1845734"/>
            <a:ext cx="5158003" cy="4023360"/>
          </a:xfrm>
        </p:spPr>
        <p:txBody>
          <a:bodyPr>
            <a:normAutofit/>
          </a:bodyPr>
          <a:lstStyle/>
          <a:p>
            <a:pPr>
              <a:lnSpc>
                <a:spcPct val="100000"/>
              </a:lnSpc>
            </a:pPr>
            <a:r>
              <a:rPr lang="en-US" sz="2800" b="1" dirty="0"/>
              <a:t>FAMILY DOLLAR</a:t>
            </a:r>
          </a:p>
          <a:p>
            <a:pPr lvl="1">
              <a:buFont typeface="Wingdings" panose="05000000000000000000" pitchFamily="2" charset="2"/>
              <a:buChar char="§"/>
            </a:pPr>
            <a:r>
              <a:rPr lang="en-US" sz="2000" dirty="0">
                <a:solidFill>
                  <a:srgbClr val="FF0000"/>
                </a:solidFill>
              </a:rPr>
              <a:t>Meet with the tenant to understand its needs</a:t>
            </a:r>
          </a:p>
          <a:p>
            <a:pPr lvl="1">
              <a:buFont typeface="Wingdings" panose="05000000000000000000" pitchFamily="2" charset="2"/>
              <a:buChar char="§"/>
            </a:pPr>
            <a:r>
              <a:rPr lang="en-US" sz="2000" b="1" dirty="0">
                <a:solidFill>
                  <a:srgbClr val="00B050"/>
                </a:solidFill>
              </a:rPr>
              <a:t>Improve MEP system</a:t>
            </a:r>
            <a:r>
              <a:rPr lang="en-US" sz="2000" dirty="0">
                <a:solidFill>
                  <a:srgbClr val="00B050"/>
                </a:solidFill>
              </a:rPr>
              <a:t>, with focus on energy efficiency, green and sustainable systems.</a:t>
            </a:r>
          </a:p>
          <a:p>
            <a:pPr lvl="1">
              <a:buFont typeface="Wingdings" panose="05000000000000000000" pitchFamily="2" charset="2"/>
              <a:buChar char="§"/>
            </a:pPr>
            <a:r>
              <a:rPr lang="en-US" sz="2000" b="1" dirty="0">
                <a:solidFill>
                  <a:srgbClr val="00B050"/>
                </a:solidFill>
              </a:rPr>
              <a:t>Accent lighting</a:t>
            </a:r>
            <a:r>
              <a:rPr lang="en-US" sz="2000" dirty="0">
                <a:solidFill>
                  <a:srgbClr val="00B050"/>
                </a:solidFill>
              </a:rPr>
              <a:t> will be added to compliment the Kauffman Center and draw visitors to the Hill District. </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9734" r="17821"/>
          <a:stretch/>
        </p:blipFill>
        <p:spPr>
          <a:xfrm>
            <a:off x="1248697" y="1845734"/>
            <a:ext cx="4748980" cy="3338263"/>
          </a:xfrm>
          <a:prstGeom prst="rect">
            <a:avLst/>
          </a:prstGeom>
        </p:spPr>
      </p:pic>
      <p:sp>
        <p:nvSpPr>
          <p:cNvPr id="5" name="TextBox 4">
            <a:extLst>
              <a:ext uri="{FF2B5EF4-FFF2-40B4-BE49-F238E27FC236}">
                <a16:creationId xmlns:a16="http://schemas.microsoft.com/office/drawing/2014/main" id="{6F66BD4B-899E-4A33-846C-3E05D57B9781}"/>
              </a:ext>
            </a:extLst>
          </p:cNvPr>
          <p:cNvSpPr txBox="1"/>
          <p:nvPr/>
        </p:nvSpPr>
        <p:spPr>
          <a:xfrm>
            <a:off x="1" y="5726099"/>
            <a:ext cx="12192000" cy="877163"/>
          </a:xfrm>
          <a:prstGeom prst="rect">
            <a:avLst/>
          </a:prstGeom>
          <a:noFill/>
        </p:spPr>
        <p:txBody>
          <a:bodyPr wrap="square" rtlCol="0">
            <a:spAutoFit/>
          </a:bodyPr>
          <a:lstStyle/>
          <a:p>
            <a:pPr algn="ctr"/>
            <a:r>
              <a:rPr lang="en-US" sz="1700" i="1" dirty="0"/>
              <a:t>Building Upon African American Cultural Legacy   |   </a:t>
            </a:r>
            <a:r>
              <a:rPr lang="en-US" sz="1700" i="1" dirty="0">
                <a:solidFill>
                  <a:srgbClr val="00B050"/>
                </a:solidFill>
              </a:rPr>
              <a:t>Make Hill District A Green and Well Designed Community</a:t>
            </a:r>
          </a:p>
          <a:p>
            <a:pPr algn="ctr"/>
            <a:r>
              <a:rPr lang="en-US" sz="1700" i="1" dirty="0">
                <a:solidFill>
                  <a:srgbClr val="00B0F0"/>
                </a:solidFill>
              </a:rPr>
              <a:t>Economic Empowerment</a:t>
            </a:r>
            <a:r>
              <a:rPr lang="en-US" sz="1700" i="1" dirty="0"/>
              <a:t>	|   </a:t>
            </a:r>
            <a:r>
              <a:rPr lang="en-US" sz="1700" i="1" dirty="0">
                <a:solidFill>
                  <a:srgbClr val="FF0000"/>
                </a:solidFill>
              </a:rPr>
              <a:t>Development without Displacement</a:t>
            </a:r>
            <a:r>
              <a:rPr lang="en-US" sz="1700" i="1" dirty="0"/>
              <a:t>   |   </a:t>
            </a:r>
            <a:r>
              <a:rPr lang="en-US" sz="1700" i="1" dirty="0">
                <a:solidFill>
                  <a:schemeClr val="accent1"/>
                </a:solidFill>
              </a:rPr>
              <a:t>Mobility, Transportation and Parking</a:t>
            </a:r>
          </a:p>
          <a:p>
            <a:pPr algn="ctr"/>
            <a:endParaRPr lang="en-US" sz="1700" i="1" dirty="0"/>
          </a:p>
        </p:txBody>
      </p:sp>
    </p:spTree>
    <p:extLst>
      <p:ext uri="{BB962C8B-B14F-4D97-AF65-F5344CB8AC3E}">
        <p14:creationId xmlns:p14="http://schemas.microsoft.com/office/powerpoint/2010/main" val="975150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234817" y="2360638"/>
            <a:ext cx="10058400" cy="1450757"/>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8000" b="1" dirty="0"/>
              <a:t>THANK </a:t>
            </a:r>
            <a:r>
              <a:rPr lang="en-US" sz="8000" b="1" dirty="0" smtClean="0"/>
              <a:t>YOU!</a:t>
            </a:r>
            <a:endParaRPr lang="en-US" sz="8000" b="1" dirty="0"/>
          </a:p>
        </p:txBody>
      </p:sp>
    </p:spTree>
    <p:extLst>
      <p:ext uri="{BB962C8B-B14F-4D97-AF65-F5344CB8AC3E}">
        <p14:creationId xmlns:p14="http://schemas.microsoft.com/office/powerpoint/2010/main" val="22431560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Items Discovered </a:t>
            </a:r>
            <a:r>
              <a:rPr lang="en-US" b="1" dirty="0"/>
              <a:t>After </a:t>
            </a:r>
            <a:r>
              <a:rPr lang="en-US" dirty="0"/>
              <a:t>RFP Submission</a:t>
            </a:r>
          </a:p>
        </p:txBody>
      </p:sp>
      <p:sp>
        <p:nvSpPr>
          <p:cNvPr id="9" name="Content Placeholder 8">
            <a:extLst>
              <a:ext uri="{FF2B5EF4-FFF2-40B4-BE49-F238E27FC236}">
                <a16:creationId xmlns:a16="http://schemas.microsoft.com/office/drawing/2014/main" id="{7C095A91-929B-49C7-9A08-FE80CCCC27C7}"/>
              </a:ext>
            </a:extLst>
          </p:cNvPr>
          <p:cNvSpPr>
            <a:spLocks noGrp="1"/>
          </p:cNvSpPr>
          <p:nvPr>
            <p:ph idx="1"/>
          </p:nvPr>
        </p:nvSpPr>
        <p:spPr>
          <a:xfrm>
            <a:off x="1097280" y="1845733"/>
            <a:ext cx="10058400" cy="4339309"/>
          </a:xfrm>
        </p:spPr>
        <p:txBody>
          <a:bodyPr>
            <a:normAutofit/>
          </a:bodyPr>
          <a:lstStyle/>
          <a:p>
            <a:r>
              <a:rPr lang="en-US" sz="2400" dirty="0"/>
              <a:t>Building Condition</a:t>
            </a:r>
          </a:p>
          <a:p>
            <a:pPr marL="635508" lvl="1" indent="-342900"/>
            <a:r>
              <a:rPr lang="en-US" sz="2000" dirty="0"/>
              <a:t>Our team was granted access to all four buildings, </a:t>
            </a:r>
            <a:r>
              <a:rPr lang="en-US" sz="2000" b="1" dirty="0"/>
              <a:t>ONLY </a:t>
            </a:r>
            <a:r>
              <a:rPr lang="en-US" sz="2000" dirty="0"/>
              <a:t>after our bid was submitted. </a:t>
            </a:r>
          </a:p>
          <a:p>
            <a:r>
              <a:rPr lang="en-US" sz="2400" dirty="0"/>
              <a:t>Tenant Lease </a:t>
            </a:r>
            <a:r>
              <a:rPr lang="en-US" sz="2400" dirty="0" smtClean="0"/>
              <a:t>Termination</a:t>
            </a:r>
          </a:p>
          <a:p>
            <a:pPr marL="635508" lvl="1" indent="-342900"/>
            <a:r>
              <a:rPr lang="en-US" sz="2000" dirty="0"/>
              <a:t>Several tenants </a:t>
            </a:r>
            <a:r>
              <a:rPr lang="en-US" sz="2000" dirty="0" smtClean="0"/>
              <a:t>have </a:t>
            </a:r>
            <a:r>
              <a:rPr lang="en-US" sz="2000" dirty="0"/>
              <a:t>terminated </a:t>
            </a:r>
            <a:r>
              <a:rPr lang="en-US" sz="2000" dirty="0" smtClean="0"/>
              <a:t>their leases</a:t>
            </a:r>
            <a:endParaRPr lang="en-US" sz="2000" dirty="0"/>
          </a:p>
          <a:p>
            <a:pPr marL="635508" lvl="1" indent="-342900"/>
            <a:r>
              <a:rPr lang="en-US" sz="2000" dirty="0" smtClean="0"/>
              <a:t>A </a:t>
            </a:r>
            <a:r>
              <a:rPr lang="en-US" sz="2000" dirty="0"/>
              <a:t>few </a:t>
            </a:r>
            <a:r>
              <a:rPr lang="en-US" sz="2000" dirty="0" smtClean="0"/>
              <a:t>have </a:t>
            </a:r>
            <a:r>
              <a:rPr lang="en-US" sz="2000" dirty="0"/>
              <a:t>no intention of returning to the building</a:t>
            </a:r>
          </a:p>
          <a:p>
            <a:r>
              <a:rPr lang="en-US" sz="2400" dirty="0"/>
              <a:t>Vacant Building</a:t>
            </a:r>
          </a:p>
          <a:p>
            <a:pPr lvl="1"/>
            <a:r>
              <a:rPr lang="en-US" sz="2000" dirty="0" smtClean="0"/>
              <a:t>     No tenants paid rent for </a:t>
            </a:r>
            <a:r>
              <a:rPr lang="en-US" sz="2000" dirty="0"/>
              <a:t>the </a:t>
            </a:r>
            <a:r>
              <a:rPr lang="en-US" sz="2000" dirty="0" smtClean="0"/>
              <a:t>months </a:t>
            </a:r>
            <a:r>
              <a:rPr lang="en-US" sz="2000" dirty="0"/>
              <a:t>of February and </a:t>
            </a:r>
            <a:r>
              <a:rPr lang="en-US" sz="2000" dirty="0" smtClean="0"/>
              <a:t>March </a:t>
            </a:r>
            <a:endParaRPr lang="en-US" sz="2000" dirty="0"/>
          </a:p>
          <a:p>
            <a:r>
              <a:rPr lang="en-US" sz="2400" dirty="0"/>
              <a:t>Water Leak Repair</a:t>
            </a:r>
          </a:p>
          <a:p>
            <a:pPr lvl="1"/>
            <a:r>
              <a:rPr lang="en-US" sz="2000" dirty="0" smtClean="0"/>
              <a:t>     Extent </a:t>
            </a:r>
            <a:r>
              <a:rPr lang="en-US" sz="2000" dirty="0"/>
              <a:t>of water damage unknown. Work is still ongoing</a:t>
            </a:r>
          </a:p>
          <a:p>
            <a:r>
              <a:rPr lang="en-US" sz="2400" dirty="0"/>
              <a:t>Family Dollar?</a:t>
            </a:r>
          </a:p>
        </p:txBody>
      </p:sp>
    </p:spTree>
    <p:extLst>
      <p:ext uri="{BB962C8B-B14F-4D97-AF65-F5344CB8AC3E}">
        <p14:creationId xmlns:p14="http://schemas.microsoft.com/office/powerpoint/2010/main" val="1429247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TEAM</a:t>
            </a:r>
          </a:p>
        </p:txBody>
      </p:sp>
      <p:pic>
        <p:nvPicPr>
          <p:cNvPr id="4" name="Picture 2" descr="Image result for emeka Onwugbenu e prop and develop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3554" y="3631750"/>
            <a:ext cx="1868128" cy="1868128"/>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5623174" y="1848289"/>
            <a:ext cx="5612986" cy="4309964"/>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r>
              <a:rPr lang="en-US" b="1" dirty="0"/>
              <a:t>E Properties and Development</a:t>
            </a:r>
            <a:r>
              <a:rPr lang="en-US" dirty="0"/>
              <a:t>, a Pittsburgh-based development company was founded in 2009. Since our inception, we have </a:t>
            </a:r>
            <a:r>
              <a:rPr lang="en-US" b="1" i="1" dirty="0">
                <a:solidFill>
                  <a:schemeClr val="bg2">
                    <a:lumMod val="50000"/>
                  </a:schemeClr>
                </a:solidFill>
              </a:rPr>
              <a:t>completed over $25M worth of developments</a:t>
            </a:r>
            <a:r>
              <a:rPr lang="en-US" dirty="0"/>
              <a:t> and currently own and manage 100+ distinctive rental units throughout the city of Pittsburgh. E Properties and Development </a:t>
            </a:r>
            <a:r>
              <a:rPr lang="en-US" b="1" i="1" dirty="0">
                <a:solidFill>
                  <a:schemeClr val="bg2">
                    <a:lumMod val="50000"/>
                  </a:schemeClr>
                </a:solidFill>
              </a:rPr>
              <a:t>offers a complete spectrum of services </a:t>
            </a:r>
            <a:r>
              <a:rPr lang="en-US" dirty="0"/>
              <a:t>to develop, redevelop, finance, lease and manage commercial and residential properties.  Our focus lies in the development and redevelopment of underperforming assets. We utilize the latest and most efficient construction techniques to create the highest value for our buyers, investors and the community. We believe we are redefining real estate development and setting a higher standard for other developers.</a:t>
            </a:r>
          </a:p>
        </p:txBody>
      </p:sp>
      <p:pic>
        <p:nvPicPr>
          <p:cNvPr id="9" name="Picture 8" descr="A close up of a logo&#10;&#10;Description automatically generated">
            <a:extLst>
              <a:ext uri="{FF2B5EF4-FFF2-40B4-BE49-F238E27FC236}">
                <a16:creationId xmlns:a16="http://schemas.microsoft.com/office/drawing/2014/main" id="{FEA08036-9FE0-4CC9-ACC2-11765E20EC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6707" y="1773980"/>
            <a:ext cx="3421822" cy="1821150"/>
          </a:xfrm>
          <a:prstGeom prst="rect">
            <a:avLst/>
          </a:prstGeom>
        </p:spPr>
      </p:pic>
      <p:sp>
        <p:nvSpPr>
          <p:cNvPr id="10" name="TextBox 4">
            <a:extLst>
              <a:ext uri="{FF2B5EF4-FFF2-40B4-BE49-F238E27FC236}">
                <a16:creationId xmlns:a16="http://schemas.microsoft.com/office/drawing/2014/main" id="{F8AD887F-3349-49C7-9D6F-5D66E5CCD246}"/>
              </a:ext>
            </a:extLst>
          </p:cNvPr>
          <p:cNvSpPr txBox="1"/>
          <p:nvPr/>
        </p:nvSpPr>
        <p:spPr>
          <a:xfrm>
            <a:off x="694588" y="5536498"/>
            <a:ext cx="4442224"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a:t>Emeka Onwugbenu </a:t>
            </a:r>
          </a:p>
          <a:p>
            <a:pPr algn="ctr"/>
            <a:r>
              <a:rPr lang="en-US" sz="1400" b="1" i="1" dirty="0"/>
              <a:t>(Eh.meh.ka On.woo.bay.nu)</a:t>
            </a:r>
            <a:br>
              <a:rPr lang="en-US" sz="1400" b="1" i="1" dirty="0"/>
            </a:br>
            <a:r>
              <a:rPr lang="en-US" sz="1400" dirty="0"/>
              <a:t>Founder and CEO</a:t>
            </a:r>
          </a:p>
        </p:txBody>
      </p:sp>
    </p:spTree>
    <p:extLst>
      <p:ext uri="{BB962C8B-B14F-4D97-AF65-F5344CB8AC3E}">
        <p14:creationId xmlns:p14="http://schemas.microsoft.com/office/powerpoint/2010/main" val="40828531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DC725-5932-4745-82F8-8E99513401E9}"/>
              </a:ext>
            </a:extLst>
          </p:cNvPr>
          <p:cNvSpPr>
            <a:spLocks noGrp="1"/>
          </p:cNvSpPr>
          <p:nvPr>
            <p:ph type="title"/>
          </p:nvPr>
        </p:nvSpPr>
        <p:spPr/>
        <p:txBody>
          <a:bodyPr/>
          <a:lstStyle/>
          <a:p>
            <a:r>
              <a:rPr lang="en-US" dirty="0"/>
              <a:t>Estimated Schedule</a:t>
            </a:r>
          </a:p>
        </p:txBody>
      </p:sp>
      <p:graphicFrame>
        <p:nvGraphicFramePr>
          <p:cNvPr id="4" name="Content Placeholder 3">
            <a:extLst>
              <a:ext uri="{FF2B5EF4-FFF2-40B4-BE49-F238E27FC236}">
                <a16:creationId xmlns:a16="http://schemas.microsoft.com/office/drawing/2014/main" id="{EF9B81B6-243C-4632-84ED-8B502602C66D}"/>
              </a:ext>
            </a:extLst>
          </p:cNvPr>
          <p:cNvGraphicFramePr>
            <a:graphicFrameLocks noGrp="1"/>
          </p:cNvGraphicFramePr>
          <p:nvPr>
            <p:ph idx="1"/>
            <p:extLst>
              <p:ext uri="{D42A27DB-BD31-4B8C-83A1-F6EECF244321}">
                <p14:modId xmlns:p14="http://schemas.microsoft.com/office/powerpoint/2010/main" val="3831047997"/>
              </p:ext>
            </p:extLst>
          </p:nvPr>
        </p:nvGraphicFramePr>
        <p:xfrm>
          <a:off x="578961" y="1874543"/>
          <a:ext cx="11095037" cy="4469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66898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Previous Projects</a:t>
            </a:r>
          </a:p>
        </p:txBody>
      </p:sp>
      <p:sp>
        <p:nvSpPr>
          <p:cNvPr id="3" name="Content Placeholder 2"/>
          <p:cNvSpPr>
            <a:spLocks noGrp="1"/>
          </p:cNvSpPr>
          <p:nvPr>
            <p:ph idx="1"/>
          </p:nvPr>
        </p:nvSpPr>
        <p:spPr>
          <a:xfrm>
            <a:off x="5690178" y="1840988"/>
            <a:ext cx="5465502" cy="4309964"/>
          </a:xfrm>
        </p:spPr>
        <p:txBody>
          <a:bodyPr>
            <a:normAutofit/>
          </a:bodyPr>
          <a:lstStyle/>
          <a:p>
            <a:pPr algn="just"/>
            <a:r>
              <a:rPr lang="en-US" b="1" dirty="0"/>
              <a:t>McCLEARY SCHOOL</a:t>
            </a:r>
          </a:p>
          <a:p>
            <a:pPr lvl="1" algn="just">
              <a:buFont typeface="Wingdings" panose="05000000000000000000" pitchFamily="2" charset="2"/>
              <a:buChar char="§"/>
            </a:pPr>
            <a:r>
              <a:rPr lang="en-US" dirty="0"/>
              <a:t>Conversion of a former Pittsburgh Public School into 25 residential units, totaling 40,000 SF</a:t>
            </a:r>
          </a:p>
          <a:p>
            <a:pPr lvl="1" algn="just">
              <a:buFont typeface="Wingdings" panose="05000000000000000000" pitchFamily="2" charset="2"/>
              <a:buChar char="§"/>
            </a:pPr>
            <a:r>
              <a:rPr lang="en-US" dirty="0"/>
              <a:t>Total development budget of $6.7 Million</a:t>
            </a:r>
          </a:p>
          <a:p>
            <a:pPr lvl="1" algn="just">
              <a:buFont typeface="Wingdings" panose="05000000000000000000" pitchFamily="2" charset="2"/>
              <a:buChar char="§"/>
            </a:pPr>
            <a:r>
              <a:rPr lang="en-US" dirty="0"/>
              <a:t>E Properties and Development was the Developer and General Contractor </a:t>
            </a:r>
          </a:p>
        </p:txBody>
      </p:sp>
      <p:pic>
        <p:nvPicPr>
          <p:cNvPr id="10" name="Picture 9" descr="A car parked on the side of a building&#10;&#10;Description automatically generated">
            <a:extLst>
              <a:ext uri="{FF2B5EF4-FFF2-40B4-BE49-F238E27FC236}">
                <a16:creationId xmlns:a16="http://schemas.microsoft.com/office/drawing/2014/main" id="{5EF3680D-1BE8-4FA7-A193-E99F958286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269" y="1931790"/>
            <a:ext cx="5273370" cy="4219162"/>
          </a:xfrm>
          <a:prstGeom prst="rect">
            <a:avLst/>
          </a:prstGeom>
        </p:spPr>
      </p:pic>
      <p:pic>
        <p:nvPicPr>
          <p:cNvPr id="5" name="Picture 4" descr="A circuit board&#10;&#10;Description automatically generated">
            <a:extLst>
              <a:ext uri="{FF2B5EF4-FFF2-40B4-BE49-F238E27FC236}">
                <a16:creationId xmlns:a16="http://schemas.microsoft.com/office/drawing/2014/main" id="{13537BAE-FCB6-4011-A2CB-CE8FC788065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42609" y="3667456"/>
            <a:ext cx="4471069" cy="2587124"/>
          </a:xfrm>
          <a:prstGeom prst="rect">
            <a:avLst/>
          </a:prstGeom>
        </p:spPr>
      </p:pic>
    </p:spTree>
    <p:extLst>
      <p:ext uri="{BB962C8B-B14F-4D97-AF65-F5344CB8AC3E}">
        <p14:creationId xmlns:p14="http://schemas.microsoft.com/office/powerpoint/2010/main" val="1861890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Previous Projects</a:t>
            </a:r>
          </a:p>
        </p:txBody>
      </p:sp>
      <p:sp>
        <p:nvSpPr>
          <p:cNvPr id="3" name="Content Placeholder 2"/>
          <p:cNvSpPr>
            <a:spLocks noGrp="1"/>
          </p:cNvSpPr>
          <p:nvPr>
            <p:ph idx="1"/>
          </p:nvPr>
        </p:nvSpPr>
        <p:spPr>
          <a:xfrm>
            <a:off x="5690178" y="1840988"/>
            <a:ext cx="5612986" cy="4309964"/>
          </a:xfrm>
        </p:spPr>
        <p:txBody>
          <a:bodyPr>
            <a:normAutofit/>
          </a:bodyPr>
          <a:lstStyle/>
          <a:p>
            <a:pPr algn="just"/>
            <a:r>
              <a:rPr lang="en-US" b="1" dirty="0"/>
              <a:t>URBAN ACADEMY BUILDING</a:t>
            </a:r>
          </a:p>
          <a:p>
            <a:pPr lvl="1" algn="just">
              <a:buFont typeface="Wingdings" panose="05000000000000000000" pitchFamily="2" charset="2"/>
              <a:buChar char="§"/>
            </a:pPr>
            <a:r>
              <a:rPr lang="en-US" dirty="0"/>
              <a:t>38,000 SF education facility that houses the Urban Academy of Greater Pittsburgh Charter School</a:t>
            </a:r>
          </a:p>
          <a:p>
            <a:pPr lvl="1" algn="just">
              <a:buFont typeface="Wingdings" panose="05000000000000000000" pitchFamily="2" charset="2"/>
              <a:buChar char="§"/>
            </a:pPr>
            <a:r>
              <a:rPr lang="en-US" dirty="0"/>
              <a:t>Total development budget of $3.1 Million</a:t>
            </a:r>
          </a:p>
          <a:p>
            <a:pPr lvl="1" algn="just">
              <a:buFont typeface="Wingdings" panose="05000000000000000000" pitchFamily="2" charset="2"/>
              <a:buChar char="§"/>
            </a:pPr>
            <a:r>
              <a:rPr lang="en-US" dirty="0"/>
              <a:t>E Properties and Development was the Developer, General Contractor and Property Manager</a:t>
            </a:r>
          </a:p>
        </p:txBody>
      </p:sp>
      <p:pic>
        <p:nvPicPr>
          <p:cNvPr id="10" name="Picture 9" descr="A car parked on a city street&#10;&#10;Description automatically generated">
            <a:extLst>
              <a:ext uri="{FF2B5EF4-FFF2-40B4-BE49-F238E27FC236}">
                <a16:creationId xmlns:a16="http://schemas.microsoft.com/office/drawing/2014/main" id="{F2824D4A-4B3B-4597-8BF9-BE336C0768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673" y="2258721"/>
            <a:ext cx="5625976" cy="3786971"/>
          </a:xfrm>
          <a:prstGeom prst="rect">
            <a:avLst/>
          </a:prstGeom>
        </p:spPr>
      </p:pic>
      <p:pic>
        <p:nvPicPr>
          <p:cNvPr id="12" name="Picture 11" descr="A large brick building&#10;&#10;Description automatically generated">
            <a:extLst>
              <a:ext uri="{FF2B5EF4-FFF2-40B4-BE49-F238E27FC236}">
                <a16:creationId xmlns:a16="http://schemas.microsoft.com/office/drawing/2014/main" id="{18841F0A-1E24-4989-9259-55C4E0DA1AE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5342" y="3620331"/>
            <a:ext cx="1755064" cy="2634249"/>
          </a:xfrm>
          <a:prstGeom prst="rect">
            <a:avLst/>
          </a:prstGeom>
        </p:spPr>
      </p:pic>
      <p:pic>
        <p:nvPicPr>
          <p:cNvPr id="14" name="Picture 13" descr="An office with a desk and chair in a room&#10;&#10;Description automatically generated">
            <a:extLst>
              <a:ext uri="{FF2B5EF4-FFF2-40B4-BE49-F238E27FC236}">
                <a16:creationId xmlns:a16="http://schemas.microsoft.com/office/drawing/2014/main" id="{0BDBBEC2-AB92-4F16-8DE7-59A697A41FB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05120" y="3636819"/>
            <a:ext cx="1758248" cy="2637108"/>
          </a:xfrm>
          <a:prstGeom prst="rect">
            <a:avLst/>
          </a:prstGeom>
        </p:spPr>
      </p:pic>
      <p:pic>
        <p:nvPicPr>
          <p:cNvPr id="16" name="Picture 15" descr="A dining room table&#10;&#10;Description automatically generated">
            <a:extLst>
              <a:ext uri="{FF2B5EF4-FFF2-40B4-BE49-F238E27FC236}">
                <a16:creationId xmlns:a16="http://schemas.microsoft.com/office/drawing/2014/main" id="{DE0F6705-87C7-4B66-B268-996A54FB9DF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70238" y="3636819"/>
            <a:ext cx="1758234" cy="2637109"/>
          </a:xfrm>
          <a:prstGeom prst="rect">
            <a:avLst/>
          </a:prstGeom>
        </p:spPr>
      </p:pic>
    </p:spTree>
    <p:extLst>
      <p:ext uri="{BB962C8B-B14F-4D97-AF65-F5344CB8AC3E}">
        <p14:creationId xmlns:p14="http://schemas.microsoft.com/office/powerpoint/2010/main" val="32037989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Current Projects</a:t>
            </a:r>
          </a:p>
        </p:txBody>
      </p:sp>
      <p:sp>
        <p:nvSpPr>
          <p:cNvPr id="14" name="Content Placeholder 2"/>
          <p:cNvSpPr txBox="1">
            <a:spLocks/>
          </p:cNvSpPr>
          <p:nvPr/>
        </p:nvSpPr>
        <p:spPr>
          <a:xfrm>
            <a:off x="8069802" y="1910530"/>
            <a:ext cx="3799643" cy="4309964"/>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b="1" dirty="0"/>
              <a:t>LAWRENCEVILLE LOFT</a:t>
            </a:r>
          </a:p>
          <a:p>
            <a:pPr lvl="1">
              <a:buFont typeface="Wingdings" panose="05000000000000000000" pitchFamily="2" charset="2"/>
              <a:buChar char="§"/>
            </a:pPr>
            <a:r>
              <a:rPr lang="en-US" dirty="0"/>
              <a:t>46,000 SF mixed use and </a:t>
            </a:r>
          </a:p>
          <a:p>
            <a:pPr lvl="1">
              <a:buFont typeface="Wingdings" panose="05000000000000000000" pitchFamily="2" charset="2"/>
              <a:buChar char="§"/>
            </a:pPr>
            <a:r>
              <a:rPr lang="en-US" dirty="0"/>
              <a:t>25 residential units, retail, parking, roof top, roof garden, wine room</a:t>
            </a:r>
          </a:p>
          <a:p>
            <a:pPr lvl="1">
              <a:buFont typeface="Wingdings" panose="05000000000000000000" pitchFamily="2" charset="2"/>
              <a:buChar char="§"/>
            </a:pPr>
            <a:r>
              <a:rPr lang="en-US" dirty="0"/>
              <a:t>Mixed income condo building </a:t>
            </a:r>
          </a:p>
        </p:txBody>
      </p:sp>
      <p:sp>
        <p:nvSpPr>
          <p:cNvPr id="4" name="TextBox 3"/>
          <p:cNvSpPr txBox="1"/>
          <p:nvPr/>
        </p:nvSpPr>
        <p:spPr>
          <a:xfrm>
            <a:off x="1766320" y="3914360"/>
            <a:ext cx="3428246" cy="369332"/>
          </a:xfrm>
          <a:prstGeom prst="rect">
            <a:avLst/>
          </a:prstGeom>
          <a:noFill/>
        </p:spPr>
        <p:txBody>
          <a:bodyPr wrap="none" rtlCol="0">
            <a:spAutoFit/>
          </a:bodyPr>
          <a:lstStyle/>
          <a:p>
            <a:r>
              <a:rPr lang="en-US" dirty="0"/>
              <a:t>Before			After</a:t>
            </a:r>
          </a:p>
        </p:txBody>
      </p:sp>
      <p:pic>
        <p:nvPicPr>
          <p:cNvPr id="6" name="Picture 5" descr="A city street&#10;&#10;Description automatically generated">
            <a:extLst>
              <a:ext uri="{FF2B5EF4-FFF2-40B4-BE49-F238E27FC236}">
                <a16:creationId xmlns:a16="http://schemas.microsoft.com/office/drawing/2014/main" id="{D8954A52-37C5-4755-831F-6C01C36299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479" y="1864429"/>
            <a:ext cx="7139607" cy="4402167"/>
          </a:xfrm>
          <a:prstGeom prst="rect">
            <a:avLst/>
          </a:prstGeom>
        </p:spPr>
      </p:pic>
    </p:spTree>
    <p:extLst>
      <p:ext uri="{BB962C8B-B14F-4D97-AF65-F5344CB8AC3E}">
        <p14:creationId xmlns:p14="http://schemas.microsoft.com/office/powerpoint/2010/main" val="1041361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1027" y="286602"/>
            <a:ext cx="10356783" cy="1450757"/>
          </a:xfrm>
        </p:spPr>
        <p:txBody>
          <a:bodyPr/>
          <a:lstStyle/>
          <a:p>
            <a:pPr algn="ctr"/>
            <a:r>
              <a:rPr lang="en-US" dirty="0" smtClean="0"/>
              <a:t>COMMUNITY PARTNER &amp; TEAM MEMBER</a:t>
            </a:r>
            <a:endParaRPr lang="en-US" dirty="0"/>
          </a:p>
        </p:txBody>
      </p:sp>
      <p:sp>
        <p:nvSpPr>
          <p:cNvPr id="3" name="Content Placeholder 2"/>
          <p:cNvSpPr>
            <a:spLocks noGrp="1"/>
          </p:cNvSpPr>
          <p:nvPr>
            <p:ph idx="1"/>
          </p:nvPr>
        </p:nvSpPr>
        <p:spPr>
          <a:xfrm>
            <a:off x="1001027" y="2593868"/>
            <a:ext cx="10279998" cy="3570511"/>
          </a:xfrm>
        </p:spPr>
        <p:txBody>
          <a:bodyPr>
            <a:noAutofit/>
          </a:bodyPr>
          <a:lstStyle/>
          <a:p>
            <a:pPr lvl="1" algn="just">
              <a:buFont typeface="Wingdings" panose="05000000000000000000" pitchFamily="2" charset="2"/>
              <a:buChar char="§"/>
            </a:pPr>
            <a:r>
              <a:rPr lang="en-US" dirty="0"/>
              <a:t>The Hill Community Development Corporation (Hill CDC) is the go-to community development agency in the Hill District neighborhood. Residents, elected officials and stakeholders look toward the Hill CDC’s support as the gold standard for projects that align with the Greater Hill District Masterplan, the community’s endorsed vision for the Hill District. </a:t>
            </a:r>
          </a:p>
          <a:p>
            <a:pPr lvl="1" algn="just">
              <a:buFont typeface="Wingdings" panose="05000000000000000000" pitchFamily="2" charset="2"/>
              <a:buChar char="§"/>
            </a:pPr>
            <a:r>
              <a:rPr lang="en-US" dirty="0"/>
              <a:t>Founded in </a:t>
            </a:r>
            <a:r>
              <a:rPr lang="en-US" dirty="0" smtClean="0"/>
              <a:t>1987, the </a:t>
            </a:r>
            <a:r>
              <a:rPr lang="en-US" dirty="0"/>
              <a:t>Hill CDC has been a catalytic force of redevelopment within the Hill District </a:t>
            </a:r>
            <a:r>
              <a:rPr lang="en-US" dirty="0" smtClean="0"/>
              <a:t>community for over 30 years. </a:t>
            </a:r>
            <a:r>
              <a:rPr lang="en-US" dirty="0"/>
              <a:t>Key residential developments over the years include: </a:t>
            </a:r>
            <a:r>
              <a:rPr lang="en-US" b="1" i="1" dirty="0">
                <a:solidFill>
                  <a:schemeClr val="bg2">
                    <a:lumMod val="50000"/>
                  </a:schemeClr>
                </a:solidFill>
              </a:rPr>
              <a:t>Crawford Square, Loendi Townhouses, Wylie Ave Townhouses,</a:t>
            </a:r>
            <a:r>
              <a:rPr lang="en-US" sz="2000" b="1" i="1" dirty="0">
                <a:solidFill>
                  <a:schemeClr val="bg2">
                    <a:lumMod val="50000"/>
                  </a:schemeClr>
                </a:solidFill>
              </a:rPr>
              <a:t> </a:t>
            </a:r>
            <a:r>
              <a:rPr lang="en-US" b="1" i="1" dirty="0">
                <a:solidFill>
                  <a:schemeClr val="bg2">
                    <a:lumMod val="50000"/>
                  </a:schemeClr>
                </a:solidFill>
              </a:rPr>
              <a:t>the first phase of Dinwiddie Townhouses and Bedford Hill apartments; as well as commercial developments such as Williams Square and One Hope Square</a:t>
            </a:r>
            <a:r>
              <a:rPr lang="en-US" dirty="0"/>
              <a:t>. The Hill CDC has </a:t>
            </a:r>
            <a:r>
              <a:rPr lang="en-US" b="1" i="1" dirty="0">
                <a:solidFill>
                  <a:schemeClr val="bg2">
                    <a:lumMod val="50000"/>
                  </a:schemeClr>
                </a:solidFill>
              </a:rPr>
              <a:t>developed, partnered and facilitated the development of over 1,000 residential units and over 20,000 square feet of commercial/retail space</a:t>
            </a:r>
            <a:r>
              <a:rPr lang="en-US" dirty="0"/>
              <a:t>. </a:t>
            </a:r>
          </a:p>
          <a:p>
            <a:pPr lvl="1" algn="just">
              <a:buFont typeface="Wingdings" panose="05000000000000000000" pitchFamily="2" charset="2"/>
              <a:buChar char="§"/>
            </a:pPr>
            <a:r>
              <a:rPr lang="en-US" dirty="0"/>
              <a:t>These developments gave rise to the development activity witnessed in today’s Hill District. Since founded, the Hill CDC has worked to improve the quality of life for Hill District residents by </a:t>
            </a:r>
            <a:r>
              <a:rPr lang="en-US" b="1" i="1" dirty="0">
                <a:solidFill>
                  <a:schemeClr val="bg2">
                    <a:lumMod val="50000"/>
                  </a:schemeClr>
                </a:solidFill>
              </a:rPr>
              <a:t>providing resident support, business programming, technical assistance, project facilitation, program design</a:t>
            </a:r>
            <a:r>
              <a:rPr lang="en-US" dirty="0"/>
              <a:t> and more to further the development of a strong, diverse, economically self-sustaining neighborhood.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8480" y="1755668"/>
            <a:ext cx="6096000" cy="838200"/>
          </a:xfrm>
          <a:prstGeom prst="rect">
            <a:avLst/>
          </a:prstGeom>
        </p:spPr>
      </p:pic>
    </p:spTree>
    <p:extLst>
      <p:ext uri="{BB962C8B-B14F-4D97-AF65-F5344CB8AC3E}">
        <p14:creationId xmlns:p14="http://schemas.microsoft.com/office/powerpoint/2010/main" val="31037061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Previous Projects</a:t>
            </a:r>
          </a:p>
        </p:txBody>
      </p:sp>
      <p:sp>
        <p:nvSpPr>
          <p:cNvPr id="3" name="Content Placeholder 2"/>
          <p:cNvSpPr>
            <a:spLocks noGrp="1"/>
          </p:cNvSpPr>
          <p:nvPr>
            <p:ph idx="1"/>
          </p:nvPr>
        </p:nvSpPr>
        <p:spPr>
          <a:xfrm>
            <a:off x="491614" y="3977535"/>
            <a:ext cx="2796697" cy="4309964"/>
          </a:xfrm>
        </p:spPr>
        <p:txBody>
          <a:bodyPr>
            <a:normAutofit/>
          </a:bodyPr>
          <a:lstStyle/>
          <a:p>
            <a:r>
              <a:rPr lang="en-US" b="1" dirty="0"/>
              <a:t>CRAWFORD SQUARE APARTMENTS</a:t>
            </a:r>
          </a:p>
          <a:p>
            <a:pPr lvl="1">
              <a:buFont typeface="Wingdings" panose="05000000000000000000" pitchFamily="2" charset="2"/>
              <a:buChar char="§"/>
            </a:pPr>
            <a:r>
              <a:rPr lang="en-US" dirty="0"/>
              <a:t>Limited partner with McCormick Baron Salazar for the construction of Crawford Square</a:t>
            </a:r>
          </a:p>
          <a:p>
            <a:pPr lvl="1">
              <a:buFont typeface="Wingdings" panose="05000000000000000000" pitchFamily="2" charset="2"/>
              <a:buChar char="§"/>
            </a:pPr>
            <a:r>
              <a:rPr lang="en-US" dirty="0"/>
              <a:t>424 units for sale and rental</a:t>
            </a:r>
          </a:p>
        </p:txBody>
      </p:sp>
      <p:pic>
        <p:nvPicPr>
          <p:cNvPr id="2050" name="Picture 2" descr="Image result for crawford squar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8464"/>
          <a:stretch/>
        </p:blipFill>
        <p:spPr bwMode="auto">
          <a:xfrm>
            <a:off x="491614" y="1895063"/>
            <a:ext cx="2796697" cy="192476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Loendi Townhous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2996" y="1929475"/>
            <a:ext cx="2566359" cy="1924769"/>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2"/>
          <p:cNvSpPr txBox="1">
            <a:spLocks/>
          </p:cNvSpPr>
          <p:nvPr/>
        </p:nvSpPr>
        <p:spPr>
          <a:xfrm>
            <a:off x="3832839" y="4046361"/>
            <a:ext cx="2566359" cy="4309964"/>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b="1" dirty="0"/>
              <a:t>LOENDI TOWNHOMES</a:t>
            </a:r>
          </a:p>
          <a:p>
            <a:pPr lvl="1">
              <a:buFont typeface="Wingdings" panose="05000000000000000000" pitchFamily="2" charset="2"/>
              <a:buChar char="§"/>
            </a:pPr>
            <a:r>
              <a:rPr lang="en-US" dirty="0"/>
              <a:t>Developer of ten townhome units for moderate-income families on Arcena Street</a:t>
            </a:r>
          </a:p>
        </p:txBody>
      </p:sp>
      <p:pic>
        <p:nvPicPr>
          <p:cNvPr id="2054" name="Picture 6" descr="Image result for Wylie Ave Townhous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06984" y="1939448"/>
            <a:ext cx="1443577" cy="1924769"/>
          </a:xfrm>
          <a:prstGeom prst="rect">
            <a:avLst/>
          </a:prstGeom>
          <a:noFill/>
          <a:extLst>
            <a:ext uri="{909E8E84-426E-40DD-AFC4-6F175D3DCCD1}">
              <a14:hiddenFill xmlns:a14="http://schemas.microsoft.com/office/drawing/2010/main">
                <a:solidFill>
                  <a:srgbClr val="FFFFFF"/>
                </a:solidFill>
              </a14:hiddenFill>
            </a:ext>
          </a:extLst>
        </p:spPr>
      </p:pic>
      <p:sp>
        <p:nvSpPr>
          <p:cNvPr id="14" name="Content Placeholder 2"/>
          <p:cNvSpPr txBox="1">
            <a:spLocks/>
          </p:cNvSpPr>
          <p:nvPr/>
        </p:nvSpPr>
        <p:spPr>
          <a:xfrm>
            <a:off x="6565927" y="3982837"/>
            <a:ext cx="2566359" cy="4309964"/>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b="1" dirty="0"/>
              <a:t>WYLIE AVE RENTAL TOWNHOMES</a:t>
            </a:r>
          </a:p>
          <a:p>
            <a:pPr lvl="1">
              <a:buFont typeface="Wingdings" panose="05000000000000000000" pitchFamily="2" charset="2"/>
              <a:buChar char="§"/>
            </a:pPr>
            <a:r>
              <a:rPr lang="en-US" dirty="0"/>
              <a:t>Construction of twelve new for-sale townhomes and twenty-four rental units on Wylie Avenue for moderate income families.</a:t>
            </a:r>
          </a:p>
        </p:txBody>
      </p:sp>
      <p:pic>
        <p:nvPicPr>
          <p:cNvPr id="2056" name="Picture 8" descr="Image result for Dinwiddie Townhomes hill cd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10401" y="1912269"/>
            <a:ext cx="2448976" cy="1959182"/>
          </a:xfrm>
          <a:prstGeom prst="rect">
            <a:avLst/>
          </a:prstGeom>
          <a:noFill/>
          <a:extLst>
            <a:ext uri="{909E8E84-426E-40DD-AFC4-6F175D3DCCD1}">
              <a14:hiddenFill xmlns:a14="http://schemas.microsoft.com/office/drawing/2010/main">
                <a:solidFill>
                  <a:srgbClr val="FFFFFF"/>
                </a:solidFill>
              </a14:hiddenFill>
            </a:ext>
          </a:extLst>
        </p:spPr>
      </p:pic>
      <p:sp>
        <p:nvSpPr>
          <p:cNvPr id="16" name="Content Placeholder 2"/>
          <p:cNvSpPr txBox="1">
            <a:spLocks/>
          </p:cNvSpPr>
          <p:nvPr/>
        </p:nvSpPr>
        <p:spPr>
          <a:xfrm>
            <a:off x="9193018" y="3977535"/>
            <a:ext cx="2886687" cy="4309964"/>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b="1" dirty="0"/>
              <a:t>DINWIDDIE FOR-SALE TOWNHOMES</a:t>
            </a:r>
          </a:p>
          <a:p>
            <a:pPr lvl="1">
              <a:buFont typeface="Wingdings" panose="05000000000000000000" pitchFamily="2" charset="2"/>
              <a:buChar char="§"/>
            </a:pPr>
            <a:r>
              <a:rPr lang="en-US" dirty="0"/>
              <a:t>Developer of six townhomes for moderate-income families. Phase II construction of six to eight additional townhomes currently in process.</a:t>
            </a:r>
          </a:p>
        </p:txBody>
      </p:sp>
    </p:spTree>
    <p:extLst>
      <p:ext uri="{BB962C8B-B14F-4D97-AF65-F5344CB8AC3E}">
        <p14:creationId xmlns:p14="http://schemas.microsoft.com/office/powerpoint/2010/main" val="625902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Previous Projects</a:t>
            </a:r>
          </a:p>
        </p:txBody>
      </p:sp>
      <p:sp>
        <p:nvSpPr>
          <p:cNvPr id="3" name="Content Placeholder 2"/>
          <p:cNvSpPr>
            <a:spLocks noGrp="1"/>
          </p:cNvSpPr>
          <p:nvPr>
            <p:ph idx="1"/>
          </p:nvPr>
        </p:nvSpPr>
        <p:spPr>
          <a:xfrm>
            <a:off x="688157" y="3968657"/>
            <a:ext cx="3110845" cy="4309964"/>
          </a:xfrm>
        </p:spPr>
        <p:txBody>
          <a:bodyPr>
            <a:normAutofit/>
          </a:bodyPr>
          <a:lstStyle/>
          <a:p>
            <a:r>
              <a:rPr lang="en-US" b="1" dirty="0"/>
              <a:t>BEDFORD HOPE VI PROJECT</a:t>
            </a:r>
          </a:p>
          <a:p>
            <a:pPr lvl="1">
              <a:buFont typeface="Wingdings" panose="05000000000000000000" pitchFamily="2" charset="2"/>
              <a:buChar char="§"/>
            </a:pPr>
            <a:r>
              <a:rPr lang="en-US" dirty="0" smtClean="0"/>
              <a:t>Partnered </a:t>
            </a:r>
            <a:r>
              <a:rPr lang="en-US" dirty="0"/>
              <a:t>with Housing Authority of the City of Pittsburgh, Hill CDC &amp; McCormack Baron</a:t>
            </a:r>
          </a:p>
          <a:p>
            <a:pPr lvl="1">
              <a:buFont typeface="Wingdings" panose="05000000000000000000" pitchFamily="2" charset="2"/>
              <a:buChar char="§"/>
            </a:pPr>
            <a:r>
              <a:rPr lang="en-US" dirty="0"/>
              <a:t>Over 500 rental and for-sale units of mixed-income housing</a:t>
            </a:r>
          </a:p>
        </p:txBody>
      </p:sp>
      <p:sp>
        <p:nvSpPr>
          <p:cNvPr id="11" name="Content Placeholder 2"/>
          <p:cNvSpPr txBox="1">
            <a:spLocks/>
          </p:cNvSpPr>
          <p:nvPr/>
        </p:nvSpPr>
        <p:spPr>
          <a:xfrm>
            <a:off x="4122527" y="4030155"/>
            <a:ext cx="2566359" cy="4309964"/>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b="1" dirty="0"/>
              <a:t>WILLIAM SQUARE</a:t>
            </a:r>
          </a:p>
          <a:p>
            <a:pPr lvl="1">
              <a:buFont typeface="Wingdings" panose="05000000000000000000" pitchFamily="2" charset="2"/>
              <a:buChar char="§"/>
            </a:pPr>
            <a:r>
              <a:rPr lang="en-US" dirty="0"/>
              <a:t>Promoted and facilitated development of mixed-use professional office building</a:t>
            </a:r>
          </a:p>
        </p:txBody>
      </p:sp>
      <p:sp>
        <p:nvSpPr>
          <p:cNvPr id="14" name="Content Placeholder 2"/>
          <p:cNvSpPr txBox="1">
            <a:spLocks/>
          </p:cNvSpPr>
          <p:nvPr/>
        </p:nvSpPr>
        <p:spPr>
          <a:xfrm>
            <a:off x="7892274" y="4030155"/>
            <a:ext cx="2566359" cy="4309964"/>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b="1" dirty="0"/>
              <a:t>ONE HOPE SQUARE</a:t>
            </a:r>
          </a:p>
          <a:p>
            <a:pPr lvl="1">
              <a:buFont typeface="Wingdings" panose="05000000000000000000" pitchFamily="2" charset="2"/>
              <a:buChar char="§"/>
            </a:pPr>
            <a:r>
              <a:rPr lang="en-US" dirty="0"/>
              <a:t>Promoted and facilitated the development of mixed use office and retail </a:t>
            </a:r>
            <a:r>
              <a:rPr lang="en-US" dirty="0" smtClean="0"/>
              <a:t>building</a:t>
            </a:r>
            <a:endParaRPr lang="en-US" dirty="0"/>
          </a:p>
        </p:txBody>
      </p:sp>
      <p:pic>
        <p:nvPicPr>
          <p:cNvPr id="7170" name="Picture 2" descr="Image result for bedford hill apartment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3525" y="1912268"/>
            <a:ext cx="2705417" cy="1942981"/>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mage result for williams square hill distric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53743" y="1912267"/>
            <a:ext cx="2303929" cy="1942981"/>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Image result for One Hope Squar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32474" y="1912267"/>
            <a:ext cx="3885961" cy="1942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5873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Current Projects</a:t>
            </a:r>
          </a:p>
        </p:txBody>
      </p:sp>
      <p:sp>
        <p:nvSpPr>
          <p:cNvPr id="3" name="Content Placeholder 2"/>
          <p:cNvSpPr>
            <a:spLocks noGrp="1"/>
          </p:cNvSpPr>
          <p:nvPr>
            <p:ph idx="1"/>
          </p:nvPr>
        </p:nvSpPr>
        <p:spPr>
          <a:xfrm>
            <a:off x="1097280" y="4390213"/>
            <a:ext cx="5087210" cy="4309964"/>
          </a:xfrm>
        </p:spPr>
        <p:txBody>
          <a:bodyPr>
            <a:normAutofit/>
          </a:bodyPr>
          <a:lstStyle/>
          <a:p>
            <a:r>
              <a:rPr lang="en-US" sz="1600" b="1" dirty="0"/>
              <a:t>HILL DISTRICT 100</a:t>
            </a:r>
          </a:p>
          <a:p>
            <a:pPr lvl="1">
              <a:buFont typeface="Wingdings" panose="05000000000000000000" pitchFamily="2" charset="2"/>
              <a:buChar char="§"/>
            </a:pPr>
            <a:r>
              <a:rPr lang="en-US" dirty="0"/>
              <a:t>Initiative of the Hill CDC to provide relevant and meaningful education and support to potential home buyers to systematically grow the Hill District, using rehabilitated blighted properties</a:t>
            </a:r>
          </a:p>
          <a:p>
            <a:pPr lvl="1">
              <a:buFont typeface="Wingdings" panose="05000000000000000000" pitchFamily="2" charset="2"/>
              <a:buChar char="§"/>
            </a:pPr>
            <a:r>
              <a:rPr lang="en-US" dirty="0"/>
              <a:t>Completed 3 successful rehabs</a:t>
            </a:r>
          </a:p>
          <a:p>
            <a:pPr lvl="1">
              <a:buFont typeface="Wingdings" panose="05000000000000000000" pitchFamily="2" charset="2"/>
              <a:buChar char="§"/>
            </a:pPr>
            <a:r>
              <a:rPr lang="en-US" dirty="0" smtClean="0"/>
              <a:t>19 </a:t>
            </a:r>
            <a:r>
              <a:rPr lang="en-US" dirty="0"/>
              <a:t>more in the pipeline</a:t>
            </a:r>
          </a:p>
        </p:txBody>
      </p:sp>
      <p:sp>
        <p:nvSpPr>
          <p:cNvPr id="14" name="Content Placeholder 2"/>
          <p:cNvSpPr txBox="1">
            <a:spLocks/>
          </p:cNvSpPr>
          <p:nvPr/>
        </p:nvSpPr>
        <p:spPr>
          <a:xfrm>
            <a:off x="6440129" y="4410315"/>
            <a:ext cx="4857136" cy="4309964"/>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1600" b="1" dirty="0"/>
              <a:t>NEW GRANADA SQUARE DEVELOPMENT</a:t>
            </a:r>
          </a:p>
          <a:p>
            <a:pPr lvl="1">
              <a:buFont typeface="Wingdings" panose="05000000000000000000" pitchFamily="2" charset="2"/>
              <a:buChar char="§"/>
            </a:pPr>
            <a:r>
              <a:rPr lang="en-US" dirty="0"/>
              <a:t>50,000 SF of commercial space including Class A office spaces, retail, café event spaces.</a:t>
            </a:r>
          </a:p>
          <a:p>
            <a:pPr lvl="1">
              <a:buFont typeface="Wingdings" panose="05000000000000000000" pitchFamily="2" charset="2"/>
              <a:buChar char="§"/>
            </a:pPr>
            <a:r>
              <a:rPr lang="en-US" dirty="0"/>
              <a:t>University of Pittsburgh as the anchor tenant</a:t>
            </a:r>
          </a:p>
          <a:p>
            <a:pPr lvl="1">
              <a:buFont typeface="Wingdings" panose="05000000000000000000" pitchFamily="2" charset="2"/>
              <a:buChar char="§"/>
            </a:pPr>
            <a:r>
              <a:rPr lang="en-US" dirty="0"/>
              <a:t>40 mixed-income apartments</a:t>
            </a:r>
          </a:p>
        </p:txBody>
      </p:sp>
      <p:pic>
        <p:nvPicPr>
          <p:cNvPr id="12" name="Content Placeholder 4"/>
          <p:cNvPicPr>
            <a:picLocks noChangeAspect="1"/>
          </p:cNvPicPr>
          <p:nvPr/>
        </p:nvPicPr>
        <p:blipFill rotWithShape="1">
          <a:blip r:embed="rId3" cstate="print">
            <a:extLst>
              <a:ext uri="{28A0092B-C50C-407E-A947-70E740481C1C}">
                <a14:useLocalDpi xmlns:a14="http://schemas.microsoft.com/office/drawing/2010/main" val="0"/>
              </a:ext>
            </a:extLst>
          </a:blip>
          <a:srcRect l="21381" t="9622" r="4316" b="15611"/>
          <a:stretch/>
        </p:blipFill>
        <p:spPr bwMode="auto">
          <a:xfrm>
            <a:off x="6897741" y="1820590"/>
            <a:ext cx="3941912" cy="2569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6624" r="7289"/>
          <a:stretch/>
        </p:blipFill>
        <p:spPr>
          <a:xfrm rot="5400000">
            <a:off x="1124349" y="1984022"/>
            <a:ext cx="2560818" cy="2231015"/>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20266" y="1813505"/>
            <a:ext cx="2330366" cy="2556159"/>
          </a:xfrm>
          <a:prstGeom prst="rect">
            <a:avLst/>
          </a:prstGeom>
        </p:spPr>
      </p:pic>
      <p:sp>
        <p:nvSpPr>
          <p:cNvPr id="4" name="TextBox 3"/>
          <p:cNvSpPr txBox="1"/>
          <p:nvPr/>
        </p:nvSpPr>
        <p:spPr>
          <a:xfrm>
            <a:off x="1766320" y="3914360"/>
            <a:ext cx="3428246" cy="369332"/>
          </a:xfrm>
          <a:prstGeom prst="rect">
            <a:avLst/>
          </a:prstGeom>
          <a:noFill/>
        </p:spPr>
        <p:txBody>
          <a:bodyPr wrap="none" rtlCol="0">
            <a:spAutoFit/>
          </a:bodyPr>
          <a:lstStyle/>
          <a:p>
            <a:r>
              <a:rPr lang="en-US" dirty="0"/>
              <a:t>Before			After</a:t>
            </a:r>
          </a:p>
        </p:txBody>
      </p:sp>
    </p:spTree>
    <p:extLst>
      <p:ext uri="{BB962C8B-B14F-4D97-AF65-F5344CB8AC3E}">
        <p14:creationId xmlns:p14="http://schemas.microsoft.com/office/powerpoint/2010/main" val="2632395690"/>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625</TotalTime>
  <Words>1485</Words>
  <Application>Microsoft Office PowerPoint</Application>
  <PresentationFormat>Widescreen</PresentationFormat>
  <Paragraphs>175</Paragraphs>
  <Slides>20</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Calibri</vt:lpstr>
      <vt:lpstr>Calibri Light</vt:lpstr>
      <vt:lpstr>Wingdings</vt:lpstr>
      <vt:lpstr>Retrospect</vt:lpstr>
      <vt:lpstr>HILL HOUSE RFP RESPONSE &amp; DEVELOPMENT</vt:lpstr>
      <vt:lpstr>TEAM</vt:lpstr>
      <vt:lpstr>Previous Projects</vt:lpstr>
      <vt:lpstr>Previous Projects</vt:lpstr>
      <vt:lpstr>Current Projects</vt:lpstr>
      <vt:lpstr>COMMUNITY PARTNER &amp; TEAM MEMBER</vt:lpstr>
      <vt:lpstr>Previous Projects</vt:lpstr>
      <vt:lpstr>Previous Projects</vt:lpstr>
      <vt:lpstr>Current Projects</vt:lpstr>
      <vt:lpstr>COMMUNITY CENTERED APPROACH</vt:lpstr>
      <vt:lpstr>ALIGNS WITH HILL DISTRICT MASTER PLANS</vt:lpstr>
      <vt:lpstr>PowerPoint Presentation</vt:lpstr>
      <vt:lpstr>PowerPoint Presentation</vt:lpstr>
      <vt:lpstr>HILL HOUSE MAIN</vt:lpstr>
      <vt:lpstr>OTHER DEVELOPMENTS</vt:lpstr>
      <vt:lpstr>DEVELOPMENTS</vt:lpstr>
      <vt:lpstr>DEVELOPMENTS</vt:lpstr>
      <vt:lpstr>PowerPoint Presentation</vt:lpstr>
      <vt:lpstr>Items Discovered After RFP Submission</vt:lpstr>
      <vt:lpstr>Estimated Schedule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HILL HOUSE RFP</dc:title>
  <dc:creator>Shivam Mathur</dc:creator>
  <cp:lastModifiedBy>Felicity Williams</cp:lastModifiedBy>
  <cp:revision>105</cp:revision>
  <cp:lastPrinted>2019-03-26T19:17:20Z</cp:lastPrinted>
  <dcterms:created xsi:type="dcterms:W3CDTF">2019-03-18T15:59:54Z</dcterms:created>
  <dcterms:modified xsi:type="dcterms:W3CDTF">2019-03-26T20:54:05Z</dcterms:modified>
</cp:coreProperties>
</file>