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4.jpg" ContentType="image/jpeg"/>
  <Override PartName="/ppt/media/image5.jpg" ContentType="image/jpeg"/>
  <Override PartName="/ppt/media/image6.jpg" ContentType="image/jpeg"/>
  <Override PartName="/ppt/media/image16.jpg" ContentType="image/jpeg"/>
  <Override PartName="/ppt/media/image17.jpg" ContentType="image/jpeg"/>
  <Override PartName="/ppt/media/image18.jpg" ContentType="image/jpeg"/>
  <Override PartName="/ppt/media/image19.jpg" ContentType="image/jpeg"/>
  <Override PartName="/ppt/media/image20.jpg" ContentType="image/jpeg"/>
  <Override PartName="/ppt/media/image21.jpg" ContentType="image/jpeg"/>
  <Override PartName="/ppt/media/image22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81" r:id="rId4"/>
    <p:sldId id="264" r:id="rId5"/>
    <p:sldId id="265" r:id="rId6"/>
    <p:sldId id="275" r:id="rId7"/>
    <p:sldId id="266" r:id="rId8"/>
    <p:sldId id="267" r:id="rId9"/>
    <p:sldId id="268" r:id="rId10"/>
    <p:sldId id="269" r:id="rId11"/>
    <p:sldId id="270" r:id="rId12"/>
    <p:sldId id="279" r:id="rId13"/>
    <p:sldId id="280" r:id="rId14"/>
    <p:sldId id="278" r:id="rId15"/>
    <p:sldId id="277" r:id="rId16"/>
    <p:sldId id="272" r:id="rId1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58" y="-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1">
                <a:solidFill>
                  <a:srgbClr val="FF6700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2647950"/>
            <a:ext cx="3571875" cy="4210050"/>
          </a:xfrm>
          <a:custGeom>
            <a:avLst/>
            <a:gdLst/>
            <a:ahLst/>
            <a:cxnLst/>
            <a:rect l="l" t="t" r="r" b="b"/>
            <a:pathLst>
              <a:path w="3571875" h="4210050">
                <a:moveTo>
                  <a:pt x="0" y="0"/>
                </a:moveTo>
                <a:lnTo>
                  <a:pt x="0" y="4210050"/>
                </a:lnTo>
                <a:lnTo>
                  <a:pt x="3571875" y="4210050"/>
                </a:lnTo>
                <a:lnTo>
                  <a:pt x="0" y="0"/>
                </a:lnTo>
                <a:close/>
              </a:path>
            </a:pathLst>
          </a:custGeom>
          <a:solidFill>
            <a:srgbClr val="71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7734731" y="0"/>
                </a:lnTo>
                <a:lnTo>
                  <a:pt x="0" y="6855891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6700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050631"/>
            <a:ext cx="3571875" cy="1807845"/>
          </a:xfrm>
          <a:custGeom>
            <a:avLst/>
            <a:gdLst/>
            <a:ahLst/>
            <a:cxnLst/>
            <a:rect l="l" t="t" r="r" b="b"/>
            <a:pathLst>
              <a:path w="3571875" h="1807845">
                <a:moveTo>
                  <a:pt x="2043112" y="0"/>
                </a:moveTo>
                <a:lnTo>
                  <a:pt x="0" y="0"/>
                </a:lnTo>
                <a:lnTo>
                  <a:pt x="0" y="1807362"/>
                </a:lnTo>
                <a:lnTo>
                  <a:pt x="3571875" y="1807362"/>
                </a:lnTo>
                <a:lnTo>
                  <a:pt x="2043112" y="0"/>
                </a:lnTo>
                <a:close/>
              </a:path>
            </a:pathLst>
          </a:custGeom>
          <a:solidFill>
            <a:srgbClr val="71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5051288"/>
            <a:ext cx="9144000" cy="1807210"/>
          </a:xfrm>
          <a:custGeom>
            <a:avLst/>
            <a:gdLst/>
            <a:ahLst/>
            <a:cxnLst/>
            <a:rect l="l" t="t" r="r" b="b"/>
            <a:pathLst>
              <a:path w="9144000" h="1807209">
                <a:moveTo>
                  <a:pt x="2038769" y="0"/>
                </a:moveTo>
                <a:lnTo>
                  <a:pt x="0" y="1804606"/>
                </a:lnTo>
                <a:lnTo>
                  <a:pt x="0" y="1806714"/>
                </a:lnTo>
                <a:lnTo>
                  <a:pt x="9144000" y="1806714"/>
                </a:lnTo>
                <a:lnTo>
                  <a:pt x="9144000" y="927"/>
                </a:lnTo>
                <a:lnTo>
                  <a:pt x="2038769" y="0"/>
                </a:lnTo>
                <a:close/>
              </a:path>
            </a:pathLst>
          </a:custGeom>
          <a:solidFill>
            <a:srgbClr val="FF6700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4465" y="270009"/>
            <a:ext cx="2458085" cy="9728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4465" y="1242674"/>
            <a:ext cx="3723004" cy="1939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1">
                <a:solidFill>
                  <a:srgbClr val="FF6700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75143" y="3307215"/>
            <a:ext cx="2546350" cy="1480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1905" algn="ctr">
              <a:lnSpc>
                <a:spcPct val="100000"/>
              </a:lnSpc>
            </a:pPr>
            <a:r>
              <a:rPr sz="3200" dirty="0">
                <a:solidFill>
                  <a:srgbClr val="FFFFFF"/>
                </a:solidFill>
                <a:latin typeface="Arial Narrow"/>
                <a:cs typeface="Arial Narrow"/>
              </a:rPr>
              <a:t>MILLER –</a:t>
            </a:r>
            <a:r>
              <a:rPr sz="3200" spc="-10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200" dirty="0">
                <a:solidFill>
                  <a:srgbClr val="FFFFFF"/>
                </a:solidFill>
                <a:latin typeface="Arial Narrow"/>
                <a:cs typeface="Arial Narrow"/>
              </a:rPr>
              <a:t>REED  FOR SALE  DEVEL</a:t>
            </a:r>
            <a:r>
              <a:rPr sz="3200" spc="-5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sz="3200" dirty="0">
                <a:solidFill>
                  <a:srgbClr val="FFFFFF"/>
                </a:solidFill>
                <a:latin typeface="Arial Narrow"/>
                <a:cs typeface="Arial Narrow"/>
              </a:rPr>
              <a:t>P</a:t>
            </a:r>
            <a:r>
              <a:rPr sz="3200" spc="-5" dirty="0">
                <a:solidFill>
                  <a:srgbClr val="FFFFFF"/>
                </a:solidFill>
                <a:latin typeface="Arial Narrow"/>
                <a:cs typeface="Arial Narrow"/>
              </a:rPr>
              <a:t>M</a:t>
            </a:r>
            <a:r>
              <a:rPr sz="3200" dirty="0">
                <a:solidFill>
                  <a:srgbClr val="FFFFFF"/>
                </a:solidFill>
                <a:latin typeface="Arial Narrow"/>
                <a:cs typeface="Arial Narrow"/>
              </a:rPr>
              <a:t>ENT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30715" y="5278314"/>
            <a:ext cx="580848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64515" marR="5080" indent="-552450">
              <a:lnSpc>
                <a:spcPct val="100000"/>
              </a:lnSpc>
            </a:pPr>
            <a:r>
              <a:rPr sz="2800" spc="-5" dirty="0">
                <a:latin typeface="Arial Narrow"/>
                <a:cs typeface="Arial Narrow"/>
              </a:rPr>
              <a:t>H</a:t>
            </a:r>
            <a:r>
              <a:rPr sz="2250" spc="-5" dirty="0">
                <a:latin typeface="Arial Narrow"/>
                <a:cs typeface="Arial Narrow"/>
              </a:rPr>
              <a:t>ILL </a:t>
            </a:r>
            <a:r>
              <a:rPr lang="en-US" sz="2800" spc="-5" dirty="0">
                <a:latin typeface="Arial Narrow"/>
                <a:cs typeface="Arial Narrow"/>
              </a:rPr>
              <a:t>D</a:t>
            </a:r>
            <a:r>
              <a:rPr lang="en-US" sz="2250" spc="-5" dirty="0">
                <a:latin typeface="Arial Narrow"/>
                <a:cs typeface="Arial Narrow"/>
              </a:rPr>
              <a:t>istrict </a:t>
            </a:r>
            <a:r>
              <a:rPr sz="2800" spc="-5" dirty="0">
                <a:latin typeface="Arial Narrow"/>
                <a:cs typeface="Arial Narrow"/>
              </a:rPr>
              <a:t>C</a:t>
            </a:r>
            <a:r>
              <a:rPr lang="en-US" sz="2250" spc="-5" dirty="0">
                <a:latin typeface="Arial Narrow"/>
                <a:cs typeface="Arial Narrow"/>
              </a:rPr>
              <a:t>ommunity</a:t>
            </a:r>
            <a:r>
              <a:rPr sz="2250" spc="-5" dirty="0">
                <a:latin typeface="Arial Narrow"/>
                <a:cs typeface="Arial Narrow"/>
              </a:rPr>
              <a:t> </a:t>
            </a:r>
            <a:r>
              <a:rPr lang="en-US" sz="2800" spc="-5" dirty="0">
                <a:latin typeface="Arial Narrow"/>
                <a:cs typeface="Arial Narrow"/>
              </a:rPr>
              <a:t>M</a:t>
            </a:r>
            <a:r>
              <a:rPr lang="en-US" sz="2250" spc="-5" dirty="0">
                <a:latin typeface="Arial Narrow"/>
                <a:cs typeface="Arial Narrow"/>
              </a:rPr>
              <a:t>eeting</a:t>
            </a:r>
            <a:r>
              <a:rPr lang="en-US" sz="2800" spc="-10" dirty="0">
                <a:latin typeface="Arial Narrow"/>
                <a:cs typeface="Arial Narrow"/>
              </a:rPr>
              <a:t> </a:t>
            </a:r>
            <a:r>
              <a:rPr sz="2800" spc="-5" dirty="0">
                <a:latin typeface="Arial Narrow"/>
                <a:cs typeface="Arial Narrow"/>
              </a:rPr>
              <a:t>– </a:t>
            </a:r>
            <a:r>
              <a:rPr lang="en-US" sz="2800" spc="-40" dirty="0">
                <a:latin typeface="Arial Narrow"/>
                <a:cs typeface="Arial Narrow"/>
              </a:rPr>
              <a:t>J</a:t>
            </a:r>
            <a:r>
              <a:rPr lang="en-US" sz="2250" spc="-10" dirty="0">
                <a:latin typeface="Arial Narrow"/>
                <a:cs typeface="Arial Narrow"/>
              </a:rPr>
              <a:t>anuary 19, 2017</a:t>
            </a:r>
            <a:endParaRPr sz="2250" spc="-10" dirty="0">
              <a:latin typeface="Arial Narrow"/>
              <a:cs typeface="Arial Narr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0359" y="100413"/>
            <a:ext cx="2514599" cy="2514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67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4836" y="155769"/>
            <a:ext cx="6881495" cy="504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MILLER – REED FOR SALE</a:t>
            </a:r>
            <a:r>
              <a:rPr spc="-105" dirty="0"/>
              <a:t> </a:t>
            </a:r>
            <a:r>
              <a:rPr dirty="0"/>
              <a:t>DEVELOPMENT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" t="6091" r="2430" b="7245"/>
          <a:stretch/>
        </p:blipFill>
        <p:spPr>
          <a:xfrm>
            <a:off x="152400" y="685800"/>
            <a:ext cx="6237718" cy="34565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t="28905" r="32543" b="10692"/>
          <a:stretch/>
        </p:blipFill>
        <p:spPr>
          <a:xfrm>
            <a:off x="4994114" y="3553268"/>
            <a:ext cx="3610980" cy="324669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562600" y="4343400"/>
            <a:ext cx="1981200" cy="1981200"/>
          </a:xfrm>
          <a:prstGeom prst="ellipse">
            <a:avLst/>
          </a:prstGeom>
          <a:noFill/>
          <a:ln w="73025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3826103">
            <a:off x="4736183" y="3687913"/>
            <a:ext cx="1390063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67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4836" y="155769"/>
            <a:ext cx="6881495" cy="504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MILLER – REED FOR SALE</a:t>
            </a:r>
            <a:r>
              <a:rPr spc="-105" dirty="0"/>
              <a:t> </a:t>
            </a:r>
            <a:r>
              <a:rPr dirty="0"/>
              <a:t>DEVELOPMENT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22"/>
          <a:stretch/>
        </p:blipFill>
        <p:spPr>
          <a:xfrm>
            <a:off x="838200" y="685800"/>
            <a:ext cx="7543800" cy="431349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67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4836" y="155769"/>
            <a:ext cx="6881495" cy="504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MILLER – REED FOR SALE</a:t>
            </a:r>
            <a:r>
              <a:rPr spc="-105" dirty="0"/>
              <a:t> </a:t>
            </a:r>
            <a:r>
              <a:rPr dirty="0"/>
              <a:t>DEVELOPMENT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9" b="6038"/>
          <a:stretch/>
        </p:blipFill>
        <p:spPr>
          <a:xfrm>
            <a:off x="1094975" y="734938"/>
            <a:ext cx="8049025" cy="429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612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67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4836" y="155769"/>
            <a:ext cx="6881495" cy="504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MILLER – REED FOR SALE</a:t>
            </a:r>
            <a:r>
              <a:rPr spc="-105" dirty="0"/>
              <a:t> </a:t>
            </a:r>
            <a:r>
              <a:rPr dirty="0"/>
              <a:t>DEVELOPMENT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" r="2614" b="7453"/>
          <a:stretch/>
        </p:blipFill>
        <p:spPr>
          <a:xfrm>
            <a:off x="1094975" y="609600"/>
            <a:ext cx="7507152" cy="444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618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67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4836" y="155769"/>
            <a:ext cx="6881495" cy="504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MILLER – REED FOR SALE</a:t>
            </a:r>
            <a:r>
              <a:rPr spc="-105" dirty="0"/>
              <a:t> </a:t>
            </a:r>
            <a:r>
              <a:rPr dirty="0"/>
              <a:t>DEVELOPMENT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" t="6274" r="4539"/>
          <a:stretch/>
        </p:blipFill>
        <p:spPr>
          <a:xfrm>
            <a:off x="222319" y="868822"/>
            <a:ext cx="8699361" cy="539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789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67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4836" y="155769"/>
            <a:ext cx="6881495" cy="504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MILLER – REED FOR SALE</a:t>
            </a:r>
            <a:r>
              <a:rPr spc="-105" dirty="0"/>
              <a:t> </a:t>
            </a:r>
            <a:r>
              <a:rPr dirty="0"/>
              <a:t>DEVELOPMENT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4" t="6383" r="3801" b="1476"/>
          <a:stretch/>
        </p:blipFill>
        <p:spPr>
          <a:xfrm>
            <a:off x="228600" y="914400"/>
            <a:ext cx="8677754" cy="523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371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67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/>
          <p:cNvSpPr/>
          <p:nvPr/>
        </p:nvSpPr>
        <p:spPr>
          <a:xfrm>
            <a:off x="609600" y="741392"/>
            <a:ext cx="7620000" cy="5940705"/>
          </a:xfrm>
          <a:prstGeom prst="rect">
            <a:avLst/>
          </a:prstGeom>
          <a:blipFill>
            <a:blip r:embed="rId3" cstate="print"/>
            <a:srcRect/>
            <a:stretch>
              <a:fillRect l="-43218" t="-32870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4836" y="155769"/>
            <a:ext cx="6881495" cy="504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MILLER – REED FOR SALE</a:t>
            </a:r>
            <a:r>
              <a:rPr spc="-105" dirty="0"/>
              <a:t> </a:t>
            </a:r>
            <a:r>
              <a:rPr dirty="0"/>
              <a:t>DEVELOPMENT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8" t="34822" r="78599" b="45990"/>
          <a:stretch/>
        </p:blipFill>
        <p:spPr>
          <a:xfrm>
            <a:off x="2819400" y="2971800"/>
            <a:ext cx="478565" cy="116948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3365081" y="3489980"/>
            <a:ext cx="5551170" cy="3218470"/>
          </a:xfrm>
          <a:custGeom>
            <a:avLst/>
            <a:gdLst/>
            <a:ahLst/>
            <a:cxnLst/>
            <a:rect l="l" t="t" r="r" b="b"/>
            <a:pathLst>
              <a:path w="5551170" h="3532504">
                <a:moveTo>
                  <a:pt x="0" y="0"/>
                </a:moveTo>
                <a:lnTo>
                  <a:pt x="5551068" y="0"/>
                </a:lnTo>
                <a:lnTo>
                  <a:pt x="5551068" y="3532339"/>
                </a:lnTo>
                <a:lnTo>
                  <a:pt x="0" y="3532339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6279" y="180614"/>
            <a:ext cx="2458085" cy="972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3829"/>
              </a:lnSpc>
            </a:pPr>
            <a:r>
              <a:rPr dirty="0"/>
              <a:t>Dinwiddie</a:t>
            </a:r>
            <a:r>
              <a:rPr spc="-85" dirty="0"/>
              <a:t> </a:t>
            </a:r>
            <a:r>
              <a:rPr dirty="0"/>
              <a:t>Street  Phases</a:t>
            </a:r>
            <a:r>
              <a:rPr spc="-110" dirty="0"/>
              <a:t> </a:t>
            </a:r>
            <a:r>
              <a:rPr dirty="0"/>
              <a:t>I-IV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6278" y="1248555"/>
            <a:ext cx="5306322" cy="22006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35"/>
              </a:lnSpc>
            </a:pPr>
            <a:r>
              <a:rPr sz="1600" i="1" spc="-5" dirty="0">
                <a:solidFill>
                  <a:srgbClr val="FF6700"/>
                </a:solidFill>
                <a:latin typeface="Arial Narrow"/>
                <a:cs typeface="Arial Narrow"/>
              </a:rPr>
              <a:t>95 Rental Housing</a:t>
            </a:r>
            <a:r>
              <a:rPr sz="1600" i="1" spc="-95" dirty="0">
                <a:solidFill>
                  <a:srgbClr val="FF6700"/>
                </a:solidFill>
                <a:latin typeface="Arial Narrow"/>
                <a:cs typeface="Arial Narrow"/>
              </a:rPr>
              <a:t> </a:t>
            </a:r>
            <a:r>
              <a:rPr sz="1600" i="1" spc="-5" dirty="0">
                <a:solidFill>
                  <a:srgbClr val="FF6700"/>
                </a:solidFill>
                <a:latin typeface="Arial Narrow"/>
                <a:cs typeface="Arial Narrow"/>
              </a:rPr>
              <a:t>Units;</a:t>
            </a:r>
            <a:endParaRPr sz="1600" dirty="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sz="1600" i="1" spc="-5" dirty="0">
                <a:solidFill>
                  <a:srgbClr val="FF6700"/>
                </a:solidFill>
                <a:latin typeface="Arial Narrow"/>
                <a:cs typeface="Arial Narrow"/>
              </a:rPr>
              <a:t>$40m</a:t>
            </a:r>
            <a:r>
              <a:rPr sz="1600" i="1" spc="-95" dirty="0">
                <a:solidFill>
                  <a:srgbClr val="FF6700"/>
                </a:solidFill>
                <a:latin typeface="Arial Narrow"/>
                <a:cs typeface="Arial Narrow"/>
              </a:rPr>
              <a:t> </a:t>
            </a:r>
            <a:r>
              <a:rPr sz="1600" i="1" spc="-5" dirty="0">
                <a:solidFill>
                  <a:srgbClr val="FF6700"/>
                </a:solidFill>
                <a:latin typeface="Arial Narrow"/>
                <a:cs typeface="Arial Narrow"/>
              </a:rPr>
              <a:t>Investment</a:t>
            </a:r>
            <a:endParaRPr sz="1600" dirty="0">
              <a:latin typeface="Arial Narrow"/>
              <a:cs typeface="Arial Narrow"/>
            </a:endParaRPr>
          </a:p>
          <a:p>
            <a:pPr marL="12700" marR="5080">
              <a:lnSpc>
                <a:spcPct val="100000"/>
              </a:lnSpc>
            </a:pPr>
            <a:r>
              <a:rPr sz="1600" i="1" spc="-5" dirty="0">
                <a:latin typeface="Arial Narrow"/>
                <a:cs typeface="Arial Narrow"/>
              </a:rPr>
              <a:t>TREK acquired the Reed Roberts  Housing Complex to demolish the  nuisance property and rebuild  </a:t>
            </a:r>
            <a:r>
              <a:rPr sz="1600" i="1" spc="-10" dirty="0">
                <a:latin typeface="Arial Narrow"/>
                <a:cs typeface="Arial Narrow"/>
              </a:rPr>
              <a:t>affordable </a:t>
            </a:r>
            <a:r>
              <a:rPr sz="1600" i="1" spc="-5" dirty="0">
                <a:latin typeface="Arial Narrow"/>
                <a:cs typeface="Arial Narrow"/>
              </a:rPr>
              <a:t>housing within the existing  street grid along Dinwiddie, Miller &amp;  Reed Streets. The completed project  presents a harmonious mix of new &amp;  renovated structures that create  impactful transformation. Recognizing  the importance of historic preservation  to a </a:t>
            </a:r>
            <a:r>
              <a:rPr sz="1600" i="1" spc="-10" dirty="0">
                <a:latin typeface="Arial Narrow"/>
                <a:cs typeface="Arial Narrow"/>
              </a:rPr>
              <a:t>neighborhood’s</a:t>
            </a:r>
            <a:r>
              <a:rPr sz="1600" i="1" spc="-55" dirty="0">
                <a:latin typeface="Arial Narrow"/>
                <a:cs typeface="Arial Narrow"/>
              </a:rPr>
              <a:t> </a:t>
            </a:r>
            <a:r>
              <a:rPr sz="1600" i="1" spc="-20" dirty="0">
                <a:latin typeface="Arial Narrow"/>
                <a:cs typeface="Arial Narrow"/>
              </a:rPr>
              <a:t>identity,</a:t>
            </a:r>
            <a:endParaRPr sz="1600" dirty="0">
              <a:latin typeface="Arial Narrow"/>
              <a:cs typeface="Arial Narrow"/>
            </a:endParaRPr>
          </a:p>
          <a:p>
            <a:pPr marL="12700" marR="407034">
              <a:lnSpc>
                <a:spcPct val="100000"/>
              </a:lnSpc>
            </a:pPr>
            <a:r>
              <a:rPr sz="1600" i="1" spc="-5" dirty="0">
                <a:latin typeface="Arial Narrow"/>
                <a:cs typeface="Arial Narrow"/>
              </a:rPr>
              <a:t>seven existing structures were  included in the Dinwiddie</a:t>
            </a:r>
            <a:r>
              <a:rPr sz="1600" i="1" spc="-120" dirty="0">
                <a:latin typeface="Arial Narrow"/>
                <a:cs typeface="Arial Narrow"/>
              </a:rPr>
              <a:t> </a:t>
            </a:r>
            <a:r>
              <a:rPr sz="1600" i="1" spc="-5" dirty="0">
                <a:latin typeface="Arial Narrow"/>
                <a:cs typeface="Arial Narrow"/>
              </a:rPr>
              <a:t>project.</a:t>
            </a:r>
            <a:endParaRPr sz="1600" dirty="0">
              <a:latin typeface="Arial Narrow"/>
              <a:cs typeface="Arial Narrow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742791" y="218494"/>
            <a:ext cx="3126367" cy="27874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84133" y="3509044"/>
            <a:ext cx="5511365" cy="3199406"/>
          </a:xfrm>
          <a:prstGeom prst="rect">
            <a:avLst/>
          </a:prstGeom>
          <a:blipFill>
            <a:blip r:embed="rId3" cstate="print"/>
            <a:srcRect/>
            <a:stretch>
              <a:fillRect b="-9286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23737" y="202488"/>
            <a:ext cx="3162935" cy="2822575"/>
          </a:xfrm>
          <a:custGeom>
            <a:avLst/>
            <a:gdLst/>
            <a:ahLst/>
            <a:cxnLst/>
            <a:rect l="l" t="t" r="r" b="b"/>
            <a:pathLst>
              <a:path w="3162934" h="2822575">
                <a:moveTo>
                  <a:pt x="0" y="0"/>
                </a:moveTo>
                <a:lnTo>
                  <a:pt x="3162541" y="0"/>
                </a:lnTo>
                <a:lnTo>
                  <a:pt x="3162541" y="2822536"/>
                </a:lnTo>
                <a:lnTo>
                  <a:pt x="0" y="2822536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6279" y="275891"/>
            <a:ext cx="2715521" cy="14619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3829"/>
              </a:lnSpc>
            </a:pPr>
            <a:r>
              <a:rPr dirty="0"/>
              <a:t>Dinwiddie</a:t>
            </a:r>
            <a:r>
              <a:rPr spc="-85" dirty="0"/>
              <a:t> </a:t>
            </a:r>
            <a:r>
              <a:rPr dirty="0"/>
              <a:t>Street  </a:t>
            </a:r>
            <a:r>
              <a:rPr lang="en-US" dirty="0"/>
              <a:t>Redevelopment –</a:t>
            </a:r>
            <a:br>
              <a:rPr lang="en-US" dirty="0"/>
            </a:br>
            <a:r>
              <a:rPr lang="en-US" dirty="0"/>
              <a:t>Prior Conditions</a:t>
            </a:r>
            <a:endParaRPr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2" b="6952"/>
          <a:stretch/>
        </p:blipFill>
        <p:spPr>
          <a:xfrm>
            <a:off x="136375" y="3421167"/>
            <a:ext cx="4054625" cy="26748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41275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7" r="8437" b="2470"/>
          <a:stretch/>
        </p:blipFill>
        <p:spPr>
          <a:xfrm rot="16200000">
            <a:off x="2968673" y="765127"/>
            <a:ext cx="4783353" cy="37102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4127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36"/>
          <a:stretch/>
        </p:blipFill>
        <p:spPr>
          <a:xfrm>
            <a:off x="4495801" y="4087624"/>
            <a:ext cx="3886200" cy="26336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412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4723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3829"/>
              </a:lnSpc>
            </a:pPr>
            <a:r>
              <a:rPr dirty="0"/>
              <a:t>Dinwiddie</a:t>
            </a:r>
            <a:r>
              <a:rPr spc="-85" dirty="0"/>
              <a:t> </a:t>
            </a:r>
            <a:r>
              <a:rPr dirty="0"/>
              <a:t>Street  Phases</a:t>
            </a:r>
            <a:r>
              <a:rPr spc="-110" dirty="0"/>
              <a:t> </a:t>
            </a:r>
            <a:r>
              <a:rPr dirty="0"/>
              <a:t>I-IV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384465" y="1242674"/>
            <a:ext cx="3723004" cy="19543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35"/>
              </a:lnSpc>
            </a:pPr>
            <a:r>
              <a:rPr spc="-5" dirty="0"/>
              <a:t>95 Rental Housing Units; $40m</a:t>
            </a:r>
            <a:r>
              <a:rPr spc="-70" dirty="0"/>
              <a:t> </a:t>
            </a:r>
            <a:r>
              <a:rPr spc="-5" dirty="0"/>
              <a:t>Investment</a:t>
            </a:r>
          </a:p>
          <a:p>
            <a:pPr marL="12700" marR="5080">
              <a:lnSpc>
                <a:spcPct val="100000"/>
              </a:lnSpc>
            </a:pPr>
            <a:r>
              <a:rPr lang="en-US" spc="-5" dirty="0">
                <a:solidFill>
                  <a:srgbClr val="000000"/>
                </a:solidFill>
              </a:rPr>
              <a:t>Phase IV completed </a:t>
            </a:r>
            <a:r>
              <a:rPr i="1" spc="-5" dirty="0">
                <a:solidFill>
                  <a:srgbClr val="000000"/>
                </a:solidFill>
              </a:rPr>
              <a:t>the transformation from a strip of abandoned  buildings and vacant lots into a vibrant </a:t>
            </a:r>
            <a:r>
              <a:rPr i="1" spc="-15" dirty="0">
                <a:solidFill>
                  <a:srgbClr val="000000"/>
                </a:solidFill>
              </a:rPr>
              <a:t>community.  </a:t>
            </a:r>
            <a:r>
              <a:rPr i="1" spc="-5" dirty="0">
                <a:solidFill>
                  <a:srgbClr val="000000"/>
                </a:solidFill>
              </a:rPr>
              <a:t>In response to community priorities, TREK has  dedicated 3</a:t>
            </a:r>
            <a:r>
              <a:rPr lang="en-US" i="1" spc="-5" dirty="0">
                <a:solidFill>
                  <a:srgbClr val="000000"/>
                </a:solidFill>
              </a:rPr>
              <a:t>5</a:t>
            </a:r>
            <a:r>
              <a:rPr i="1" spc="-5" dirty="0">
                <a:solidFill>
                  <a:srgbClr val="000000"/>
                </a:solidFill>
              </a:rPr>
              <a:t> of the 95 units to convert to </a:t>
            </a:r>
            <a:r>
              <a:rPr i="1" spc="-10" dirty="0">
                <a:solidFill>
                  <a:srgbClr val="000000"/>
                </a:solidFill>
              </a:rPr>
              <a:t>for-  </a:t>
            </a:r>
            <a:r>
              <a:rPr i="1" spc="-5" dirty="0">
                <a:solidFill>
                  <a:srgbClr val="000000"/>
                </a:solidFill>
              </a:rPr>
              <a:t>sale residences after the 15 year Low Income  Housing </a:t>
            </a:r>
            <a:r>
              <a:rPr i="1" spc="-65" dirty="0">
                <a:solidFill>
                  <a:srgbClr val="000000"/>
                </a:solidFill>
              </a:rPr>
              <a:t>Tax </a:t>
            </a:r>
            <a:r>
              <a:rPr i="1" spc="-5" dirty="0">
                <a:solidFill>
                  <a:srgbClr val="000000"/>
                </a:solidFill>
              </a:rPr>
              <a:t>Credit compliance</a:t>
            </a:r>
            <a:r>
              <a:rPr i="1" spc="-55" dirty="0">
                <a:solidFill>
                  <a:srgbClr val="000000"/>
                </a:solidFill>
              </a:rPr>
              <a:t> </a:t>
            </a:r>
            <a:r>
              <a:rPr i="1" spc="-5" dirty="0">
                <a:solidFill>
                  <a:srgbClr val="000000"/>
                </a:solidFill>
              </a:rPr>
              <a:t>period.</a:t>
            </a:r>
          </a:p>
        </p:txBody>
      </p:sp>
      <p:sp>
        <p:nvSpPr>
          <p:cNvPr id="4" name="object 4"/>
          <p:cNvSpPr/>
          <p:nvPr/>
        </p:nvSpPr>
        <p:spPr>
          <a:xfrm>
            <a:off x="4560494" y="656183"/>
            <a:ext cx="3788748" cy="25192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41443" y="637133"/>
            <a:ext cx="3827145" cy="2557780"/>
          </a:xfrm>
          <a:custGeom>
            <a:avLst/>
            <a:gdLst/>
            <a:ahLst/>
            <a:cxnLst/>
            <a:rect l="l" t="t" r="r" b="b"/>
            <a:pathLst>
              <a:path w="3827145" h="2557780">
                <a:moveTo>
                  <a:pt x="0" y="0"/>
                </a:moveTo>
                <a:lnTo>
                  <a:pt x="3826852" y="0"/>
                </a:lnTo>
                <a:lnTo>
                  <a:pt x="3826852" y="2557373"/>
                </a:lnTo>
                <a:lnTo>
                  <a:pt x="0" y="2557373"/>
                </a:lnTo>
                <a:lnTo>
                  <a:pt x="0" y="0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1475" y="3341408"/>
            <a:ext cx="5429440" cy="34057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2425" y="3322358"/>
            <a:ext cx="5467985" cy="3441700"/>
          </a:xfrm>
          <a:custGeom>
            <a:avLst/>
            <a:gdLst/>
            <a:ahLst/>
            <a:cxnLst/>
            <a:rect l="l" t="t" r="r" b="b"/>
            <a:pathLst>
              <a:path w="5467985" h="3441700">
                <a:moveTo>
                  <a:pt x="0" y="0"/>
                </a:moveTo>
                <a:lnTo>
                  <a:pt x="5467540" y="0"/>
                </a:lnTo>
                <a:lnTo>
                  <a:pt x="5467540" y="3441395"/>
                </a:lnTo>
                <a:lnTo>
                  <a:pt x="0" y="3441395"/>
                </a:lnTo>
                <a:lnTo>
                  <a:pt x="0" y="0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26645" y="3343304"/>
            <a:ext cx="3004854" cy="22535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07582" y="3324250"/>
            <a:ext cx="3043555" cy="2291715"/>
          </a:xfrm>
          <a:custGeom>
            <a:avLst/>
            <a:gdLst/>
            <a:ahLst/>
            <a:cxnLst/>
            <a:rect l="l" t="t" r="r" b="b"/>
            <a:pathLst>
              <a:path w="3043554" h="2291715">
                <a:moveTo>
                  <a:pt x="0" y="0"/>
                </a:moveTo>
                <a:lnTo>
                  <a:pt x="3042958" y="0"/>
                </a:lnTo>
                <a:lnTo>
                  <a:pt x="3042958" y="2291638"/>
                </a:lnTo>
                <a:lnTo>
                  <a:pt x="0" y="2291638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3772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14836" y="1153769"/>
            <a:ext cx="2653665" cy="2941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i="1" spc="-5" dirty="0">
                <a:solidFill>
                  <a:srgbClr val="FF6700"/>
                </a:solidFill>
                <a:latin typeface="Arial Narrow"/>
                <a:cs typeface="Arial Narrow"/>
              </a:rPr>
              <a:t>Miller-Reed will add a market rate  component to </a:t>
            </a:r>
            <a:r>
              <a:rPr sz="1600" i="1" spc="-10" dirty="0">
                <a:solidFill>
                  <a:srgbClr val="FF6700"/>
                </a:solidFill>
                <a:latin typeface="Arial Narrow"/>
                <a:cs typeface="Arial Narrow"/>
              </a:rPr>
              <a:t>TREK’s </a:t>
            </a:r>
            <a:r>
              <a:rPr sz="1600" i="1" spc="-5" dirty="0">
                <a:solidFill>
                  <a:srgbClr val="FF6700"/>
                </a:solidFill>
                <a:latin typeface="Arial Narrow"/>
                <a:cs typeface="Arial Narrow"/>
              </a:rPr>
              <a:t>successful  </a:t>
            </a:r>
            <a:r>
              <a:rPr sz="1600" i="1" spc="-10" dirty="0">
                <a:solidFill>
                  <a:srgbClr val="FF6700"/>
                </a:solidFill>
                <a:latin typeface="Arial Narrow"/>
                <a:cs typeface="Arial Narrow"/>
              </a:rPr>
              <a:t>affordable </a:t>
            </a:r>
            <a:r>
              <a:rPr sz="1600" i="1" spc="-5" dirty="0">
                <a:solidFill>
                  <a:srgbClr val="FF6700"/>
                </a:solidFill>
                <a:latin typeface="Arial Narrow"/>
                <a:cs typeface="Arial Narrow"/>
              </a:rPr>
              <a:t>rental development,  Dinwiddie Street Phases </a:t>
            </a:r>
            <a:r>
              <a:rPr sz="1600" i="1" spc="-35" dirty="0">
                <a:solidFill>
                  <a:srgbClr val="FF6700"/>
                </a:solidFill>
                <a:latin typeface="Arial Narrow"/>
                <a:cs typeface="Arial Narrow"/>
              </a:rPr>
              <a:t>I-IV,  </a:t>
            </a:r>
            <a:r>
              <a:rPr sz="1600" i="1" spc="-5" dirty="0">
                <a:solidFill>
                  <a:srgbClr val="FF6700"/>
                </a:solidFill>
                <a:latin typeface="Arial Narrow"/>
                <a:cs typeface="Arial Narrow"/>
              </a:rPr>
              <a:t>located in the Crawford Corridor  district. The inclusion of  homeownership will advance the  goal of an integrated, stable  neighborhood that is inclusive of  both rental and homeownership  opportunities available to a range</a:t>
            </a:r>
            <a:r>
              <a:rPr sz="1600" i="1" spc="-125" dirty="0">
                <a:solidFill>
                  <a:srgbClr val="FF6700"/>
                </a:solidFill>
                <a:latin typeface="Arial Narrow"/>
                <a:cs typeface="Arial Narrow"/>
              </a:rPr>
              <a:t> </a:t>
            </a:r>
            <a:r>
              <a:rPr sz="1600" i="1" spc="-5" dirty="0">
                <a:solidFill>
                  <a:srgbClr val="FF6700"/>
                </a:solidFill>
                <a:latin typeface="Arial Narrow"/>
                <a:cs typeface="Arial Narrow"/>
              </a:rPr>
              <a:t>of  income</a:t>
            </a:r>
            <a:r>
              <a:rPr sz="1600" i="1" spc="-95" dirty="0">
                <a:solidFill>
                  <a:srgbClr val="FF6700"/>
                </a:solidFill>
                <a:latin typeface="Arial Narrow"/>
                <a:cs typeface="Arial Narrow"/>
              </a:rPr>
              <a:t> </a:t>
            </a:r>
            <a:r>
              <a:rPr sz="1600" i="1" spc="-5" dirty="0">
                <a:solidFill>
                  <a:srgbClr val="FF6700"/>
                </a:solidFill>
                <a:latin typeface="Arial Narrow"/>
                <a:cs typeface="Arial Narrow"/>
              </a:rPr>
              <a:t>levels.</a:t>
            </a:r>
            <a:endParaRPr sz="1600" dirty="0">
              <a:latin typeface="Arial Narrow"/>
              <a:cs typeface="Arial Narrow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90138" y="781329"/>
            <a:ext cx="5769075" cy="4868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14836" y="155769"/>
            <a:ext cx="6881495" cy="504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MILLER – REED FOR SALE</a:t>
            </a:r>
            <a:r>
              <a:rPr spc="-105" dirty="0"/>
              <a:t> </a:t>
            </a:r>
            <a:r>
              <a:rPr dirty="0"/>
              <a:t>DEVELOPMENT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67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1091" y="504343"/>
            <a:ext cx="6121400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dirty="0"/>
              <a:t>MILLER-REED </a:t>
            </a:r>
            <a:r>
              <a:rPr lang="en-US" sz="2000" spc="-5" dirty="0"/>
              <a:t/>
            </a:r>
            <a:br>
              <a:rPr lang="en-US" sz="2000" spc="-5" dirty="0"/>
            </a:br>
            <a:r>
              <a:rPr lang="en-US" sz="2000" spc="-5" dirty="0"/>
              <a:t/>
            </a:r>
            <a:br>
              <a:rPr lang="en-US" sz="2000" spc="-5" dirty="0"/>
            </a:br>
            <a:r>
              <a:rPr lang="en-US" sz="2550" dirty="0"/>
              <a:t>Development Review Panel Comments/Questions</a:t>
            </a:r>
            <a:endParaRPr sz="2550" dirty="0"/>
          </a:p>
        </p:txBody>
      </p:sp>
      <p:sp>
        <p:nvSpPr>
          <p:cNvPr id="5" name="object 5"/>
          <p:cNvSpPr txBox="1"/>
          <p:nvPr/>
        </p:nvSpPr>
        <p:spPr>
          <a:xfrm>
            <a:off x="520700" y="1753612"/>
            <a:ext cx="7937500" cy="3046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marR="5080" indent="-342265">
              <a:lnSpc>
                <a:spcPct val="99900"/>
              </a:lnSpc>
              <a:spcBef>
                <a:spcPts val="10"/>
              </a:spcBef>
              <a:buFont typeface="Arial"/>
              <a:buChar char="•"/>
              <a:tabLst>
                <a:tab pos="407034" algn="l"/>
                <a:tab pos="407670" algn="l"/>
              </a:tabLst>
            </a:pPr>
            <a:r>
              <a:rPr sz="1800" u="heavy" spc="-10" dirty="0">
                <a:latin typeface="Arial Narrow"/>
                <a:cs typeface="Arial Narrow"/>
              </a:rPr>
              <a:t>Affordability </a:t>
            </a:r>
            <a:r>
              <a:rPr sz="1800" spc="-5" dirty="0">
                <a:latin typeface="Arial Narrow"/>
                <a:cs typeface="Arial Narrow"/>
              </a:rPr>
              <a:t>–</a:t>
            </a:r>
            <a:r>
              <a:rPr lang="en-US" sz="1800" spc="-5" dirty="0">
                <a:latin typeface="Arial Narrow"/>
                <a:cs typeface="Arial Narrow"/>
              </a:rPr>
              <a:t> </a:t>
            </a:r>
            <a:r>
              <a:rPr lang="en-US" sz="1800" i="1" spc="-35" dirty="0">
                <a:solidFill>
                  <a:srgbClr val="FF6600"/>
                </a:solidFill>
                <a:latin typeface="Arial Narrow"/>
                <a:cs typeface="Arial Narrow"/>
              </a:rPr>
              <a:t>One</a:t>
            </a:r>
            <a:r>
              <a:rPr sz="1800" i="1" spc="-35" dirty="0">
                <a:solidFill>
                  <a:srgbClr val="FF6600"/>
                </a:solidFill>
                <a:latin typeface="Arial Narrow"/>
                <a:cs typeface="Arial Narrow"/>
              </a:rPr>
              <a:t> </a:t>
            </a:r>
            <a:r>
              <a:rPr sz="1800" i="1" spc="-5" dirty="0">
                <a:solidFill>
                  <a:srgbClr val="FF6600"/>
                </a:solidFill>
                <a:latin typeface="Arial Narrow"/>
                <a:cs typeface="Arial Narrow"/>
              </a:rPr>
              <a:t>of the Five </a:t>
            </a:r>
            <a:r>
              <a:rPr sz="1800" i="1" spc="-10" dirty="0">
                <a:solidFill>
                  <a:srgbClr val="FF6600"/>
                </a:solidFill>
                <a:latin typeface="Arial Narrow"/>
                <a:cs typeface="Arial Narrow"/>
              </a:rPr>
              <a:t>homes </a:t>
            </a:r>
            <a:r>
              <a:rPr sz="1800" i="1" spc="-5" dirty="0">
                <a:solidFill>
                  <a:srgbClr val="FF6600"/>
                </a:solidFill>
                <a:latin typeface="Arial Narrow"/>
                <a:cs typeface="Arial Narrow"/>
              </a:rPr>
              <a:t>will </a:t>
            </a:r>
            <a:r>
              <a:rPr sz="1800" i="1" spc="-10" dirty="0">
                <a:solidFill>
                  <a:srgbClr val="FF6600"/>
                </a:solidFill>
                <a:latin typeface="Arial Narrow"/>
                <a:cs typeface="Arial Narrow"/>
              </a:rPr>
              <a:t>be </a:t>
            </a:r>
            <a:r>
              <a:rPr lang="en-US" sz="1800" i="1" spc="-10" dirty="0">
                <a:solidFill>
                  <a:srgbClr val="FF6600"/>
                </a:solidFill>
                <a:latin typeface="Arial Narrow"/>
                <a:cs typeface="Arial Narrow"/>
              </a:rPr>
              <a:t>affordable at a price point of $160,000 through the use of a </a:t>
            </a:r>
            <a:r>
              <a:rPr sz="1800" i="1" spc="-10" dirty="0">
                <a:solidFill>
                  <a:srgbClr val="FF6600"/>
                </a:solidFill>
                <a:latin typeface="Arial Narrow"/>
                <a:cs typeface="Arial Narrow"/>
              </a:rPr>
              <a:t>deferred mortgage through </a:t>
            </a:r>
            <a:r>
              <a:rPr sz="1800" i="1" spc="-5" dirty="0">
                <a:solidFill>
                  <a:srgbClr val="FF6600"/>
                </a:solidFill>
                <a:latin typeface="Arial Narrow"/>
                <a:cs typeface="Arial Narrow"/>
              </a:rPr>
              <a:t>the </a:t>
            </a:r>
            <a:r>
              <a:rPr sz="1800" i="1" dirty="0">
                <a:solidFill>
                  <a:srgbClr val="FF6600"/>
                </a:solidFill>
                <a:latin typeface="Arial Narrow"/>
                <a:cs typeface="Arial Narrow"/>
              </a:rPr>
              <a:t>URA</a:t>
            </a:r>
            <a:r>
              <a:rPr sz="1800" i="1" spc="-5" dirty="0">
                <a:solidFill>
                  <a:srgbClr val="FF6600"/>
                </a:solidFill>
                <a:latin typeface="Arial Narrow"/>
                <a:cs typeface="Arial Narrow"/>
              </a:rPr>
              <a:t>.</a:t>
            </a:r>
            <a:endParaRPr lang="en-US" sz="1800" i="1" spc="-5" dirty="0">
              <a:solidFill>
                <a:srgbClr val="FF6600"/>
              </a:solidFill>
              <a:latin typeface="Arial Narrow"/>
              <a:cs typeface="Arial Narrow"/>
            </a:endParaRPr>
          </a:p>
          <a:p>
            <a:pPr marL="354965" marR="5080" indent="-342265">
              <a:lnSpc>
                <a:spcPct val="99900"/>
              </a:lnSpc>
              <a:spcBef>
                <a:spcPts val="10"/>
              </a:spcBef>
              <a:buFont typeface="Arial"/>
              <a:buChar char="•"/>
              <a:tabLst>
                <a:tab pos="407034" algn="l"/>
                <a:tab pos="407670" algn="l"/>
              </a:tabLst>
            </a:pPr>
            <a:endParaRPr lang="en-US" i="1" spc="-5" dirty="0">
              <a:solidFill>
                <a:srgbClr val="FF6600"/>
              </a:solidFill>
              <a:latin typeface="Arial Narrow"/>
              <a:cs typeface="Arial Narrow"/>
            </a:endParaRPr>
          </a:p>
          <a:p>
            <a:pPr marL="354965" marR="5080" indent="-342265">
              <a:lnSpc>
                <a:spcPct val="99900"/>
              </a:lnSpc>
              <a:spcBef>
                <a:spcPts val="10"/>
              </a:spcBef>
              <a:buFont typeface="Arial"/>
              <a:buChar char="•"/>
              <a:tabLst>
                <a:tab pos="407034" algn="l"/>
                <a:tab pos="407670" algn="l"/>
              </a:tabLst>
            </a:pPr>
            <a:r>
              <a:rPr lang="en-US" u="heavy" spc="-10" dirty="0">
                <a:latin typeface="Arial Narrow"/>
                <a:cs typeface="Arial Narrow"/>
              </a:rPr>
              <a:t>MBE / WBE Participation</a:t>
            </a:r>
            <a:r>
              <a:rPr lang="en-US" spc="-5" dirty="0">
                <a:latin typeface="Arial Narrow"/>
                <a:cs typeface="Arial Narrow"/>
              </a:rPr>
              <a:t> - </a:t>
            </a:r>
            <a:r>
              <a:rPr lang="en-US" i="1" spc="-5" dirty="0">
                <a:solidFill>
                  <a:srgbClr val="FF6600"/>
                </a:solidFill>
                <a:latin typeface="Arial Narrow"/>
                <a:cs typeface="Arial Narrow"/>
              </a:rPr>
              <a:t>TREK is working with a minority sub-contractor and </a:t>
            </a:r>
            <a:r>
              <a:rPr lang="en-US" b="1" spc="-5" dirty="0">
                <a:solidFill>
                  <a:srgbClr val="FF6600"/>
                </a:solidFill>
                <a:latin typeface="Arial Narrow"/>
                <a:cs typeface="Arial Narrow"/>
              </a:rPr>
              <a:t>Project RE </a:t>
            </a:r>
            <a:r>
              <a:rPr lang="en-US" i="1" spc="-10" dirty="0">
                <a:solidFill>
                  <a:srgbClr val="FF6600"/>
                </a:solidFill>
                <a:latin typeface="Arial Narrow"/>
                <a:cs typeface="Arial Narrow"/>
              </a:rPr>
              <a:t>to design and build a more affordable unit that can be replicated in future phases.</a:t>
            </a:r>
          </a:p>
          <a:p>
            <a:pPr marL="12700" marR="5080">
              <a:lnSpc>
                <a:spcPct val="99900"/>
              </a:lnSpc>
              <a:spcBef>
                <a:spcPts val="10"/>
              </a:spcBef>
              <a:tabLst>
                <a:tab pos="407034" algn="l"/>
                <a:tab pos="407670" algn="l"/>
              </a:tabLst>
            </a:pPr>
            <a:endParaRPr lang="en-US" sz="1800" i="1" spc="-5" dirty="0">
              <a:solidFill>
                <a:srgbClr val="FF6600"/>
              </a:solidFill>
              <a:latin typeface="Arial Narrow"/>
              <a:cs typeface="Arial Narrow"/>
            </a:endParaRPr>
          </a:p>
          <a:p>
            <a:pPr marL="354965" marR="5080" indent="-342265">
              <a:lnSpc>
                <a:spcPct val="99900"/>
              </a:lnSpc>
              <a:spcBef>
                <a:spcPts val="10"/>
              </a:spcBef>
              <a:buFont typeface="Arial"/>
              <a:buChar char="•"/>
              <a:tabLst>
                <a:tab pos="407034" algn="l"/>
                <a:tab pos="407670" algn="l"/>
              </a:tabLst>
            </a:pPr>
            <a:r>
              <a:rPr lang="en-US" u="heavy" spc="-10" dirty="0">
                <a:latin typeface="Arial Narrow"/>
                <a:cs typeface="Arial Narrow"/>
              </a:rPr>
              <a:t>Exterior Colors</a:t>
            </a:r>
            <a:r>
              <a:rPr lang="en-US" spc="-5" dirty="0">
                <a:latin typeface="Arial Narrow"/>
                <a:cs typeface="Arial Narrow"/>
              </a:rPr>
              <a:t> – </a:t>
            </a:r>
            <a:r>
              <a:rPr lang="en-US" i="1" spc="-5" dirty="0">
                <a:solidFill>
                  <a:srgbClr val="FF6600"/>
                </a:solidFill>
                <a:latin typeface="Arial Narrow"/>
                <a:cs typeface="Arial Narrow"/>
              </a:rPr>
              <a:t>TREK and its architect will work with the DRP to select a color scheme for the new units.</a:t>
            </a:r>
          </a:p>
          <a:p>
            <a:pPr marL="354965" marR="5080" indent="-342265">
              <a:lnSpc>
                <a:spcPct val="99900"/>
              </a:lnSpc>
              <a:spcBef>
                <a:spcPts val="10"/>
              </a:spcBef>
              <a:buFont typeface="Arial"/>
              <a:buChar char="•"/>
              <a:tabLst>
                <a:tab pos="407034" algn="l"/>
                <a:tab pos="407670" algn="l"/>
              </a:tabLst>
            </a:pPr>
            <a:endParaRPr lang="en-US" i="1" spc="-5" dirty="0">
              <a:solidFill>
                <a:srgbClr val="FF6600"/>
              </a:solidFill>
              <a:latin typeface="Arial Narrow"/>
              <a:cs typeface="Arial Narrow"/>
            </a:endParaRPr>
          </a:p>
          <a:p>
            <a:pPr marL="354965" marR="5080" indent="-342265">
              <a:lnSpc>
                <a:spcPct val="99900"/>
              </a:lnSpc>
              <a:spcBef>
                <a:spcPts val="10"/>
              </a:spcBef>
              <a:buFont typeface="Arial"/>
              <a:buChar char="•"/>
              <a:tabLst>
                <a:tab pos="407034" algn="l"/>
                <a:tab pos="407670" algn="l"/>
              </a:tabLst>
            </a:pPr>
            <a:r>
              <a:rPr lang="en-US" u="heavy" spc="-10" dirty="0">
                <a:latin typeface="Arial Narrow"/>
                <a:cs typeface="Arial Narrow"/>
              </a:rPr>
              <a:t>Dinwiddie Street Affordable For Sale</a:t>
            </a:r>
            <a:r>
              <a:rPr lang="en-US" spc="-10" dirty="0">
                <a:latin typeface="Arial Narrow"/>
                <a:cs typeface="Arial Narrow"/>
              </a:rPr>
              <a:t>  </a:t>
            </a:r>
            <a:r>
              <a:rPr lang="en-US" i="1" spc="-5" dirty="0">
                <a:solidFill>
                  <a:srgbClr val="FF6600"/>
                </a:solidFill>
                <a:latin typeface="Arial Narrow"/>
                <a:cs typeface="Arial Narrow"/>
              </a:rPr>
              <a:t>– TREK will work with the Hill CDC to transition the rental units to homeownership.</a:t>
            </a:r>
            <a:endParaRPr i="1" spc="-5" dirty="0">
              <a:solidFill>
                <a:srgbClr val="FF6600"/>
              </a:solidFill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3772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14836" y="155769"/>
            <a:ext cx="6881495" cy="504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MILLER – REED FOR SALE</a:t>
            </a:r>
            <a:r>
              <a:rPr spc="-105" dirty="0"/>
              <a:t> </a:t>
            </a:r>
            <a:r>
              <a:rPr dirty="0"/>
              <a:t>DEVELOPMENT</a:t>
            </a:r>
          </a:p>
        </p:txBody>
      </p:sp>
      <p:sp>
        <p:nvSpPr>
          <p:cNvPr id="5" name="object 5"/>
          <p:cNvSpPr/>
          <p:nvPr/>
        </p:nvSpPr>
        <p:spPr>
          <a:xfrm>
            <a:off x="1427149" y="743483"/>
            <a:ext cx="7188881" cy="42483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3772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14836" y="155769"/>
            <a:ext cx="6881495" cy="504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MILLER – REED FOR SALE</a:t>
            </a:r>
            <a:r>
              <a:rPr spc="-105" dirty="0"/>
              <a:t> </a:t>
            </a:r>
            <a:r>
              <a:rPr dirty="0"/>
              <a:t>DEVELOPMENT</a:t>
            </a:r>
          </a:p>
        </p:txBody>
      </p:sp>
      <p:sp>
        <p:nvSpPr>
          <p:cNvPr id="5" name="object 5"/>
          <p:cNvSpPr/>
          <p:nvPr/>
        </p:nvSpPr>
        <p:spPr>
          <a:xfrm>
            <a:off x="709562" y="728998"/>
            <a:ext cx="8024341" cy="43269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67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4836" y="155769"/>
            <a:ext cx="6881495" cy="504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MILLER – REED FOR SALE</a:t>
            </a:r>
            <a:r>
              <a:rPr spc="-105" dirty="0"/>
              <a:t> </a:t>
            </a:r>
            <a:r>
              <a:rPr dirty="0"/>
              <a:t>DEVELOPMENT</a:t>
            </a:r>
          </a:p>
        </p:txBody>
      </p:sp>
      <p:sp>
        <p:nvSpPr>
          <p:cNvPr id="4" name="object 4"/>
          <p:cNvSpPr/>
          <p:nvPr/>
        </p:nvSpPr>
        <p:spPr>
          <a:xfrm>
            <a:off x="1427149" y="820394"/>
            <a:ext cx="7436789" cy="42303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</TotalTime>
  <Words>389</Words>
  <Application>Microsoft Office PowerPoint</Application>
  <PresentationFormat>On-screen Show (4:3)</PresentationFormat>
  <Paragraphs>31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Dinwiddie Street  Phases I-IV</vt:lpstr>
      <vt:lpstr>Dinwiddie Street  Redevelopment – Prior Conditions</vt:lpstr>
      <vt:lpstr>Dinwiddie Street  Phases I-IV</vt:lpstr>
      <vt:lpstr>MILLER – REED FOR SALE DEVELOPMENT</vt:lpstr>
      <vt:lpstr>MILLER-REED   Development Review Panel Comments/Questions</vt:lpstr>
      <vt:lpstr>MILLER – REED FOR SALE DEVELOPMENT</vt:lpstr>
      <vt:lpstr>MILLER – REED FOR SALE DEVELOPMENT</vt:lpstr>
      <vt:lpstr>MILLER – REED FOR SALE DEVELOPMENT</vt:lpstr>
      <vt:lpstr>MILLER – REED FOR SALE DEVELOPMENT</vt:lpstr>
      <vt:lpstr>MILLER – REED FOR SALE DEVELOPMENT</vt:lpstr>
      <vt:lpstr>MILLER – REED FOR SALE DEVELOPMENT</vt:lpstr>
      <vt:lpstr>MILLER – REED FOR SALE DEVELOPMENT</vt:lpstr>
      <vt:lpstr>MILLER – REED FOR SALE DEVELOPMENT</vt:lpstr>
      <vt:lpstr>MILLER – REED FOR SALE DEVELOPMENT</vt:lpstr>
      <vt:lpstr>MILLER – REED FOR SALE DEVELOPMENT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TREk Development Group</dc:title>
  <dc:creator>Caitlin Ruane</dc:creator>
  <cp:lastModifiedBy>Vanessa Murphy</cp:lastModifiedBy>
  <cp:revision>14</cp:revision>
  <dcterms:created xsi:type="dcterms:W3CDTF">2017-01-19T07:37:26Z</dcterms:created>
  <dcterms:modified xsi:type="dcterms:W3CDTF">2017-01-19T13:51:35Z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2016-07-07T00:00:00Z</vt:filetime>
  </property>
  <property fmtid="{D5CDD505-2E9C-101B-9397-08002B2CF9AE}" pid="3" name="Creator">
    <vt:lpwstr>Acrobat PDFMaker 15 for PowerPoint</vt:lpwstr>
  </property>
  <property fmtid="{D5CDD505-2E9C-101B-9397-08002B2CF9AE}" pid="4" name="LastSaved">
    <vt:filetime>2017-01-19T00:00:00Z</vt:filetime>
  </property>
</Properties>
</file>