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258" r:id="rId3"/>
    <p:sldId id="257" r:id="rId4"/>
    <p:sldId id="259" r:id="rId5"/>
    <p:sldId id="260" r:id="rId6"/>
    <p:sldId id="263" r:id="rId7"/>
    <p:sldId id="261" r:id="rId8"/>
    <p:sldId id="262"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85"/>
    <p:restoredTop sz="94671"/>
  </p:normalViewPr>
  <p:slideViewPr>
    <p:cSldViewPr snapToGrid="0">
      <p:cViewPr>
        <p:scale>
          <a:sx n="80" d="100"/>
          <a:sy n="80" d="100"/>
        </p:scale>
        <p:origin x="1376" y="6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8/7/26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8/7/26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t>8/7/26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8/7/26</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8/7/26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8/7/26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8/7/26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8/7/26</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8/7/26</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8/7/26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8/7/26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8/7/26</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mailto:street.kaitlyn@gmai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C2F5D-984D-8B1A-B2FD-17FBD4DA9244}"/>
              </a:ext>
            </a:extLst>
          </p:cNvPr>
          <p:cNvSpPr>
            <a:spLocks noGrp="1"/>
          </p:cNvSpPr>
          <p:nvPr>
            <p:ph type="ctrTitle"/>
          </p:nvPr>
        </p:nvSpPr>
        <p:spPr>
          <a:xfrm>
            <a:off x="1600200" y="1684421"/>
            <a:ext cx="8991600" cy="2341479"/>
          </a:xfrm>
        </p:spPr>
        <p:txBody>
          <a:bodyPr>
            <a:normAutofit fontScale="90000"/>
          </a:bodyPr>
          <a:lstStyle/>
          <a:p>
            <a:r>
              <a:rPr lang="en-US" dirty="0"/>
              <a:t>Proposed Acquisition </a:t>
            </a:r>
            <a:r>
              <a:rPr lang="en-US" dirty="0" err="1"/>
              <a:t>aNd</a:t>
            </a:r>
            <a:r>
              <a:rPr lang="en-US" dirty="0"/>
              <a:t> Improvements of Parcels 2-H-253 and 2-H-254</a:t>
            </a:r>
            <a:br>
              <a:rPr lang="en-US" dirty="0"/>
            </a:br>
            <a:endParaRPr lang="en-US" dirty="0"/>
          </a:p>
        </p:txBody>
      </p:sp>
      <p:sp>
        <p:nvSpPr>
          <p:cNvPr id="3" name="Subtitle 2">
            <a:extLst>
              <a:ext uri="{FF2B5EF4-FFF2-40B4-BE49-F238E27FC236}">
                <a16:creationId xmlns:a16="http://schemas.microsoft.com/office/drawing/2014/main" id="{2F733126-4C63-180E-4C03-A9E645F4217F}"/>
              </a:ext>
            </a:extLst>
          </p:cNvPr>
          <p:cNvSpPr>
            <a:spLocks noGrp="1"/>
          </p:cNvSpPr>
          <p:nvPr>
            <p:ph type="subTitle" idx="1"/>
          </p:nvPr>
        </p:nvSpPr>
        <p:spPr/>
        <p:txBody>
          <a:bodyPr/>
          <a:lstStyle/>
          <a:p>
            <a:r>
              <a:rPr lang="en-US" dirty="0"/>
              <a:t>Prepared by Kaitlyn Turnbull</a:t>
            </a:r>
          </a:p>
        </p:txBody>
      </p:sp>
    </p:spTree>
    <p:extLst>
      <p:ext uri="{BB962C8B-B14F-4D97-AF65-F5344CB8AC3E}">
        <p14:creationId xmlns:p14="http://schemas.microsoft.com/office/powerpoint/2010/main" val="36335865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6E057-E864-44AF-64FC-6B5DE082F0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F0C705-0A89-66AC-D062-7BB74057A1E0}"/>
              </a:ext>
            </a:extLst>
          </p:cNvPr>
          <p:cNvSpPr>
            <a:spLocks noGrp="1"/>
          </p:cNvSpPr>
          <p:nvPr>
            <p:ph type="title"/>
          </p:nvPr>
        </p:nvSpPr>
        <p:spPr/>
        <p:txBody>
          <a:bodyPr/>
          <a:lstStyle/>
          <a:p>
            <a:r>
              <a:rPr lang="en-US" dirty="0"/>
              <a:t>Project Executive Summary</a:t>
            </a:r>
          </a:p>
        </p:txBody>
      </p:sp>
      <p:sp>
        <p:nvSpPr>
          <p:cNvPr id="3" name="Content Placeholder 2">
            <a:extLst>
              <a:ext uri="{FF2B5EF4-FFF2-40B4-BE49-F238E27FC236}">
                <a16:creationId xmlns:a16="http://schemas.microsoft.com/office/drawing/2014/main" id="{F7188D17-4051-AA82-E6A8-6DAF102AE7E2}"/>
              </a:ext>
            </a:extLst>
          </p:cNvPr>
          <p:cNvSpPr>
            <a:spLocks noGrp="1"/>
          </p:cNvSpPr>
          <p:nvPr>
            <p:ph idx="1"/>
          </p:nvPr>
        </p:nvSpPr>
        <p:spPr>
          <a:xfrm>
            <a:off x="2231136" y="2348754"/>
            <a:ext cx="7729728" cy="4338918"/>
          </a:xfrm>
        </p:spPr>
        <p:txBody>
          <a:bodyPr>
            <a:normAutofit/>
          </a:bodyPr>
          <a:lstStyle/>
          <a:p>
            <a:r>
              <a:rPr lang="en-US" dirty="0"/>
              <a:t>Kaitlyn Turnbull seeks to acquire two vacant side lots adjacent to 8 Reed Street in Pittsburgh's Hill District to transform currently neglected, underutilized parcels into a safe, attractive, and sustainable community asset. The proposed project will replace overgrown vegetation and accumulated debris with landscaped green space, raised garden beds, and a modest off-street parking area to improve neighborhood aesthetics, enhance safety, and provide functional infrastructure for residents.  </a:t>
            </a:r>
          </a:p>
          <a:p>
            <a:r>
              <a:rPr lang="en-US" dirty="0"/>
              <a:t>As long-term property owners and community stakeholders, our team is committed to maintaining these improvements and serving as responsible stewards of the site.</a:t>
            </a:r>
          </a:p>
          <a:p>
            <a:r>
              <a:rPr lang="en-US" dirty="0"/>
              <a:t> This investment supports the Urban Redevelopment Authority's mission by reducing blight, promoting environmental sustainability, and contributing to the continued revitalization of the Hill District through thoughtful, community-centered redevelopment.</a:t>
            </a:r>
          </a:p>
        </p:txBody>
      </p:sp>
    </p:spTree>
    <p:extLst>
      <p:ext uri="{BB962C8B-B14F-4D97-AF65-F5344CB8AC3E}">
        <p14:creationId xmlns:p14="http://schemas.microsoft.com/office/powerpoint/2010/main" val="29747492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D1052-1E10-3B23-5F55-816164B31C08}"/>
              </a:ext>
            </a:extLst>
          </p:cNvPr>
          <p:cNvSpPr>
            <a:spLocks noGrp="1"/>
          </p:cNvSpPr>
          <p:nvPr>
            <p:ph type="title"/>
          </p:nvPr>
        </p:nvSpPr>
        <p:spPr>
          <a:xfrm>
            <a:off x="3133345" y="962056"/>
            <a:ext cx="5925310" cy="1174991"/>
          </a:xfrm>
        </p:spPr>
        <p:txBody>
          <a:bodyPr>
            <a:normAutofit/>
          </a:bodyPr>
          <a:lstStyle/>
          <a:p>
            <a:r>
              <a:rPr lang="en-US" sz="2400" dirty="0"/>
              <a:t>Proposal Goals</a:t>
            </a:r>
          </a:p>
        </p:txBody>
      </p:sp>
      <p:sp>
        <p:nvSpPr>
          <p:cNvPr id="3" name="Content Placeholder 2">
            <a:extLst>
              <a:ext uri="{FF2B5EF4-FFF2-40B4-BE49-F238E27FC236}">
                <a16:creationId xmlns:a16="http://schemas.microsoft.com/office/drawing/2014/main" id="{6914C3FF-2809-08D0-BBF6-E61A242733E5}"/>
              </a:ext>
            </a:extLst>
          </p:cNvPr>
          <p:cNvSpPr>
            <a:spLocks noGrp="1"/>
          </p:cNvSpPr>
          <p:nvPr>
            <p:ph idx="1"/>
          </p:nvPr>
        </p:nvSpPr>
        <p:spPr>
          <a:xfrm>
            <a:off x="3133346" y="2640692"/>
            <a:ext cx="5925310" cy="4217308"/>
          </a:xfrm>
        </p:spPr>
        <p:txBody>
          <a:bodyPr>
            <a:normAutofit/>
          </a:bodyPr>
          <a:lstStyle/>
          <a:p>
            <a:pPr marL="0" indent="0">
              <a:buNone/>
            </a:pPr>
            <a:r>
              <a:rPr lang="en-US" dirty="0"/>
              <a:t>The primary goals of this project are to:</a:t>
            </a:r>
          </a:p>
          <a:p>
            <a:pPr marL="342900" lvl="0" indent="-342900">
              <a:buFont typeface="+mj-lt"/>
              <a:buAutoNum type="arabicPeriod"/>
            </a:pPr>
            <a:r>
              <a:rPr lang="en-US" dirty="0"/>
              <a:t>Beautify and stabilize currently vacant lots by transforming them into maintained, productive, and visually appealing spaces.</a:t>
            </a:r>
          </a:p>
          <a:p>
            <a:pPr marL="342900" lvl="0" indent="-342900">
              <a:buFont typeface="+mj-lt"/>
              <a:buAutoNum type="arabicPeriod"/>
            </a:pPr>
            <a:r>
              <a:rPr lang="en-US" dirty="0"/>
              <a:t>Promote sustainability and community engagement through the installation of raised garden planters for growing flowers, herbs, and vegetables.</a:t>
            </a:r>
          </a:p>
          <a:p>
            <a:pPr marL="342900" indent="-342900">
              <a:buFont typeface="+mj-lt"/>
              <a:buAutoNum type="arabicPeriod"/>
            </a:pPr>
            <a:r>
              <a:rPr lang="en-US" dirty="0"/>
              <a:t>Improve neighborhood functionality and safety by adding surface parking area to alleviate on-street congestion and provide secure parking for residents and visitors. </a:t>
            </a:r>
          </a:p>
        </p:txBody>
      </p:sp>
    </p:spTree>
    <p:extLst>
      <p:ext uri="{BB962C8B-B14F-4D97-AF65-F5344CB8AC3E}">
        <p14:creationId xmlns:p14="http://schemas.microsoft.com/office/powerpoint/2010/main" val="1429232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A9193-5E1D-90A0-9ADE-4B01A21B01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FBD90D-58A5-3252-B290-622B0FD0BAF5}"/>
              </a:ext>
            </a:extLst>
          </p:cNvPr>
          <p:cNvSpPr>
            <a:spLocks noGrp="1"/>
          </p:cNvSpPr>
          <p:nvPr>
            <p:ph type="title"/>
          </p:nvPr>
        </p:nvSpPr>
        <p:spPr/>
        <p:txBody>
          <a:bodyPr/>
          <a:lstStyle/>
          <a:p>
            <a:r>
              <a:rPr lang="en-US" dirty="0"/>
              <a:t>Project </a:t>
            </a:r>
            <a:r>
              <a:rPr lang="en-US" dirty="0" err="1"/>
              <a:t>TeaM</a:t>
            </a:r>
            <a:endParaRPr lang="en-US" dirty="0"/>
          </a:p>
        </p:txBody>
      </p:sp>
      <p:sp>
        <p:nvSpPr>
          <p:cNvPr id="3" name="Content Placeholder 2">
            <a:extLst>
              <a:ext uri="{FF2B5EF4-FFF2-40B4-BE49-F238E27FC236}">
                <a16:creationId xmlns:a16="http://schemas.microsoft.com/office/drawing/2014/main" id="{2FF4035F-86BC-CCC3-A2D0-F80E6D29BBA6}"/>
              </a:ext>
            </a:extLst>
          </p:cNvPr>
          <p:cNvSpPr>
            <a:spLocks noGrp="1"/>
          </p:cNvSpPr>
          <p:nvPr>
            <p:ph idx="1"/>
          </p:nvPr>
        </p:nvSpPr>
        <p:spPr>
          <a:xfrm>
            <a:off x="1509268" y="2498344"/>
            <a:ext cx="9173464" cy="4054856"/>
          </a:xfrm>
        </p:spPr>
        <p:txBody>
          <a:bodyPr>
            <a:normAutofit fontScale="25000" lnSpcReduction="20000"/>
          </a:bodyPr>
          <a:lstStyle/>
          <a:p>
            <a:pPr marL="0" indent="0">
              <a:buNone/>
            </a:pPr>
            <a:r>
              <a:rPr lang="en-US" sz="6400" dirty="0"/>
              <a:t>Kaitlyn Turnbull, RN – Homeowner</a:t>
            </a:r>
            <a:endParaRPr lang="en-US" sz="6400" b="1" dirty="0"/>
          </a:p>
          <a:p>
            <a:r>
              <a:rPr lang="en-US" sz="6400" dirty="0"/>
              <a:t>Kaitlyn Turnbull is a Registered Nurse and the founder of Refuge Properties LLC. She currently provides care for women through the nonprofit Network of Life, supporting mothers throughout pregnancy and the postpartum period. Her experience in healthcare has given her a deep appreciation for the importance of safe, healthy, and supportive communities.</a:t>
            </a:r>
          </a:p>
          <a:p>
            <a:endParaRPr lang="en-US" sz="6400" dirty="0"/>
          </a:p>
          <a:p>
            <a:pPr marL="0" indent="0">
              <a:buNone/>
            </a:pPr>
            <a:r>
              <a:rPr lang="en-US" sz="6400" dirty="0"/>
              <a:t>Rev. Kenneth Turnbull – Project Manager</a:t>
            </a:r>
            <a:endParaRPr lang="en-US" sz="6400" b="1" dirty="0"/>
          </a:p>
          <a:p>
            <a:r>
              <a:rPr lang="en-US" sz="6400" dirty="0"/>
              <a:t>Ken Turnbull earned his bachelor's degree from the Pennsylvania State University before completing his theological education with the Christian and Missionary Alliance. He served Allegheny Center Alliance Church for more than 40 years in leadership roles, including Operations Pastor and Community Pastor.</a:t>
            </a:r>
          </a:p>
          <a:p>
            <a:endParaRPr lang="en-US" sz="6400" dirty="0"/>
          </a:p>
          <a:p>
            <a:pPr marL="0" indent="0">
              <a:buNone/>
            </a:pPr>
            <a:r>
              <a:rPr lang="en-US" sz="6400" dirty="0"/>
              <a:t>Brenden Bogolin, </a:t>
            </a:r>
            <a:r>
              <a:rPr lang="en-US" sz="6400" dirty="0" err="1"/>
              <a:t>M.Arch</a:t>
            </a:r>
            <a:r>
              <a:rPr lang="en-US" sz="6400" dirty="0"/>
              <a:t>., LEED AP BD+C – Rendering Architect</a:t>
            </a:r>
            <a:endParaRPr lang="en-US" sz="6400" b="1" dirty="0"/>
          </a:p>
          <a:p>
            <a:r>
              <a:rPr lang="en-US" sz="6400" dirty="0"/>
              <a:t>Brenden Bogolin earned his bachelor's degree from Arizona State University and his Master of Architecture from Carnegie Mellon University. He is an architect with SmithGroup in downtown Pittsburgh and is a LEED Accredited Professional in Building Design and Construction (LEED AP BD+C).</a:t>
            </a:r>
          </a:p>
          <a:p>
            <a:endParaRPr lang="en-US" sz="3200" dirty="0"/>
          </a:p>
          <a:p>
            <a:endParaRPr lang="en-US" dirty="0"/>
          </a:p>
        </p:txBody>
      </p:sp>
    </p:spTree>
    <p:extLst>
      <p:ext uri="{BB962C8B-B14F-4D97-AF65-F5344CB8AC3E}">
        <p14:creationId xmlns:p14="http://schemas.microsoft.com/office/powerpoint/2010/main" val="11154923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046E8-FBA3-410A-DAA5-802AEEEB46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65B4A2-1A62-3D67-AAF7-91500232F35A}"/>
              </a:ext>
            </a:extLst>
          </p:cNvPr>
          <p:cNvSpPr>
            <a:spLocks noGrp="1"/>
          </p:cNvSpPr>
          <p:nvPr>
            <p:ph type="title"/>
          </p:nvPr>
        </p:nvSpPr>
        <p:spPr>
          <a:xfrm>
            <a:off x="2320036" y="189992"/>
            <a:ext cx="7729728" cy="1188720"/>
          </a:xfrm>
        </p:spPr>
        <p:txBody>
          <a:bodyPr/>
          <a:lstStyle/>
          <a:p>
            <a:r>
              <a:rPr lang="en-US" dirty="0"/>
              <a:t>Project Illustration</a:t>
            </a:r>
          </a:p>
        </p:txBody>
      </p:sp>
      <p:sp>
        <p:nvSpPr>
          <p:cNvPr id="5" name="Content Placeholder 4">
            <a:extLst>
              <a:ext uri="{FF2B5EF4-FFF2-40B4-BE49-F238E27FC236}">
                <a16:creationId xmlns:a16="http://schemas.microsoft.com/office/drawing/2014/main" id="{4DDEA055-2CAE-928F-6129-CEF03CC3D778}"/>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C3FB396A-2703-7346-62B2-69D68E44156C}"/>
              </a:ext>
            </a:extLst>
          </p:cNvPr>
          <p:cNvPicPr>
            <a:picLocks noChangeAspect="1"/>
          </p:cNvPicPr>
          <p:nvPr/>
        </p:nvPicPr>
        <p:blipFill>
          <a:blip r:embed="rId2"/>
          <a:stretch>
            <a:fillRect/>
          </a:stretch>
        </p:blipFill>
        <p:spPr>
          <a:xfrm>
            <a:off x="2537968" y="1424614"/>
            <a:ext cx="7293864" cy="5528842"/>
          </a:xfrm>
          <a:prstGeom prst="rect">
            <a:avLst/>
          </a:prstGeom>
        </p:spPr>
      </p:pic>
    </p:spTree>
    <p:extLst>
      <p:ext uri="{BB962C8B-B14F-4D97-AF65-F5344CB8AC3E}">
        <p14:creationId xmlns:p14="http://schemas.microsoft.com/office/powerpoint/2010/main" val="31617505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3B8B8-8D0C-1B61-74E8-B019CF0A4D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2B7853-0CED-09F9-484D-E6A3B574E88D}"/>
              </a:ext>
            </a:extLst>
          </p:cNvPr>
          <p:cNvSpPr>
            <a:spLocks noGrp="1"/>
          </p:cNvSpPr>
          <p:nvPr>
            <p:ph type="title"/>
          </p:nvPr>
        </p:nvSpPr>
        <p:spPr/>
        <p:txBody>
          <a:bodyPr/>
          <a:lstStyle/>
          <a:p>
            <a:r>
              <a:rPr lang="en-US" dirty="0"/>
              <a:t>Site Photos</a:t>
            </a:r>
          </a:p>
        </p:txBody>
      </p:sp>
      <p:sp>
        <p:nvSpPr>
          <p:cNvPr id="5" name="Content Placeholder 4">
            <a:extLst>
              <a:ext uri="{FF2B5EF4-FFF2-40B4-BE49-F238E27FC236}">
                <a16:creationId xmlns:a16="http://schemas.microsoft.com/office/drawing/2014/main" id="{B4B22B50-EF51-0EB8-5827-D98E5A7CF87E}"/>
              </a:ext>
            </a:extLst>
          </p:cNvPr>
          <p:cNvSpPr>
            <a:spLocks noGrp="1"/>
          </p:cNvSpPr>
          <p:nvPr>
            <p:ph idx="1"/>
          </p:nvPr>
        </p:nvSpPr>
        <p:spPr/>
        <p:txBody>
          <a:bodyPr/>
          <a:lstStyle/>
          <a:p>
            <a:endParaRPr lang="en-US" dirty="0"/>
          </a:p>
        </p:txBody>
      </p:sp>
      <p:pic>
        <p:nvPicPr>
          <p:cNvPr id="3" name="Picture 2">
            <a:extLst>
              <a:ext uri="{FF2B5EF4-FFF2-40B4-BE49-F238E27FC236}">
                <a16:creationId xmlns:a16="http://schemas.microsoft.com/office/drawing/2014/main" id="{F772EC70-577F-44EB-C861-EA429D6793DA}"/>
              </a:ext>
            </a:extLst>
          </p:cNvPr>
          <p:cNvPicPr>
            <a:picLocks noChangeAspect="1"/>
          </p:cNvPicPr>
          <p:nvPr/>
        </p:nvPicPr>
        <p:blipFill>
          <a:blip r:embed="rId2"/>
          <a:stretch>
            <a:fillRect/>
          </a:stretch>
        </p:blipFill>
        <p:spPr>
          <a:xfrm>
            <a:off x="6329083" y="2357133"/>
            <a:ext cx="5290088" cy="4288522"/>
          </a:xfrm>
          <a:prstGeom prst="rect">
            <a:avLst/>
          </a:prstGeom>
        </p:spPr>
      </p:pic>
      <p:pic>
        <p:nvPicPr>
          <p:cNvPr id="4" name="Picture 3">
            <a:extLst>
              <a:ext uri="{FF2B5EF4-FFF2-40B4-BE49-F238E27FC236}">
                <a16:creationId xmlns:a16="http://schemas.microsoft.com/office/drawing/2014/main" id="{84A35A0B-BC17-95A5-7B52-D73F749C358A}"/>
              </a:ext>
            </a:extLst>
          </p:cNvPr>
          <p:cNvPicPr>
            <a:picLocks noChangeAspect="1"/>
          </p:cNvPicPr>
          <p:nvPr/>
        </p:nvPicPr>
        <p:blipFill>
          <a:blip r:embed="rId3"/>
          <a:stretch>
            <a:fillRect/>
          </a:stretch>
        </p:blipFill>
        <p:spPr>
          <a:xfrm>
            <a:off x="411467" y="2390155"/>
            <a:ext cx="5290087" cy="4255500"/>
          </a:xfrm>
          <a:prstGeom prst="rect">
            <a:avLst/>
          </a:prstGeom>
        </p:spPr>
      </p:pic>
    </p:spTree>
    <p:extLst>
      <p:ext uri="{BB962C8B-B14F-4D97-AF65-F5344CB8AC3E}">
        <p14:creationId xmlns:p14="http://schemas.microsoft.com/office/powerpoint/2010/main" val="31538501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9FA33-8D9A-D3D3-7552-5ABCADCD0E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1F1A37-B5A1-7349-AEF2-D846FD2D2ADB}"/>
              </a:ext>
            </a:extLst>
          </p:cNvPr>
          <p:cNvSpPr>
            <a:spLocks noGrp="1"/>
          </p:cNvSpPr>
          <p:nvPr>
            <p:ph type="title"/>
          </p:nvPr>
        </p:nvSpPr>
        <p:spPr/>
        <p:txBody>
          <a:bodyPr/>
          <a:lstStyle/>
          <a:p>
            <a:r>
              <a:rPr lang="en-US" dirty="0"/>
              <a:t>Budget</a:t>
            </a:r>
          </a:p>
        </p:txBody>
      </p:sp>
      <p:graphicFrame>
        <p:nvGraphicFramePr>
          <p:cNvPr id="3" name="Content Placeholder 2">
            <a:extLst>
              <a:ext uri="{FF2B5EF4-FFF2-40B4-BE49-F238E27FC236}">
                <a16:creationId xmlns:a16="http://schemas.microsoft.com/office/drawing/2014/main" id="{DD4E8580-9FE6-E08E-1CF2-891D5E1244B8}"/>
              </a:ext>
            </a:extLst>
          </p:cNvPr>
          <p:cNvGraphicFramePr>
            <a:graphicFrameLocks noGrp="1"/>
          </p:cNvGraphicFramePr>
          <p:nvPr>
            <p:ph idx="1"/>
            <p:extLst>
              <p:ext uri="{D42A27DB-BD31-4B8C-83A1-F6EECF244321}">
                <p14:modId xmlns:p14="http://schemas.microsoft.com/office/powerpoint/2010/main" val="1442442106"/>
              </p:ext>
            </p:extLst>
          </p:nvPr>
        </p:nvGraphicFramePr>
        <p:xfrm>
          <a:off x="869950" y="2355068"/>
          <a:ext cx="10452100" cy="4332462"/>
        </p:xfrm>
        <a:graphic>
          <a:graphicData uri="http://schemas.openxmlformats.org/drawingml/2006/table">
            <a:tbl>
              <a:tblPr firstRow="1" firstCol="1" bandRow="1">
                <a:tableStyleId>{7DF18680-E054-41AD-8BC1-D1AEF772440D}</a:tableStyleId>
              </a:tblPr>
              <a:tblGrid>
                <a:gridCol w="2292350">
                  <a:extLst>
                    <a:ext uri="{9D8B030D-6E8A-4147-A177-3AD203B41FA5}">
                      <a16:colId xmlns:a16="http://schemas.microsoft.com/office/drawing/2014/main" val="1822039888"/>
                    </a:ext>
                  </a:extLst>
                </a:gridCol>
                <a:gridCol w="6330950">
                  <a:extLst>
                    <a:ext uri="{9D8B030D-6E8A-4147-A177-3AD203B41FA5}">
                      <a16:colId xmlns:a16="http://schemas.microsoft.com/office/drawing/2014/main" val="3608425022"/>
                    </a:ext>
                  </a:extLst>
                </a:gridCol>
                <a:gridCol w="1828800">
                  <a:extLst>
                    <a:ext uri="{9D8B030D-6E8A-4147-A177-3AD203B41FA5}">
                      <a16:colId xmlns:a16="http://schemas.microsoft.com/office/drawing/2014/main" val="1456631394"/>
                    </a:ext>
                  </a:extLst>
                </a:gridCol>
              </a:tblGrid>
              <a:tr h="177780">
                <a:tc>
                  <a:txBody>
                    <a:bodyPr/>
                    <a:lstStyle/>
                    <a:p>
                      <a:pPr marL="0" marR="0">
                        <a:lnSpc>
                          <a:spcPct val="115000"/>
                        </a:lnSpc>
                        <a:spcAft>
                          <a:spcPts val="800"/>
                        </a:spcAft>
                        <a:buNone/>
                      </a:pPr>
                      <a:r>
                        <a:rPr lang="en-US" sz="1800" kern="100" dirty="0">
                          <a:effectLst/>
                        </a:rPr>
                        <a:t>Category</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5965" marR="45965" marT="0" marB="0"/>
                </a:tc>
                <a:tc>
                  <a:txBody>
                    <a:bodyPr/>
                    <a:lstStyle/>
                    <a:p>
                      <a:pPr marL="0" marR="0">
                        <a:lnSpc>
                          <a:spcPct val="115000"/>
                        </a:lnSpc>
                        <a:spcAft>
                          <a:spcPts val="800"/>
                        </a:spcAft>
                        <a:buNone/>
                      </a:pPr>
                      <a:r>
                        <a:rPr lang="en-US" sz="1800" kern="100">
                          <a:effectLst/>
                        </a:rPr>
                        <a:t>Description</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45965" marR="45965" marT="0" marB="0"/>
                </a:tc>
                <a:tc>
                  <a:txBody>
                    <a:bodyPr/>
                    <a:lstStyle/>
                    <a:p>
                      <a:pPr marL="0" marR="0">
                        <a:lnSpc>
                          <a:spcPct val="115000"/>
                        </a:lnSpc>
                        <a:spcAft>
                          <a:spcPts val="800"/>
                        </a:spcAft>
                        <a:buNone/>
                      </a:pPr>
                      <a:r>
                        <a:rPr lang="en-US" sz="1800" kern="100">
                          <a:effectLst/>
                        </a:rPr>
                        <a:t>Estimated Cost</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45965" marR="45965" marT="0" marB="0"/>
                </a:tc>
                <a:extLst>
                  <a:ext uri="{0D108BD9-81ED-4DB2-BD59-A6C34878D82A}">
                    <a16:rowId xmlns:a16="http://schemas.microsoft.com/office/drawing/2014/main" val="1636149792"/>
                  </a:ext>
                </a:extLst>
              </a:tr>
              <a:tr h="364762">
                <a:tc>
                  <a:txBody>
                    <a:bodyPr/>
                    <a:lstStyle/>
                    <a:p>
                      <a:pPr marL="0" marR="0">
                        <a:lnSpc>
                          <a:spcPct val="115000"/>
                        </a:lnSpc>
                        <a:spcAft>
                          <a:spcPts val="800"/>
                        </a:spcAft>
                        <a:buNone/>
                      </a:pPr>
                      <a:r>
                        <a:rPr lang="en-US" sz="1800" kern="100">
                          <a:effectLst/>
                        </a:rPr>
                        <a:t>Site Preparation</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45965" marR="45965" marT="0" marB="0"/>
                </a:tc>
                <a:tc>
                  <a:txBody>
                    <a:bodyPr/>
                    <a:lstStyle/>
                    <a:p>
                      <a:pPr marL="0" marR="0">
                        <a:lnSpc>
                          <a:spcPct val="115000"/>
                        </a:lnSpc>
                        <a:spcAft>
                          <a:spcPts val="0"/>
                        </a:spcAft>
                        <a:buNone/>
                      </a:pPr>
                      <a:r>
                        <a:rPr lang="en-US" sz="1800" kern="100">
                          <a:effectLst/>
                        </a:rPr>
                        <a:t>Grading, debris clearing, minor leveling</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45965" marR="45965" marT="0" marB="0"/>
                </a:tc>
                <a:tc>
                  <a:txBody>
                    <a:bodyPr/>
                    <a:lstStyle/>
                    <a:p>
                      <a:pPr marL="0" marR="0">
                        <a:lnSpc>
                          <a:spcPct val="115000"/>
                        </a:lnSpc>
                        <a:spcAft>
                          <a:spcPts val="800"/>
                        </a:spcAft>
                        <a:buNone/>
                      </a:pPr>
                      <a:r>
                        <a:rPr lang="en-US" sz="1800" kern="100">
                          <a:effectLst/>
                        </a:rPr>
                        <a:t>$500</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45965" marR="45965" marT="0" marB="0"/>
                </a:tc>
                <a:extLst>
                  <a:ext uri="{0D108BD9-81ED-4DB2-BD59-A6C34878D82A}">
                    <a16:rowId xmlns:a16="http://schemas.microsoft.com/office/drawing/2014/main" val="687269384"/>
                  </a:ext>
                </a:extLst>
              </a:tr>
              <a:tr h="364762">
                <a:tc>
                  <a:txBody>
                    <a:bodyPr/>
                    <a:lstStyle/>
                    <a:p>
                      <a:pPr marL="0" marR="0">
                        <a:lnSpc>
                          <a:spcPct val="115000"/>
                        </a:lnSpc>
                        <a:spcAft>
                          <a:spcPts val="800"/>
                        </a:spcAft>
                        <a:buNone/>
                      </a:pPr>
                      <a:r>
                        <a:rPr lang="en-US" sz="1800" kern="100" dirty="0">
                          <a:effectLst/>
                        </a:rPr>
                        <a:t>Landscaping &amp; Garden Installation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5965" marR="45965" marT="0" marB="0"/>
                </a:tc>
                <a:tc>
                  <a:txBody>
                    <a:bodyPr/>
                    <a:lstStyle/>
                    <a:p>
                      <a:pPr marL="0" marR="0">
                        <a:lnSpc>
                          <a:spcPct val="115000"/>
                        </a:lnSpc>
                        <a:spcAft>
                          <a:spcPts val="0"/>
                        </a:spcAft>
                        <a:buNone/>
                      </a:pPr>
                      <a:r>
                        <a:rPr lang="en-US" sz="1800" kern="100" dirty="0">
                          <a:effectLst/>
                        </a:rPr>
                        <a:t>Topsoil, compost, mulch, and planting materials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5965" marR="45965" marT="0" marB="0"/>
                </a:tc>
                <a:tc>
                  <a:txBody>
                    <a:bodyPr/>
                    <a:lstStyle/>
                    <a:p>
                      <a:pPr marL="0" marR="0">
                        <a:lnSpc>
                          <a:spcPct val="115000"/>
                        </a:lnSpc>
                        <a:spcAft>
                          <a:spcPts val="800"/>
                        </a:spcAft>
                        <a:buNone/>
                      </a:pPr>
                      <a:r>
                        <a:rPr lang="en-US" sz="1800" kern="100">
                          <a:effectLst/>
                        </a:rPr>
                        <a:t>$500</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45965" marR="45965" marT="0" marB="0"/>
                </a:tc>
                <a:extLst>
                  <a:ext uri="{0D108BD9-81ED-4DB2-BD59-A6C34878D82A}">
                    <a16:rowId xmlns:a16="http://schemas.microsoft.com/office/drawing/2014/main" val="4176461879"/>
                  </a:ext>
                </a:extLst>
              </a:tr>
              <a:tr h="648718">
                <a:tc>
                  <a:txBody>
                    <a:bodyPr/>
                    <a:lstStyle/>
                    <a:p>
                      <a:pPr marL="0" marR="0">
                        <a:lnSpc>
                          <a:spcPct val="115000"/>
                        </a:lnSpc>
                        <a:spcAft>
                          <a:spcPts val="800"/>
                        </a:spcAft>
                        <a:buNone/>
                      </a:pPr>
                      <a:r>
                        <a:rPr lang="en-US" sz="1800" kern="100">
                          <a:effectLst/>
                        </a:rPr>
                        <a:t>Raised Planters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45965" marR="45965" marT="0" marB="0"/>
                </a:tc>
                <a:tc>
                  <a:txBody>
                    <a:bodyPr/>
                    <a:lstStyle/>
                    <a:p>
                      <a:pPr marL="0" marR="0">
                        <a:lnSpc>
                          <a:spcPct val="115000"/>
                        </a:lnSpc>
                        <a:spcAft>
                          <a:spcPts val="0"/>
                        </a:spcAft>
                        <a:buNone/>
                      </a:pPr>
                      <a:r>
                        <a:rPr lang="en-US" sz="1800" kern="100">
                          <a:effectLst/>
                        </a:rPr>
                        <a:t>Lumber or composite materials, hardware, soil</a:t>
                      </a:r>
                    </a:p>
                    <a:p>
                      <a:pPr marL="0" marR="0">
                        <a:lnSpc>
                          <a:spcPct val="115000"/>
                        </a:lnSpc>
                        <a:spcAft>
                          <a:spcPts val="0"/>
                        </a:spcAft>
                        <a:buNone/>
                      </a:pPr>
                      <a:r>
                        <a:rPr lang="en-US" sz="1800" kern="100">
                          <a:effectLst/>
                        </a:rPr>
                        <a:t>fill, installation labor (4-6 planters)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45965" marR="45965" marT="0" marB="0"/>
                </a:tc>
                <a:tc>
                  <a:txBody>
                    <a:bodyPr/>
                    <a:lstStyle/>
                    <a:p>
                      <a:pPr marL="0" marR="0">
                        <a:lnSpc>
                          <a:spcPct val="115000"/>
                        </a:lnSpc>
                        <a:spcAft>
                          <a:spcPts val="800"/>
                        </a:spcAft>
                        <a:buNone/>
                      </a:pPr>
                      <a:r>
                        <a:rPr lang="en-US" sz="1800" kern="100">
                          <a:effectLst/>
                        </a:rPr>
                        <a:t>$400</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45965" marR="45965" marT="0" marB="0"/>
                </a:tc>
                <a:extLst>
                  <a:ext uri="{0D108BD9-81ED-4DB2-BD59-A6C34878D82A}">
                    <a16:rowId xmlns:a16="http://schemas.microsoft.com/office/drawing/2014/main" val="1685529148"/>
                  </a:ext>
                </a:extLst>
              </a:tr>
              <a:tr h="556261">
                <a:tc>
                  <a:txBody>
                    <a:bodyPr/>
                    <a:lstStyle/>
                    <a:p>
                      <a:pPr marL="0" marR="0">
                        <a:lnSpc>
                          <a:spcPct val="100000"/>
                        </a:lnSpc>
                        <a:spcAft>
                          <a:spcPts val="0"/>
                        </a:spcAft>
                        <a:buNone/>
                      </a:pPr>
                      <a:r>
                        <a:rPr lang="en-US" sz="1800" kern="100" dirty="0">
                          <a:effectLst/>
                        </a:rPr>
                        <a:t>Surface Parking Installation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5965" marR="45965" marT="0" marB="0"/>
                </a:tc>
                <a:tc>
                  <a:txBody>
                    <a:bodyPr/>
                    <a:lstStyle/>
                    <a:p>
                      <a:pPr marL="0" marR="0">
                        <a:lnSpc>
                          <a:spcPct val="100000"/>
                        </a:lnSpc>
                        <a:spcAft>
                          <a:spcPts val="0"/>
                        </a:spcAft>
                        <a:buNone/>
                      </a:pPr>
                      <a:r>
                        <a:rPr lang="en-US" sz="1800" kern="100" dirty="0">
                          <a:effectLst/>
                        </a:rPr>
                        <a:t>Excavation, gravel base, permeable pavers or</a:t>
                      </a:r>
                    </a:p>
                    <a:p>
                      <a:pPr marL="0" marR="0">
                        <a:lnSpc>
                          <a:spcPct val="100000"/>
                        </a:lnSpc>
                        <a:spcAft>
                          <a:spcPts val="0"/>
                        </a:spcAft>
                        <a:buNone/>
                      </a:pPr>
                      <a:r>
                        <a:rPr lang="en-US" sz="1800" kern="100" dirty="0">
                          <a:effectLst/>
                        </a:rPr>
                        <a:t>crushed stone, edging, compaction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5965" marR="45965" marT="0" marB="0"/>
                </a:tc>
                <a:tc>
                  <a:txBody>
                    <a:bodyPr/>
                    <a:lstStyle/>
                    <a:p>
                      <a:pPr marL="0" marR="0">
                        <a:lnSpc>
                          <a:spcPct val="115000"/>
                        </a:lnSpc>
                        <a:spcAft>
                          <a:spcPts val="800"/>
                        </a:spcAft>
                        <a:buNone/>
                      </a:pPr>
                      <a:r>
                        <a:rPr lang="en-US" sz="1800" kern="100" dirty="0">
                          <a:effectLst/>
                        </a:rPr>
                        <a:t>$1000</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5965" marR="45965" marT="0" marB="0"/>
                </a:tc>
                <a:extLst>
                  <a:ext uri="{0D108BD9-81ED-4DB2-BD59-A6C34878D82A}">
                    <a16:rowId xmlns:a16="http://schemas.microsoft.com/office/drawing/2014/main" val="3806847179"/>
                  </a:ext>
                </a:extLst>
              </a:tr>
              <a:tr h="177780">
                <a:tc>
                  <a:txBody>
                    <a:bodyPr/>
                    <a:lstStyle/>
                    <a:p>
                      <a:pPr marL="0" marR="0">
                        <a:lnSpc>
                          <a:spcPct val="115000"/>
                        </a:lnSpc>
                        <a:spcAft>
                          <a:spcPts val="800"/>
                        </a:spcAft>
                        <a:buNone/>
                      </a:pPr>
                      <a:r>
                        <a:rPr lang="en-US" sz="1800" kern="100" dirty="0">
                          <a:effectLst/>
                        </a:rPr>
                        <a:t>Fencing</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5965" marR="45965" marT="0" marB="0"/>
                </a:tc>
                <a:tc>
                  <a:txBody>
                    <a:bodyPr/>
                    <a:lstStyle/>
                    <a:p>
                      <a:pPr marL="0" marR="0">
                        <a:lnSpc>
                          <a:spcPct val="115000"/>
                        </a:lnSpc>
                        <a:spcAft>
                          <a:spcPts val="0"/>
                        </a:spcAft>
                        <a:buNone/>
                      </a:pPr>
                      <a:r>
                        <a:rPr lang="en-US" sz="1800" kern="100">
                          <a:effectLst/>
                        </a:rPr>
                        <a:t>Split rail fencing</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45965" marR="45965" marT="0" marB="0"/>
                </a:tc>
                <a:tc>
                  <a:txBody>
                    <a:bodyPr/>
                    <a:lstStyle/>
                    <a:p>
                      <a:pPr marL="0" marR="0">
                        <a:lnSpc>
                          <a:spcPct val="115000"/>
                        </a:lnSpc>
                        <a:spcAft>
                          <a:spcPts val="800"/>
                        </a:spcAft>
                        <a:buNone/>
                      </a:pPr>
                      <a:r>
                        <a:rPr lang="en-US" sz="1800" kern="100" dirty="0">
                          <a:effectLst/>
                        </a:rPr>
                        <a:t>$200</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5965" marR="45965" marT="0" marB="0"/>
                </a:tc>
                <a:extLst>
                  <a:ext uri="{0D108BD9-81ED-4DB2-BD59-A6C34878D82A}">
                    <a16:rowId xmlns:a16="http://schemas.microsoft.com/office/drawing/2014/main" val="130099446"/>
                  </a:ext>
                </a:extLst>
              </a:tr>
              <a:tr h="642075">
                <a:tc>
                  <a:txBody>
                    <a:bodyPr/>
                    <a:lstStyle/>
                    <a:p>
                      <a:pPr marL="0" marR="0">
                        <a:lnSpc>
                          <a:spcPct val="115000"/>
                        </a:lnSpc>
                        <a:spcAft>
                          <a:spcPts val="800"/>
                        </a:spcAft>
                        <a:buNone/>
                      </a:pPr>
                      <a:r>
                        <a:rPr lang="en-US" sz="1800" kern="100">
                          <a:effectLst/>
                        </a:rPr>
                        <a:t>Lighting &amp; Safety</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45965" marR="45965" marT="0" marB="0"/>
                </a:tc>
                <a:tc>
                  <a:txBody>
                    <a:bodyPr/>
                    <a:lstStyle/>
                    <a:p>
                      <a:pPr marL="0" marR="0">
                        <a:lnSpc>
                          <a:spcPct val="115000"/>
                        </a:lnSpc>
                        <a:spcAft>
                          <a:spcPts val="0"/>
                        </a:spcAft>
                        <a:buNone/>
                      </a:pPr>
                      <a:r>
                        <a:rPr lang="en-US" sz="1800" kern="100">
                          <a:effectLst/>
                        </a:rPr>
                        <a:t>Safety Solar or low-voltage landscape lighting, light</a:t>
                      </a:r>
                    </a:p>
                    <a:p>
                      <a:pPr marL="0" marR="0">
                        <a:lnSpc>
                          <a:spcPct val="115000"/>
                        </a:lnSpc>
                        <a:spcAft>
                          <a:spcPts val="0"/>
                        </a:spcAft>
                        <a:buNone/>
                      </a:pPr>
                      <a:r>
                        <a:rPr lang="en-US" sz="1800" kern="100">
                          <a:effectLst/>
                        </a:rPr>
                        <a:t>near parking area</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45965" marR="45965" marT="0" marB="0"/>
                </a:tc>
                <a:tc>
                  <a:txBody>
                    <a:bodyPr/>
                    <a:lstStyle/>
                    <a:p>
                      <a:pPr marL="0" marR="0">
                        <a:lnSpc>
                          <a:spcPct val="115000"/>
                        </a:lnSpc>
                        <a:spcAft>
                          <a:spcPts val="800"/>
                        </a:spcAft>
                        <a:buNone/>
                      </a:pPr>
                      <a:r>
                        <a:rPr lang="en-US" sz="1800" kern="100" dirty="0">
                          <a:effectLst/>
                        </a:rPr>
                        <a:t>$400</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5965" marR="45965" marT="0" marB="0"/>
                </a:tc>
                <a:extLst>
                  <a:ext uri="{0D108BD9-81ED-4DB2-BD59-A6C34878D82A}">
                    <a16:rowId xmlns:a16="http://schemas.microsoft.com/office/drawing/2014/main" val="1218497204"/>
                  </a:ext>
                </a:extLst>
              </a:tr>
              <a:tr h="551745">
                <a:tc>
                  <a:txBody>
                    <a:bodyPr/>
                    <a:lstStyle/>
                    <a:p>
                      <a:pPr marL="0" marR="0">
                        <a:lnSpc>
                          <a:spcPct val="115000"/>
                        </a:lnSpc>
                        <a:spcAft>
                          <a:spcPts val="800"/>
                        </a:spcAft>
                        <a:buNone/>
                      </a:pPr>
                      <a:r>
                        <a:rPr lang="en-US" sz="1800" kern="100">
                          <a:effectLst/>
                        </a:rPr>
                        <a:t>Permits &amp; Fees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45965" marR="45965" marT="0" marB="0"/>
                </a:tc>
                <a:tc>
                  <a:txBody>
                    <a:bodyPr/>
                    <a:lstStyle/>
                    <a:p>
                      <a:pPr marL="0" marR="0">
                        <a:lnSpc>
                          <a:spcPct val="115000"/>
                        </a:lnSpc>
                        <a:spcAft>
                          <a:spcPts val="0"/>
                        </a:spcAft>
                        <a:buNone/>
                      </a:pPr>
                      <a:r>
                        <a:rPr lang="en-US" sz="1800" kern="100" dirty="0">
                          <a:effectLst/>
                        </a:rPr>
                        <a:t>City of Pittsburgh permit fees, inspections and documentation (if required)</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5965" marR="45965" marT="0" marB="0"/>
                </a:tc>
                <a:tc>
                  <a:txBody>
                    <a:bodyPr/>
                    <a:lstStyle/>
                    <a:p>
                      <a:pPr marL="0" marR="0">
                        <a:lnSpc>
                          <a:spcPct val="115000"/>
                        </a:lnSpc>
                        <a:spcAft>
                          <a:spcPts val="800"/>
                        </a:spcAft>
                        <a:buNone/>
                      </a:pPr>
                      <a:r>
                        <a:rPr lang="en-US" sz="1800" kern="100">
                          <a:effectLst/>
                        </a:rPr>
                        <a:t>$500</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45965" marR="45965" marT="0" marB="0"/>
                </a:tc>
                <a:extLst>
                  <a:ext uri="{0D108BD9-81ED-4DB2-BD59-A6C34878D82A}">
                    <a16:rowId xmlns:a16="http://schemas.microsoft.com/office/drawing/2014/main" val="1729972251"/>
                  </a:ext>
                </a:extLst>
              </a:tr>
              <a:tr h="177780">
                <a:tc gridSpan="2">
                  <a:txBody>
                    <a:bodyPr/>
                    <a:lstStyle/>
                    <a:p>
                      <a:pPr marL="0" marR="0" algn="ctr">
                        <a:lnSpc>
                          <a:spcPct val="115000"/>
                        </a:lnSpc>
                        <a:spcAft>
                          <a:spcPts val="800"/>
                        </a:spcAft>
                        <a:buNone/>
                      </a:pPr>
                      <a:r>
                        <a:rPr lang="en-US" sz="1800" kern="100" dirty="0">
                          <a:effectLst/>
                        </a:rPr>
                        <a:t>Total Estimated Project Cost</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5965" marR="45965" marT="0" marB="0"/>
                </a:tc>
                <a:tc hMerge="1">
                  <a:txBody>
                    <a:bodyPr/>
                    <a:lstStyle/>
                    <a:p>
                      <a:endParaRPr lang="en-US"/>
                    </a:p>
                  </a:txBody>
                  <a:tcPr/>
                </a:tc>
                <a:tc>
                  <a:txBody>
                    <a:bodyPr/>
                    <a:lstStyle/>
                    <a:p>
                      <a:pPr marL="0" marR="0">
                        <a:lnSpc>
                          <a:spcPct val="115000"/>
                        </a:lnSpc>
                        <a:spcAft>
                          <a:spcPts val="800"/>
                        </a:spcAft>
                        <a:buNone/>
                      </a:pPr>
                      <a:r>
                        <a:rPr lang="en-US" sz="1800" kern="100" dirty="0">
                          <a:effectLst/>
                        </a:rPr>
                        <a:t>$3,500</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5965" marR="45965" marT="0" marB="0"/>
                </a:tc>
                <a:extLst>
                  <a:ext uri="{0D108BD9-81ED-4DB2-BD59-A6C34878D82A}">
                    <a16:rowId xmlns:a16="http://schemas.microsoft.com/office/drawing/2014/main" val="3518437525"/>
                  </a:ext>
                </a:extLst>
              </a:tr>
            </a:tbl>
          </a:graphicData>
        </a:graphic>
      </p:graphicFrame>
    </p:spTree>
    <p:extLst>
      <p:ext uri="{BB962C8B-B14F-4D97-AF65-F5344CB8AC3E}">
        <p14:creationId xmlns:p14="http://schemas.microsoft.com/office/powerpoint/2010/main" val="4599364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F1959-1C91-B5C1-B347-907B1DF352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F11BE4-F181-8C3A-B07B-642099FCB4A0}"/>
              </a:ext>
            </a:extLst>
          </p:cNvPr>
          <p:cNvSpPr>
            <a:spLocks noGrp="1"/>
          </p:cNvSpPr>
          <p:nvPr>
            <p:ph type="title"/>
          </p:nvPr>
        </p:nvSpPr>
        <p:spPr/>
        <p:txBody>
          <a:bodyPr/>
          <a:lstStyle/>
          <a:p>
            <a:r>
              <a:rPr lang="en-US" dirty="0"/>
              <a:t>Thank You</a:t>
            </a:r>
          </a:p>
        </p:txBody>
      </p:sp>
      <p:sp>
        <p:nvSpPr>
          <p:cNvPr id="5" name="Content Placeholder 4">
            <a:extLst>
              <a:ext uri="{FF2B5EF4-FFF2-40B4-BE49-F238E27FC236}">
                <a16:creationId xmlns:a16="http://schemas.microsoft.com/office/drawing/2014/main" id="{047184C4-6EF1-95B8-D418-97CD7F179281}"/>
              </a:ext>
            </a:extLst>
          </p:cNvPr>
          <p:cNvSpPr>
            <a:spLocks noGrp="1"/>
          </p:cNvSpPr>
          <p:nvPr>
            <p:ph idx="1"/>
          </p:nvPr>
        </p:nvSpPr>
        <p:spPr/>
        <p:txBody>
          <a:bodyPr/>
          <a:lstStyle/>
          <a:p>
            <a:r>
              <a:rPr lang="en-US" dirty="0"/>
              <a:t>If you require additional information about the proposed project or would like to discuss it further, please do not hesitate to reach out to me directly at 304-216-4310 or </a:t>
            </a:r>
            <a:r>
              <a:rPr lang="en-US" u="sng" dirty="0">
                <a:hlinkClick r:id="rId2"/>
              </a:rPr>
              <a:t>street.kaitlyn@gmail.com</a:t>
            </a:r>
            <a:r>
              <a:rPr lang="en-US" dirty="0"/>
              <a:t>. </a:t>
            </a:r>
          </a:p>
          <a:p>
            <a:r>
              <a:rPr lang="en-US" dirty="0"/>
              <a:t>We are committed to working with the Hill District community and ensuring that this development is a positive contribution to the area.</a:t>
            </a:r>
          </a:p>
          <a:p>
            <a:r>
              <a:rPr lang="en-US" dirty="0"/>
              <a:t>Thank you in advance for your time and consideration. We look forward to your response and hope for your continued support in this endeavor.</a:t>
            </a:r>
          </a:p>
          <a:p>
            <a:endParaRPr lang="en-US" dirty="0"/>
          </a:p>
        </p:txBody>
      </p:sp>
    </p:spTree>
    <p:extLst>
      <p:ext uri="{BB962C8B-B14F-4D97-AF65-F5344CB8AC3E}">
        <p14:creationId xmlns:p14="http://schemas.microsoft.com/office/powerpoint/2010/main" val="2849465661"/>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emplate>Parcel</Template>
  <TotalTime>236</TotalTime>
  <Words>614</Words>
  <Application>Microsoft Macintosh PowerPoint</Application>
  <PresentationFormat>Widescreen</PresentationFormat>
  <Paragraphs>56</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Aptos</vt:lpstr>
      <vt:lpstr>Arial</vt:lpstr>
      <vt:lpstr>Gill Sans MT</vt:lpstr>
      <vt:lpstr>Parcel</vt:lpstr>
      <vt:lpstr>Proposed Acquisition aNd Improvements of Parcels 2-H-253 and 2-H-254 </vt:lpstr>
      <vt:lpstr>Project Executive Summary</vt:lpstr>
      <vt:lpstr>Proposal Goals</vt:lpstr>
      <vt:lpstr>Project TeaM</vt:lpstr>
      <vt:lpstr>Project Illustration</vt:lpstr>
      <vt:lpstr>Site Photos</vt:lpstr>
      <vt:lpstr>Budget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Dr. Jacob Turnbull</dc:creator>
  <cp:lastModifiedBy>Dr. Jacob Turnbull</cp:lastModifiedBy>
  <cp:revision>2</cp:revision>
  <dcterms:created xsi:type="dcterms:W3CDTF">2026-08-04T15:09:46Z</dcterms:created>
  <dcterms:modified xsi:type="dcterms:W3CDTF">2026-08-07T22:55:44Z</dcterms:modified>
</cp:coreProperties>
</file>